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9"/>
  </p:notesMasterIdLst>
  <p:sldIdLst>
    <p:sldId id="9770" r:id="rId2"/>
    <p:sldId id="9744" r:id="rId3"/>
    <p:sldId id="269" r:id="rId4"/>
    <p:sldId id="9739" r:id="rId5"/>
    <p:sldId id="9738" r:id="rId6"/>
    <p:sldId id="9763" r:id="rId7"/>
    <p:sldId id="9764" r:id="rId8"/>
    <p:sldId id="9765" r:id="rId9"/>
    <p:sldId id="9766" r:id="rId10"/>
    <p:sldId id="9745" r:id="rId11"/>
    <p:sldId id="9768" r:id="rId12"/>
    <p:sldId id="9767" r:id="rId13"/>
    <p:sldId id="9751" r:id="rId14"/>
    <p:sldId id="9752" r:id="rId15"/>
    <p:sldId id="9754" r:id="rId16"/>
    <p:sldId id="9757" r:id="rId17"/>
    <p:sldId id="9758" r:id="rId18"/>
    <p:sldId id="9753" r:id="rId19"/>
    <p:sldId id="9759" r:id="rId20"/>
    <p:sldId id="9748" r:id="rId21"/>
    <p:sldId id="9749" r:id="rId22"/>
    <p:sldId id="9769" r:id="rId23"/>
    <p:sldId id="9761" r:id="rId24"/>
    <p:sldId id="9755" r:id="rId25"/>
    <p:sldId id="9756" r:id="rId26"/>
    <p:sldId id="9762" r:id="rId27"/>
    <p:sldId id="9772"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CCF0"/>
    <a:srgbClr val="FFFFCC"/>
    <a:srgbClr val="FFCCFF"/>
    <a:srgbClr val="FF3300"/>
    <a:srgbClr val="4472C4"/>
    <a:srgbClr val="E2AC00"/>
    <a:srgbClr val="FF6699"/>
    <a:srgbClr val="FFFF00"/>
    <a:srgbClr val="FF6600"/>
    <a:srgbClr val="E1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85129" autoAdjust="0"/>
  </p:normalViewPr>
  <p:slideViewPr>
    <p:cSldViewPr snapToGrid="0">
      <p:cViewPr varScale="1">
        <p:scale>
          <a:sx n="121" d="100"/>
          <a:sy n="121" d="100"/>
        </p:scale>
        <p:origin x="1380" y="30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1" d="100"/>
        <a:sy n="101"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3C3CE8-45E2-4D39-B7C8-B55A54DEC4C0}" type="datetimeFigureOut">
              <a:rPr kumimoji="1" lang="ja-JP" altLang="en-US" smtClean="0"/>
              <a:t>2026/2/26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F6E780-C161-4961-BD4F-CA299C677420}" type="slidenum">
              <a:rPr kumimoji="1" lang="ja-JP" altLang="en-US" smtClean="0"/>
              <a:t>‹#›</a:t>
            </a:fld>
            <a:endParaRPr kumimoji="1" lang="ja-JP" altLang="en-US"/>
          </a:p>
        </p:txBody>
      </p:sp>
    </p:spTree>
    <p:extLst>
      <p:ext uri="{BB962C8B-B14F-4D97-AF65-F5344CB8AC3E}">
        <p14:creationId xmlns:p14="http://schemas.microsoft.com/office/powerpoint/2010/main" val="201028600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78322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40891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歯の模式図：歯科素材</a:t>
            </a:r>
            <a:r>
              <a:rPr kumimoji="1" lang="en-US" altLang="ja-JP" dirty="0"/>
              <a:t>.com</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00553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歯の模式図：歯科素材</a:t>
            </a:r>
            <a:r>
              <a:rPr kumimoji="1" lang="en-US" altLang="ja-JP" dirty="0"/>
              <a:t>.com</a:t>
            </a:r>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56755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歯の模式図：歯科素材</a:t>
            </a:r>
            <a:r>
              <a:rPr kumimoji="1" lang="en-US" altLang="ja-JP" dirty="0"/>
              <a:t>.com</a:t>
            </a:r>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18864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44900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155319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11382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endParaRPr kumimoji="1" lang="en-US" altLang="ja-JP"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67639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819426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27788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B1A4D-EAF8-4ED9-A120-A8E9F9A1D1A8}"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566629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歯みがき動画：光洋</a:t>
            </a:r>
            <a:r>
              <a:rPr kumimoji="1" lang="ja-JP" altLang="en-US"/>
              <a:t>台デンタルクリニック提供</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872805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347359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518947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76278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85143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764423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92476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97767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7349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68628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23584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32403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91038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91038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54558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18555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649139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51342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761671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2026/2/26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636682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4F70010-55B5-49CB-997F-F77D345B8568}" type="datetimeFigureOut">
              <a:rPr kumimoji="1" lang="ja-JP" altLang="en-US" smtClean="0"/>
              <a:t>2026/2/26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660994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4F70010-55B5-49CB-997F-F77D345B8568}" type="datetimeFigureOut">
              <a:rPr kumimoji="1" lang="ja-JP" altLang="en-US" smtClean="0"/>
              <a:t>2026/2/26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052931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F70010-55B5-49CB-997F-F77D345B8568}" type="datetimeFigureOut">
              <a:rPr kumimoji="1" lang="ja-JP" altLang="en-US" smtClean="0"/>
              <a:t>2026/2/26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39172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2026/2/26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846592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2026/2/26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722437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F70010-55B5-49CB-997F-F77D345B8568}" type="datetimeFigureOut">
              <a:rPr kumimoji="1" lang="ja-JP" altLang="en-US" smtClean="0"/>
              <a:t>2026/2/26</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356525581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wmf"/><Relationship Id="rId5" Type="http://schemas.openxmlformats.org/officeDocument/2006/relationships/oleObject" Target="../embeddings/oleObject2.bin"/><Relationship Id="rId4" Type="http://schemas.openxmlformats.org/officeDocument/2006/relationships/image" Target="../media/image3.w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wmf"/><Relationship Id="rId5" Type="http://schemas.openxmlformats.org/officeDocument/2006/relationships/oleObject" Target="../embeddings/oleObject2.bin"/><Relationship Id="rId4" Type="http://schemas.openxmlformats.org/officeDocument/2006/relationships/image" Target="../media/image3.wmf"/></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2.xml"/><Relationship Id="rId7" Type="http://schemas.openxmlformats.org/officeDocument/2006/relationships/image" Target="../media/image3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notesSlide" Target="../notesSlides/notesSlide20.xml"/><Relationship Id="rId9"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em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wmf"/><Relationship Id="rId5" Type="http://schemas.openxmlformats.org/officeDocument/2006/relationships/oleObject" Target="../embeddings/oleObject2.bin"/><Relationship Id="rId4" Type="http://schemas.openxmlformats.org/officeDocument/2006/relationships/image" Target="../media/image3.w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wmf"/><Relationship Id="rId5" Type="http://schemas.openxmlformats.org/officeDocument/2006/relationships/oleObject" Target="../embeddings/oleObject2.bin"/><Relationship Id="rId4" Type="http://schemas.openxmlformats.org/officeDocument/2006/relationships/image" Target="../media/image3.w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wmf"/><Relationship Id="rId5" Type="http://schemas.openxmlformats.org/officeDocument/2006/relationships/oleObject" Target="../embeddings/oleObject2.bin"/><Relationship Id="rId4" Type="http://schemas.openxmlformats.org/officeDocument/2006/relationships/image" Target="../media/image3.w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wmf"/></Relationships>
</file>

<file path=ppt/slides/_rels/slide8.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image" Target="../media/image7.png"/><Relationship Id="rId7" Type="http://schemas.openxmlformats.org/officeDocument/2006/relationships/oleObject" Target="../embeddings/oleObject2.bin"/><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oleObject" Target="../embeddings/oleObject1.bin"/><Relationship Id="rId7"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wmf"/><Relationship Id="rId5" Type="http://schemas.openxmlformats.org/officeDocument/2006/relationships/oleObject" Target="../embeddings/oleObject2.bin"/><Relationship Id="rId4" Type="http://schemas.openxmlformats.org/officeDocument/2006/relationships/image" Target="../media/image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CB6FB37-3CBE-23F2-719B-EB69575DAE86}"/>
              </a:ext>
            </a:extLst>
          </p:cNvPr>
          <p:cNvSpPr txBox="1"/>
          <p:nvPr/>
        </p:nvSpPr>
        <p:spPr>
          <a:xfrm>
            <a:off x="144202" y="347373"/>
            <a:ext cx="11961171" cy="3336747"/>
          </a:xfrm>
          <a:prstGeom prst="rect">
            <a:avLst/>
          </a:prstGeom>
          <a:noFill/>
        </p:spPr>
        <p:txBody>
          <a:bodyPr wrap="square" rtlCol="0">
            <a:spAutoFit/>
          </a:bodyPr>
          <a:lstStyle/>
          <a:p>
            <a:pPr>
              <a:lnSpc>
                <a:spcPct val="150000"/>
              </a:lnSpc>
            </a:pPr>
            <a:r>
              <a:rPr kumimoji="1" lang="ja-JP" altLang="en-US" sz="3600"/>
              <a:t>この</a:t>
            </a:r>
            <a:r>
              <a:rPr kumimoji="1" lang="ja-JP" altLang="en-US" sz="3600" dirty="0"/>
              <a:t>教材の著作権は松山市歯科医師会と松山市教育委員会に帰属しております。教材の内容、テキスト、画像等の無断転載・無断使用を固く禁じます。また、他の教材等への引用や改変等の二次利用を厳禁いたします。</a:t>
            </a:r>
            <a:endParaRPr kumimoji="1" lang="en-US" altLang="ja-JP" sz="3600" dirty="0"/>
          </a:p>
        </p:txBody>
      </p:sp>
      <p:sp>
        <p:nvSpPr>
          <p:cNvPr id="2" name="テキスト ボックス 1">
            <a:extLst>
              <a:ext uri="{FF2B5EF4-FFF2-40B4-BE49-F238E27FC236}">
                <a16:creationId xmlns:a16="http://schemas.microsoft.com/office/drawing/2014/main" id="{5EEC750B-47E4-CCBF-D693-37A56E3FCBFB}"/>
              </a:ext>
            </a:extLst>
          </p:cNvPr>
          <p:cNvSpPr txBox="1"/>
          <p:nvPr/>
        </p:nvSpPr>
        <p:spPr>
          <a:xfrm>
            <a:off x="124940" y="4212760"/>
            <a:ext cx="11961171" cy="2025042"/>
          </a:xfrm>
          <a:prstGeom prst="rect">
            <a:avLst/>
          </a:prstGeom>
          <a:noFill/>
        </p:spPr>
        <p:txBody>
          <a:bodyPr wrap="square" rtlCol="0">
            <a:spAutoFit/>
          </a:bodyPr>
          <a:lstStyle/>
          <a:p>
            <a:pPr algn="ctr">
              <a:lnSpc>
                <a:spcPct val="150000"/>
              </a:lnSpc>
            </a:pPr>
            <a:r>
              <a:rPr kumimoji="1" lang="ja-JP" altLang="en-US" sz="4400" b="1" dirty="0">
                <a:solidFill>
                  <a:srgbClr val="FF0000"/>
                </a:solidFill>
              </a:rPr>
              <a:t>授業終了後はその都度</a:t>
            </a:r>
            <a:endParaRPr kumimoji="1" lang="en-US" altLang="ja-JP" sz="4400" b="1" dirty="0">
              <a:solidFill>
                <a:srgbClr val="FF0000"/>
              </a:solidFill>
            </a:endParaRPr>
          </a:p>
          <a:p>
            <a:pPr algn="ctr">
              <a:lnSpc>
                <a:spcPct val="150000"/>
              </a:lnSpc>
            </a:pPr>
            <a:r>
              <a:rPr kumimoji="1" lang="ja-JP" altLang="en-US" sz="4400" b="1" dirty="0">
                <a:solidFill>
                  <a:srgbClr val="FF0000"/>
                </a:solidFill>
              </a:rPr>
              <a:t>パソコンからデータを削除してください。</a:t>
            </a:r>
            <a:endParaRPr kumimoji="1" lang="en-US" altLang="ja-JP" sz="4400" b="1" dirty="0">
              <a:solidFill>
                <a:srgbClr val="FF0000"/>
              </a:solidFill>
            </a:endParaRPr>
          </a:p>
        </p:txBody>
      </p:sp>
    </p:spTree>
    <p:extLst>
      <p:ext uri="{BB962C8B-B14F-4D97-AF65-F5344CB8AC3E}">
        <p14:creationId xmlns:p14="http://schemas.microsoft.com/office/powerpoint/2010/main" val="2900776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E1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aphicFrame>
        <p:nvGraphicFramePr>
          <p:cNvPr id="6" name="オブジェクト 5">
            <a:extLst>
              <a:ext uri="{FF2B5EF4-FFF2-40B4-BE49-F238E27FC236}">
                <a16:creationId xmlns:a16="http://schemas.microsoft.com/office/drawing/2014/main" id="{DF2662CF-87A7-3FEB-4339-98F936750E52}"/>
              </a:ext>
            </a:extLst>
          </p:cNvPr>
          <p:cNvGraphicFramePr>
            <a:graphicFrameLocks noChangeAspect="1"/>
          </p:cNvGraphicFramePr>
          <p:nvPr/>
        </p:nvGraphicFramePr>
        <p:xfrm>
          <a:off x="585733" y="3097073"/>
          <a:ext cx="3534200" cy="2313133"/>
        </p:xfrm>
        <a:graphic>
          <a:graphicData uri="http://schemas.openxmlformats.org/presentationml/2006/ole">
            <mc:AlternateContent xmlns:mc="http://schemas.openxmlformats.org/markup-compatibility/2006">
              <mc:Choice xmlns:v="urn:schemas-microsoft-com:vml" Requires="v">
                <p:oleObj name="Image" r:id="rId3" imgW="20114280" imgH="13257000" progId="Photoshop.Image.13">
                  <p:embed/>
                </p:oleObj>
              </mc:Choice>
              <mc:Fallback>
                <p:oleObj name="Image" r:id="rId3" imgW="20114280" imgH="13257000" progId="Photoshop.Image.13">
                  <p:embed/>
                  <p:pic>
                    <p:nvPicPr>
                      <p:cNvPr id="6" name="オブジェクト 5">
                        <a:extLst>
                          <a:ext uri="{FF2B5EF4-FFF2-40B4-BE49-F238E27FC236}">
                            <a16:creationId xmlns:a16="http://schemas.microsoft.com/office/drawing/2014/main" id="{DF2662CF-87A7-3FEB-4339-98F936750E52}"/>
                          </a:ext>
                        </a:extLst>
                      </p:cNvPr>
                      <p:cNvPicPr/>
                      <p:nvPr/>
                    </p:nvPicPr>
                    <p:blipFill>
                      <a:blip r:embed="rId4"/>
                      <a:stretch>
                        <a:fillRect/>
                      </a:stretch>
                    </p:blipFill>
                    <p:spPr>
                      <a:xfrm>
                        <a:off x="585733" y="3097073"/>
                        <a:ext cx="3534200" cy="2313133"/>
                      </a:xfrm>
                      <a:prstGeom prst="rect">
                        <a:avLst/>
                      </a:prstGeom>
                    </p:spPr>
                  </p:pic>
                </p:oleObj>
              </mc:Fallback>
            </mc:AlternateContent>
          </a:graphicData>
        </a:graphic>
      </p:graphicFrame>
      <p:graphicFrame>
        <p:nvGraphicFramePr>
          <p:cNvPr id="7" name="オブジェクト 6">
            <a:extLst>
              <a:ext uri="{FF2B5EF4-FFF2-40B4-BE49-F238E27FC236}">
                <a16:creationId xmlns:a16="http://schemas.microsoft.com/office/drawing/2014/main" id="{C2BE531E-F6D5-AE28-5231-8E92FCCE8A92}"/>
              </a:ext>
            </a:extLst>
          </p:cNvPr>
          <p:cNvGraphicFramePr>
            <a:graphicFrameLocks noChangeAspect="1"/>
          </p:cNvGraphicFramePr>
          <p:nvPr/>
        </p:nvGraphicFramePr>
        <p:xfrm>
          <a:off x="4295537" y="3097073"/>
          <a:ext cx="3600925" cy="2270874"/>
        </p:xfrm>
        <a:graphic>
          <a:graphicData uri="http://schemas.openxmlformats.org/presentationml/2006/ole">
            <mc:AlternateContent xmlns:mc="http://schemas.openxmlformats.org/markup-compatibility/2006">
              <mc:Choice xmlns:v="urn:schemas-microsoft-com:vml" Requires="v">
                <p:oleObj name="Image" r:id="rId5" imgW="20482200" imgH="13015800" progId="Photoshop.Image.13">
                  <p:embed/>
                </p:oleObj>
              </mc:Choice>
              <mc:Fallback>
                <p:oleObj name="Image" r:id="rId5" imgW="20482200" imgH="13015800" progId="Photoshop.Image.13">
                  <p:embed/>
                  <p:pic>
                    <p:nvPicPr>
                      <p:cNvPr id="7" name="オブジェクト 6">
                        <a:extLst>
                          <a:ext uri="{FF2B5EF4-FFF2-40B4-BE49-F238E27FC236}">
                            <a16:creationId xmlns:a16="http://schemas.microsoft.com/office/drawing/2014/main" id="{C2BE531E-F6D5-AE28-5231-8E92FCCE8A92}"/>
                          </a:ext>
                        </a:extLst>
                      </p:cNvPr>
                      <p:cNvPicPr/>
                      <p:nvPr/>
                    </p:nvPicPr>
                    <p:blipFill>
                      <a:blip r:embed="rId6"/>
                      <a:stretch>
                        <a:fillRect/>
                      </a:stretch>
                    </p:blipFill>
                    <p:spPr>
                      <a:xfrm>
                        <a:off x="4295537" y="3097073"/>
                        <a:ext cx="3600925" cy="2270874"/>
                      </a:xfrm>
                      <a:prstGeom prst="rect">
                        <a:avLst/>
                      </a:prstGeom>
                    </p:spPr>
                  </p:pic>
                </p:oleObj>
              </mc:Fallback>
            </mc:AlternateContent>
          </a:graphicData>
        </a:graphic>
      </p:graphicFrame>
      <p:grpSp>
        <p:nvGrpSpPr>
          <p:cNvPr id="11" name="グループ化 10">
            <a:extLst>
              <a:ext uri="{FF2B5EF4-FFF2-40B4-BE49-F238E27FC236}">
                <a16:creationId xmlns:a16="http://schemas.microsoft.com/office/drawing/2014/main" id="{26309215-658E-888D-FE2A-DEC690EC66BA}"/>
              </a:ext>
            </a:extLst>
          </p:cNvPr>
          <p:cNvGrpSpPr/>
          <p:nvPr/>
        </p:nvGrpSpPr>
        <p:grpSpPr>
          <a:xfrm>
            <a:off x="490279" y="1819093"/>
            <a:ext cx="3725107" cy="1046386"/>
            <a:chOff x="5119796" y="564986"/>
            <a:chExt cx="3156605" cy="1046386"/>
          </a:xfrm>
        </p:grpSpPr>
        <p:sp>
          <p:nvSpPr>
            <p:cNvPr id="12" name="四角形: 角を丸くする 11">
              <a:extLst>
                <a:ext uri="{FF2B5EF4-FFF2-40B4-BE49-F238E27FC236}">
                  <a16:creationId xmlns:a16="http://schemas.microsoft.com/office/drawing/2014/main" id="{44CA825B-1846-688D-A892-4FE67A801E24}"/>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健康な歯肉</a:t>
              </a:r>
            </a:p>
          </p:txBody>
        </p:sp>
        <p:sp>
          <p:nvSpPr>
            <p:cNvPr id="13" name="テキスト ボックス 12">
              <a:extLst>
                <a:ext uri="{FF2B5EF4-FFF2-40B4-BE49-F238E27FC236}">
                  <a16:creationId xmlns:a16="http://schemas.microsoft.com/office/drawing/2014/main" id="{3E6F0AA3-8B9D-0D8F-297F-018D5DE5DB01}"/>
                </a:ext>
              </a:extLst>
            </p:cNvPr>
            <p:cNvSpPr txBox="1"/>
            <p:nvPr/>
          </p:nvSpPr>
          <p:spPr>
            <a:xfrm>
              <a:off x="5433465" y="564986"/>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けんこう　　　しにく</a:t>
              </a:r>
            </a:p>
          </p:txBody>
        </p:sp>
      </p:grpSp>
      <p:grpSp>
        <p:nvGrpSpPr>
          <p:cNvPr id="14" name="グループ化 13">
            <a:extLst>
              <a:ext uri="{FF2B5EF4-FFF2-40B4-BE49-F238E27FC236}">
                <a16:creationId xmlns:a16="http://schemas.microsoft.com/office/drawing/2014/main" id="{7AA69A06-36B8-2F3F-41AE-AA94571545E0}"/>
              </a:ext>
            </a:extLst>
          </p:cNvPr>
          <p:cNvGrpSpPr/>
          <p:nvPr/>
        </p:nvGrpSpPr>
        <p:grpSpPr>
          <a:xfrm>
            <a:off x="6670561" y="1756284"/>
            <a:ext cx="2857392" cy="1046386"/>
            <a:chOff x="5119796" y="564986"/>
            <a:chExt cx="3156605" cy="1046386"/>
          </a:xfrm>
        </p:grpSpPr>
        <p:sp>
          <p:nvSpPr>
            <p:cNvPr id="15" name="四角形: 角を丸くする 14">
              <a:extLst>
                <a:ext uri="{FF2B5EF4-FFF2-40B4-BE49-F238E27FC236}">
                  <a16:creationId xmlns:a16="http://schemas.microsoft.com/office/drawing/2014/main" id="{6F4FB7BF-8CCA-9A04-9C1D-98AC02C68606}"/>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 肉 炎</a:t>
              </a:r>
            </a:p>
          </p:txBody>
        </p:sp>
        <p:sp>
          <p:nvSpPr>
            <p:cNvPr id="16" name="テキスト ボックス 15">
              <a:extLst>
                <a:ext uri="{FF2B5EF4-FFF2-40B4-BE49-F238E27FC236}">
                  <a16:creationId xmlns:a16="http://schemas.microsoft.com/office/drawing/2014/main" id="{AFD9FBA2-F432-9475-03DE-C56D78BA59C2}"/>
                </a:ext>
              </a:extLst>
            </p:cNvPr>
            <p:cNvSpPr txBox="1"/>
            <p:nvPr/>
          </p:nvSpPr>
          <p:spPr>
            <a:xfrm>
              <a:off x="5433465" y="564986"/>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しにくえん</a:t>
              </a:r>
            </a:p>
          </p:txBody>
        </p:sp>
      </p:grpSp>
      <p:pic>
        <p:nvPicPr>
          <p:cNvPr id="8" name="図 7" descr="皿に置いている様々なフルーツ&#10;&#10;低い精度で自動的に生成された説明">
            <a:extLst>
              <a:ext uri="{FF2B5EF4-FFF2-40B4-BE49-F238E27FC236}">
                <a16:creationId xmlns:a16="http://schemas.microsoft.com/office/drawing/2014/main" id="{B73A59CF-D035-02E5-DEC8-2388CA82BAB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97583" y="3097073"/>
            <a:ext cx="3206339" cy="2270874"/>
          </a:xfrm>
          <a:prstGeom prst="rect">
            <a:avLst/>
          </a:prstGeom>
        </p:spPr>
      </p:pic>
      <p:sp>
        <p:nvSpPr>
          <p:cNvPr id="21" name="テキスト ボックス 20">
            <a:extLst>
              <a:ext uri="{FF2B5EF4-FFF2-40B4-BE49-F238E27FC236}">
                <a16:creationId xmlns:a16="http://schemas.microsoft.com/office/drawing/2014/main" id="{4EF87986-49FB-F780-28E5-7CF687CE8FC8}"/>
              </a:ext>
            </a:extLst>
          </p:cNvPr>
          <p:cNvSpPr txBox="1"/>
          <p:nvPr/>
        </p:nvSpPr>
        <p:spPr>
          <a:xfrm>
            <a:off x="768350" y="339470"/>
            <a:ext cx="10725150" cy="122014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Times New Roman" panose="02020603050405020304" pitchFamily="18" charset="0"/>
              </a:rPr>
              <a:t>歯肉炎が</a:t>
            </a:r>
            <a:r>
              <a:rPr kumimoji="1" lang="ja-JP" altLang="en-US" sz="5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ひどくなるとどうなる</a:t>
            </a:r>
            <a:r>
              <a:rPr kumimoji="1" lang="ja-JP" altLang="en-US" sz="5400" b="1" i="0" u="none" strike="noStrike" kern="100" cap="none" spc="0"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Times New Roman" panose="02020603050405020304" pitchFamily="18" charset="0"/>
              </a:rPr>
              <a:t>？</a:t>
            </a:r>
            <a:endParaRPr kumimoji="1" lang="en-US" altLang="ja-JP" sz="5400" b="1" i="0" u="none" strike="noStrike" kern="100" cap="none" spc="0"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3883563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E1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aphicFrame>
        <p:nvGraphicFramePr>
          <p:cNvPr id="6" name="オブジェクト 5">
            <a:extLst>
              <a:ext uri="{FF2B5EF4-FFF2-40B4-BE49-F238E27FC236}">
                <a16:creationId xmlns:a16="http://schemas.microsoft.com/office/drawing/2014/main" id="{DF2662CF-87A7-3FEB-4339-98F936750E52}"/>
              </a:ext>
            </a:extLst>
          </p:cNvPr>
          <p:cNvGraphicFramePr>
            <a:graphicFrameLocks noChangeAspect="1"/>
          </p:cNvGraphicFramePr>
          <p:nvPr/>
        </p:nvGraphicFramePr>
        <p:xfrm>
          <a:off x="585733" y="3097073"/>
          <a:ext cx="3534200" cy="2313133"/>
        </p:xfrm>
        <a:graphic>
          <a:graphicData uri="http://schemas.openxmlformats.org/presentationml/2006/ole">
            <mc:AlternateContent xmlns:mc="http://schemas.openxmlformats.org/markup-compatibility/2006">
              <mc:Choice xmlns:v="urn:schemas-microsoft-com:vml" Requires="v">
                <p:oleObj name="Image" r:id="rId3" imgW="20114280" imgH="13257000" progId="Photoshop.Image.13">
                  <p:embed/>
                </p:oleObj>
              </mc:Choice>
              <mc:Fallback>
                <p:oleObj name="Image" r:id="rId3" imgW="20114280" imgH="13257000" progId="Photoshop.Image.13">
                  <p:embed/>
                  <p:pic>
                    <p:nvPicPr>
                      <p:cNvPr id="6" name="オブジェクト 5">
                        <a:extLst>
                          <a:ext uri="{FF2B5EF4-FFF2-40B4-BE49-F238E27FC236}">
                            <a16:creationId xmlns:a16="http://schemas.microsoft.com/office/drawing/2014/main" id="{DF2662CF-87A7-3FEB-4339-98F936750E52}"/>
                          </a:ext>
                        </a:extLst>
                      </p:cNvPr>
                      <p:cNvPicPr/>
                      <p:nvPr/>
                    </p:nvPicPr>
                    <p:blipFill>
                      <a:blip r:embed="rId4"/>
                      <a:stretch>
                        <a:fillRect/>
                      </a:stretch>
                    </p:blipFill>
                    <p:spPr>
                      <a:xfrm>
                        <a:off x="585733" y="3097073"/>
                        <a:ext cx="3534200" cy="2313133"/>
                      </a:xfrm>
                      <a:prstGeom prst="rect">
                        <a:avLst/>
                      </a:prstGeom>
                    </p:spPr>
                  </p:pic>
                </p:oleObj>
              </mc:Fallback>
            </mc:AlternateContent>
          </a:graphicData>
        </a:graphic>
      </p:graphicFrame>
      <p:graphicFrame>
        <p:nvGraphicFramePr>
          <p:cNvPr id="7" name="オブジェクト 6">
            <a:extLst>
              <a:ext uri="{FF2B5EF4-FFF2-40B4-BE49-F238E27FC236}">
                <a16:creationId xmlns:a16="http://schemas.microsoft.com/office/drawing/2014/main" id="{C2BE531E-F6D5-AE28-5231-8E92FCCE8A92}"/>
              </a:ext>
            </a:extLst>
          </p:cNvPr>
          <p:cNvGraphicFramePr>
            <a:graphicFrameLocks noChangeAspect="1"/>
          </p:cNvGraphicFramePr>
          <p:nvPr/>
        </p:nvGraphicFramePr>
        <p:xfrm>
          <a:off x="4295537" y="3097073"/>
          <a:ext cx="3600925" cy="2270874"/>
        </p:xfrm>
        <a:graphic>
          <a:graphicData uri="http://schemas.openxmlformats.org/presentationml/2006/ole">
            <mc:AlternateContent xmlns:mc="http://schemas.openxmlformats.org/markup-compatibility/2006">
              <mc:Choice xmlns:v="urn:schemas-microsoft-com:vml" Requires="v">
                <p:oleObj name="Image" r:id="rId5" imgW="20482200" imgH="13015800" progId="Photoshop.Image.13">
                  <p:embed/>
                </p:oleObj>
              </mc:Choice>
              <mc:Fallback>
                <p:oleObj name="Image" r:id="rId5" imgW="20482200" imgH="13015800" progId="Photoshop.Image.13">
                  <p:embed/>
                  <p:pic>
                    <p:nvPicPr>
                      <p:cNvPr id="7" name="オブジェクト 6">
                        <a:extLst>
                          <a:ext uri="{FF2B5EF4-FFF2-40B4-BE49-F238E27FC236}">
                            <a16:creationId xmlns:a16="http://schemas.microsoft.com/office/drawing/2014/main" id="{C2BE531E-F6D5-AE28-5231-8E92FCCE8A92}"/>
                          </a:ext>
                        </a:extLst>
                      </p:cNvPr>
                      <p:cNvPicPr/>
                      <p:nvPr/>
                    </p:nvPicPr>
                    <p:blipFill>
                      <a:blip r:embed="rId6"/>
                      <a:stretch>
                        <a:fillRect/>
                      </a:stretch>
                    </p:blipFill>
                    <p:spPr>
                      <a:xfrm>
                        <a:off x="4295537" y="3097073"/>
                        <a:ext cx="3600925" cy="2270874"/>
                      </a:xfrm>
                      <a:prstGeom prst="rect">
                        <a:avLst/>
                      </a:prstGeom>
                    </p:spPr>
                  </p:pic>
                </p:oleObj>
              </mc:Fallback>
            </mc:AlternateContent>
          </a:graphicData>
        </a:graphic>
      </p:graphicFrame>
      <p:grpSp>
        <p:nvGrpSpPr>
          <p:cNvPr id="11" name="グループ化 10">
            <a:extLst>
              <a:ext uri="{FF2B5EF4-FFF2-40B4-BE49-F238E27FC236}">
                <a16:creationId xmlns:a16="http://schemas.microsoft.com/office/drawing/2014/main" id="{26309215-658E-888D-FE2A-DEC690EC66BA}"/>
              </a:ext>
            </a:extLst>
          </p:cNvPr>
          <p:cNvGrpSpPr/>
          <p:nvPr/>
        </p:nvGrpSpPr>
        <p:grpSpPr>
          <a:xfrm>
            <a:off x="490279" y="1819093"/>
            <a:ext cx="3725107" cy="1046386"/>
            <a:chOff x="5119796" y="564986"/>
            <a:chExt cx="3156605" cy="1046386"/>
          </a:xfrm>
        </p:grpSpPr>
        <p:sp>
          <p:nvSpPr>
            <p:cNvPr id="12" name="四角形: 角を丸くする 11">
              <a:extLst>
                <a:ext uri="{FF2B5EF4-FFF2-40B4-BE49-F238E27FC236}">
                  <a16:creationId xmlns:a16="http://schemas.microsoft.com/office/drawing/2014/main" id="{44CA825B-1846-688D-A892-4FE67A801E24}"/>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健康な歯肉</a:t>
              </a:r>
            </a:p>
          </p:txBody>
        </p:sp>
        <p:sp>
          <p:nvSpPr>
            <p:cNvPr id="13" name="テキスト ボックス 12">
              <a:extLst>
                <a:ext uri="{FF2B5EF4-FFF2-40B4-BE49-F238E27FC236}">
                  <a16:creationId xmlns:a16="http://schemas.microsoft.com/office/drawing/2014/main" id="{3E6F0AA3-8B9D-0D8F-297F-018D5DE5DB01}"/>
                </a:ext>
              </a:extLst>
            </p:cNvPr>
            <p:cNvSpPr txBox="1"/>
            <p:nvPr/>
          </p:nvSpPr>
          <p:spPr>
            <a:xfrm>
              <a:off x="5433465" y="564986"/>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けんこう　　　しにく</a:t>
              </a:r>
            </a:p>
          </p:txBody>
        </p:sp>
      </p:grpSp>
      <p:grpSp>
        <p:nvGrpSpPr>
          <p:cNvPr id="14" name="グループ化 13">
            <a:extLst>
              <a:ext uri="{FF2B5EF4-FFF2-40B4-BE49-F238E27FC236}">
                <a16:creationId xmlns:a16="http://schemas.microsoft.com/office/drawing/2014/main" id="{7AA69A06-36B8-2F3F-41AE-AA94571545E0}"/>
              </a:ext>
            </a:extLst>
          </p:cNvPr>
          <p:cNvGrpSpPr/>
          <p:nvPr/>
        </p:nvGrpSpPr>
        <p:grpSpPr>
          <a:xfrm>
            <a:off x="4705665" y="1830429"/>
            <a:ext cx="2857392" cy="1046386"/>
            <a:chOff x="2949145" y="639131"/>
            <a:chExt cx="3156605" cy="1046386"/>
          </a:xfrm>
        </p:grpSpPr>
        <p:sp>
          <p:nvSpPr>
            <p:cNvPr id="15" name="四角形: 角を丸くする 14">
              <a:extLst>
                <a:ext uri="{FF2B5EF4-FFF2-40B4-BE49-F238E27FC236}">
                  <a16:creationId xmlns:a16="http://schemas.microsoft.com/office/drawing/2014/main" id="{6F4FB7BF-8CCA-9A04-9C1D-98AC02C68606}"/>
                </a:ext>
              </a:extLst>
            </p:cNvPr>
            <p:cNvSpPr/>
            <p:nvPr/>
          </p:nvSpPr>
          <p:spPr>
            <a:xfrm>
              <a:off x="2949145" y="650467"/>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 肉 炎</a:t>
              </a:r>
            </a:p>
          </p:txBody>
        </p:sp>
        <p:sp>
          <p:nvSpPr>
            <p:cNvPr id="16" name="テキスト ボックス 15">
              <a:extLst>
                <a:ext uri="{FF2B5EF4-FFF2-40B4-BE49-F238E27FC236}">
                  <a16:creationId xmlns:a16="http://schemas.microsoft.com/office/drawing/2014/main" id="{AFD9FBA2-F432-9475-03DE-C56D78BA59C2}"/>
                </a:ext>
              </a:extLst>
            </p:cNvPr>
            <p:cNvSpPr txBox="1"/>
            <p:nvPr/>
          </p:nvSpPr>
          <p:spPr>
            <a:xfrm>
              <a:off x="3262814" y="639131"/>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しにくえん</a:t>
              </a:r>
            </a:p>
          </p:txBody>
        </p:sp>
      </p:grpSp>
      <p:sp>
        <p:nvSpPr>
          <p:cNvPr id="21" name="テキスト ボックス 20">
            <a:extLst>
              <a:ext uri="{FF2B5EF4-FFF2-40B4-BE49-F238E27FC236}">
                <a16:creationId xmlns:a16="http://schemas.microsoft.com/office/drawing/2014/main" id="{4EF87986-49FB-F780-28E5-7CF687CE8FC8}"/>
              </a:ext>
            </a:extLst>
          </p:cNvPr>
          <p:cNvSpPr txBox="1"/>
          <p:nvPr/>
        </p:nvSpPr>
        <p:spPr>
          <a:xfrm>
            <a:off x="768350" y="339470"/>
            <a:ext cx="10725150" cy="122014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Times New Roman" panose="02020603050405020304" pitchFamily="18" charset="0"/>
              </a:rPr>
              <a:t>歯肉炎が</a:t>
            </a:r>
            <a:r>
              <a:rPr kumimoji="1" lang="ja-JP" altLang="en-US" sz="5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ひどくなるとどうなる</a:t>
            </a:r>
            <a:r>
              <a:rPr kumimoji="1" lang="ja-JP" altLang="en-US" sz="5400" b="1" i="0" u="none" strike="noStrike" kern="100" cap="none" spc="0"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Times New Roman" panose="02020603050405020304" pitchFamily="18" charset="0"/>
              </a:rPr>
              <a:t>？</a:t>
            </a:r>
            <a:endParaRPr kumimoji="1" lang="en-US" altLang="ja-JP" sz="5400" b="1" i="0" u="none" strike="noStrike" kern="100" cap="none" spc="0"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2" name="図 1" descr="ホットドッグを持っている手&#10;&#10;中程度の精度で自動的に生成された説明">
            <a:extLst>
              <a:ext uri="{FF2B5EF4-FFF2-40B4-BE49-F238E27FC236}">
                <a16:creationId xmlns:a16="http://schemas.microsoft.com/office/drawing/2014/main" id="{CE9D20BC-ABC1-0E0D-4349-C7B70AB8E90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072066" y="3038118"/>
            <a:ext cx="3715477" cy="2446304"/>
          </a:xfrm>
          <a:prstGeom prst="rect">
            <a:avLst/>
          </a:prstGeom>
        </p:spPr>
      </p:pic>
      <p:grpSp>
        <p:nvGrpSpPr>
          <p:cNvPr id="5" name="グループ化 4">
            <a:extLst>
              <a:ext uri="{FF2B5EF4-FFF2-40B4-BE49-F238E27FC236}">
                <a16:creationId xmlns:a16="http://schemas.microsoft.com/office/drawing/2014/main" id="{7E3E0FCE-2B5E-9F7C-7046-4C3C4ECCE452}"/>
              </a:ext>
            </a:extLst>
          </p:cNvPr>
          <p:cNvGrpSpPr/>
          <p:nvPr/>
        </p:nvGrpSpPr>
        <p:grpSpPr>
          <a:xfrm>
            <a:off x="8465860" y="1819093"/>
            <a:ext cx="2951703" cy="1073115"/>
            <a:chOff x="5069941" y="553650"/>
            <a:chExt cx="3156605" cy="1061614"/>
          </a:xfrm>
          <a:solidFill>
            <a:schemeClr val="tx1"/>
          </a:solidFill>
        </p:grpSpPr>
        <p:sp>
          <p:nvSpPr>
            <p:cNvPr id="9" name="四角形: 角を丸くする 8">
              <a:extLst>
                <a:ext uri="{FF2B5EF4-FFF2-40B4-BE49-F238E27FC236}">
                  <a16:creationId xmlns:a16="http://schemas.microsoft.com/office/drawing/2014/main" id="{FC15B5A6-A4C1-7C95-2DD2-913389ECA337}"/>
                </a:ext>
              </a:extLst>
            </p:cNvPr>
            <p:cNvSpPr/>
            <p:nvPr/>
          </p:nvSpPr>
          <p:spPr>
            <a:xfrm>
              <a:off x="5069941" y="553650"/>
              <a:ext cx="3156605" cy="1061614"/>
            </a:xfrm>
            <a:prstGeom prst="roundRect">
              <a:avLst>
                <a:gd name="adj" fmla="val 14213"/>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 周 炎</a:t>
              </a:r>
            </a:p>
          </p:txBody>
        </p:sp>
        <p:sp>
          <p:nvSpPr>
            <p:cNvPr id="10" name="テキスト ボックス 9">
              <a:extLst>
                <a:ext uri="{FF2B5EF4-FFF2-40B4-BE49-F238E27FC236}">
                  <a16:creationId xmlns:a16="http://schemas.microsoft.com/office/drawing/2014/main" id="{2CC36A2A-A67A-A884-9E59-F83C7BE78825}"/>
                </a:ext>
              </a:extLst>
            </p:cNvPr>
            <p:cNvSpPr txBox="1"/>
            <p:nvPr/>
          </p:nvSpPr>
          <p:spPr>
            <a:xfrm>
              <a:off x="5416093" y="553650"/>
              <a:ext cx="2421315" cy="369332"/>
            </a:xfrm>
            <a:prstGeom prst="rect">
              <a:avLst/>
            </a:prstGeom>
            <a:grp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ししゅうえん</a:t>
              </a:r>
            </a:p>
          </p:txBody>
        </p:sp>
      </p:grpSp>
    </p:spTree>
    <p:extLst>
      <p:ext uri="{BB962C8B-B14F-4D97-AF65-F5344CB8AC3E}">
        <p14:creationId xmlns:p14="http://schemas.microsoft.com/office/powerpoint/2010/main" val="507005466"/>
      </p:ext>
    </p:extLst>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E1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1" name="テキスト ボックス 20">
            <a:extLst>
              <a:ext uri="{FF2B5EF4-FFF2-40B4-BE49-F238E27FC236}">
                <a16:creationId xmlns:a16="http://schemas.microsoft.com/office/drawing/2014/main" id="{4EF87986-49FB-F780-28E5-7CF687CE8FC8}"/>
              </a:ext>
            </a:extLst>
          </p:cNvPr>
          <p:cNvSpPr txBox="1"/>
          <p:nvPr/>
        </p:nvSpPr>
        <p:spPr>
          <a:xfrm>
            <a:off x="768350" y="339470"/>
            <a:ext cx="10725150" cy="122014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Times New Roman" panose="02020603050405020304" pitchFamily="18" charset="0"/>
              </a:rPr>
              <a:t>歯周炎はどんな病気？</a:t>
            </a:r>
            <a:endParaRPr kumimoji="1" lang="en-US" altLang="ja-JP" sz="5400" b="1" i="0" u="none" strike="noStrike" kern="100" cap="none" spc="0"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2" name="図 1" descr="ホットドッグを持っている手&#10;&#10;中程度の精度で自動的に生成された説明">
            <a:extLst>
              <a:ext uri="{FF2B5EF4-FFF2-40B4-BE49-F238E27FC236}">
                <a16:creationId xmlns:a16="http://schemas.microsoft.com/office/drawing/2014/main" id="{CE9D20BC-ABC1-0E0D-4349-C7B70AB8E90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14450" y="3255502"/>
            <a:ext cx="3715477" cy="2446304"/>
          </a:xfrm>
          <a:prstGeom prst="rect">
            <a:avLst/>
          </a:prstGeom>
        </p:spPr>
      </p:pic>
      <p:grpSp>
        <p:nvGrpSpPr>
          <p:cNvPr id="5" name="グループ化 4">
            <a:extLst>
              <a:ext uri="{FF2B5EF4-FFF2-40B4-BE49-F238E27FC236}">
                <a16:creationId xmlns:a16="http://schemas.microsoft.com/office/drawing/2014/main" id="{7E3E0FCE-2B5E-9F7C-7046-4C3C4ECCE452}"/>
              </a:ext>
            </a:extLst>
          </p:cNvPr>
          <p:cNvGrpSpPr/>
          <p:nvPr/>
        </p:nvGrpSpPr>
        <p:grpSpPr>
          <a:xfrm>
            <a:off x="1681806" y="2059149"/>
            <a:ext cx="2857392" cy="1086544"/>
            <a:chOff x="5038053" y="564986"/>
            <a:chExt cx="3156605" cy="1086544"/>
          </a:xfrm>
          <a:solidFill>
            <a:schemeClr val="tx1"/>
          </a:solidFill>
        </p:grpSpPr>
        <p:sp>
          <p:nvSpPr>
            <p:cNvPr id="9" name="四角形: 角を丸くする 8">
              <a:extLst>
                <a:ext uri="{FF2B5EF4-FFF2-40B4-BE49-F238E27FC236}">
                  <a16:creationId xmlns:a16="http://schemas.microsoft.com/office/drawing/2014/main" id="{FC15B5A6-A4C1-7C95-2DD2-913389ECA337}"/>
                </a:ext>
              </a:extLst>
            </p:cNvPr>
            <p:cNvSpPr/>
            <p:nvPr/>
          </p:nvSpPr>
          <p:spPr>
            <a:xfrm>
              <a:off x="5038053" y="564986"/>
              <a:ext cx="3156605" cy="1086544"/>
            </a:xfrm>
            <a:prstGeom prst="roundRect">
              <a:avLst>
                <a:gd name="adj" fmla="val 14213"/>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 周 炎</a:t>
              </a:r>
            </a:p>
          </p:txBody>
        </p:sp>
        <p:sp>
          <p:nvSpPr>
            <p:cNvPr id="10" name="テキスト ボックス 9">
              <a:extLst>
                <a:ext uri="{FF2B5EF4-FFF2-40B4-BE49-F238E27FC236}">
                  <a16:creationId xmlns:a16="http://schemas.microsoft.com/office/drawing/2014/main" id="{2CC36A2A-A67A-A884-9E59-F83C7BE78825}"/>
                </a:ext>
              </a:extLst>
            </p:cNvPr>
            <p:cNvSpPr txBox="1"/>
            <p:nvPr/>
          </p:nvSpPr>
          <p:spPr>
            <a:xfrm>
              <a:off x="5433465" y="564986"/>
              <a:ext cx="2421315" cy="369332"/>
            </a:xfrm>
            <a:prstGeom prst="rect">
              <a:avLst/>
            </a:prstGeom>
            <a:grp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ししゅうえん</a:t>
              </a:r>
            </a:p>
          </p:txBody>
        </p:sp>
      </p:grpSp>
      <p:pic>
        <p:nvPicPr>
          <p:cNvPr id="24" name="図 23">
            <a:extLst>
              <a:ext uri="{FF2B5EF4-FFF2-40B4-BE49-F238E27FC236}">
                <a16:creationId xmlns:a16="http://schemas.microsoft.com/office/drawing/2014/main" id="{F339ED42-78E9-2488-6BEF-800ECB1DBD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36887" y="1832134"/>
            <a:ext cx="4073307" cy="4263520"/>
          </a:xfrm>
          <a:prstGeom prst="rect">
            <a:avLst/>
          </a:prstGeom>
        </p:spPr>
      </p:pic>
      <p:sp>
        <p:nvSpPr>
          <p:cNvPr id="3" name="吹き出し: 角を丸めた四角形 2">
            <a:extLst>
              <a:ext uri="{FF2B5EF4-FFF2-40B4-BE49-F238E27FC236}">
                <a16:creationId xmlns:a16="http://schemas.microsoft.com/office/drawing/2014/main" id="{3CBFB752-D9A7-2151-6DB2-70D19252E05D}"/>
              </a:ext>
            </a:extLst>
          </p:cNvPr>
          <p:cNvSpPr/>
          <p:nvPr/>
        </p:nvSpPr>
        <p:spPr>
          <a:xfrm>
            <a:off x="9548446" y="3594562"/>
            <a:ext cx="2368708" cy="937140"/>
          </a:xfrm>
          <a:prstGeom prst="wedgeRoundRectCallout">
            <a:avLst>
              <a:gd name="adj1" fmla="val -53801"/>
              <a:gd name="adj2" fmla="val 120726"/>
              <a:gd name="adj3" fmla="val 16667"/>
            </a:avLst>
          </a:prstGeom>
          <a:ln w="38100"/>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0" numCol="1" spcCol="0" rtlCol="0" fromWordArt="0" anchor="b" anchorCtr="0" forceAA="0" compatLnSpc="1">
            <a:prstTxWarp prst="textNoShape">
              <a:avLst/>
            </a:prstTxWarp>
            <a:noAutofit/>
          </a:bodyPr>
          <a:lstStyle/>
          <a:p>
            <a:pPr algn="ctr"/>
            <a:r>
              <a:rPr lang="ja-JP" sz="4000" b="1" kern="100" dirty="0">
                <a:effectLst/>
                <a:latin typeface="游ゴシック" panose="020B0400000000000000" pitchFamily="50" charset="-128"/>
                <a:ea typeface="游ゴシック" panose="020B0400000000000000" pitchFamily="50" charset="-128"/>
                <a:cs typeface="Times New Roman" panose="02020603050405020304" pitchFamily="18" charset="0"/>
              </a:rPr>
              <a:t>あごの骨</a:t>
            </a:r>
            <a:endParaRPr lang="ja-JP" sz="3200" b="1"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6" name="テキスト ボックス 5">
            <a:extLst>
              <a:ext uri="{FF2B5EF4-FFF2-40B4-BE49-F238E27FC236}">
                <a16:creationId xmlns:a16="http://schemas.microsoft.com/office/drawing/2014/main" id="{3CEEE41A-D288-880C-E859-1A129A74ED3D}"/>
              </a:ext>
            </a:extLst>
          </p:cNvPr>
          <p:cNvSpPr txBox="1"/>
          <p:nvPr/>
        </p:nvSpPr>
        <p:spPr>
          <a:xfrm>
            <a:off x="11174968" y="3594562"/>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1" dirty="0">
                <a:solidFill>
                  <a:prstClr val="black"/>
                </a:solidFill>
                <a:latin typeface="Calibri" panose="020F0502020204030204"/>
                <a:ea typeface="游ゴシック" panose="020B0400000000000000" pitchFamily="50" charset="-128"/>
              </a:rPr>
              <a:t>ほね</a:t>
            </a:r>
            <a:endPar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68526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E1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1" name="テキスト ボックス 20">
            <a:extLst>
              <a:ext uri="{FF2B5EF4-FFF2-40B4-BE49-F238E27FC236}">
                <a16:creationId xmlns:a16="http://schemas.microsoft.com/office/drawing/2014/main" id="{4EF87986-49FB-F780-28E5-7CF687CE8FC8}"/>
              </a:ext>
            </a:extLst>
          </p:cNvPr>
          <p:cNvSpPr txBox="1"/>
          <p:nvPr/>
        </p:nvSpPr>
        <p:spPr>
          <a:xfrm>
            <a:off x="768350" y="339470"/>
            <a:ext cx="10725150" cy="122014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Times New Roman" panose="02020603050405020304" pitchFamily="18" charset="0"/>
              </a:rPr>
              <a:t>歯周炎はどんな病気？</a:t>
            </a:r>
            <a:endParaRPr kumimoji="1" lang="en-US" altLang="ja-JP" sz="5400" b="1" i="0" u="none" strike="noStrike" kern="100" cap="none" spc="0"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2" name="図 1" descr="ホットドッグを持っている手&#10;&#10;中程度の精度で自動的に生成された説明">
            <a:extLst>
              <a:ext uri="{FF2B5EF4-FFF2-40B4-BE49-F238E27FC236}">
                <a16:creationId xmlns:a16="http://schemas.microsoft.com/office/drawing/2014/main" id="{CE9D20BC-ABC1-0E0D-4349-C7B70AB8E90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14450" y="3255502"/>
            <a:ext cx="3715477" cy="2446304"/>
          </a:xfrm>
          <a:prstGeom prst="rect">
            <a:avLst/>
          </a:prstGeom>
        </p:spPr>
      </p:pic>
      <p:grpSp>
        <p:nvGrpSpPr>
          <p:cNvPr id="5" name="グループ化 4">
            <a:extLst>
              <a:ext uri="{FF2B5EF4-FFF2-40B4-BE49-F238E27FC236}">
                <a16:creationId xmlns:a16="http://schemas.microsoft.com/office/drawing/2014/main" id="{7E3E0FCE-2B5E-9F7C-7046-4C3C4ECCE452}"/>
              </a:ext>
            </a:extLst>
          </p:cNvPr>
          <p:cNvGrpSpPr/>
          <p:nvPr/>
        </p:nvGrpSpPr>
        <p:grpSpPr>
          <a:xfrm>
            <a:off x="1759750" y="2005071"/>
            <a:ext cx="2872528" cy="1100466"/>
            <a:chOff x="5103075" y="466989"/>
            <a:chExt cx="3173326" cy="1144385"/>
          </a:xfrm>
          <a:solidFill>
            <a:schemeClr val="tx1"/>
          </a:solidFill>
        </p:grpSpPr>
        <p:sp>
          <p:nvSpPr>
            <p:cNvPr id="9" name="四角形: 角を丸くする 8">
              <a:extLst>
                <a:ext uri="{FF2B5EF4-FFF2-40B4-BE49-F238E27FC236}">
                  <a16:creationId xmlns:a16="http://schemas.microsoft.com/office/drawing/2014/main" id="{FC15B5A6-A4C1-7C95-2DD2-913389ECA337}"/>
                </a:ext>
              </a:extLst>
            </p:cNvPr>
            <p:cNvSpPr/>
            <p:nvPr/>
          </p:nvSpPr>
          <p:spPr>
            <a:xfrm>
              <a:off x="5103075" y="466989"/>
              <a:ext cx="3173326" cy="1144385"/>
            </a:xfrm>
            <a:prstGeom prst="roundRect">
              <a:avLst>
                <a:gd name="adj" fmla="val 14213"/>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 周 炎</a:t>
              </a:r>
            </a:p>
          </p:txBody>
        </p:sp>
        <p:sp>
          <p:nvSpPr>
            <p:cNvPr id="10" name="テキスト ボックス 9">
              <a:extLst>
                <a:ext uri="{FF2B5EF4-FFF2-40B4-BE49-F238E27FC236}">
                  <a16:creationId xmlns:a16="http://schemas.microsoft.com/office/drawing/2014/main" id="{2CC36A2A-A67A-A884-9E59-F83C7BE78825}"/>
                </a:ext>
              </a:extLst>
            </p:cNvPr>
            <p:cNvSpPr txBox="1"/>
            <p:nvPr/>
          </p:nvSpPr>
          <p:spPr>
            <a:xfrm>
              <a:off x="5479080" y="476707"/>
              <a:ext cx="2421315" cy="369332"/>
            </a:xfrm>
            <a:prstGeom prst="rect">
              <a:avLst/>
            </a:prstGeom>
            <a:grp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ししゅうえん</a:t>
              </a:r>
            </a:p>
          </p:txBody>
        </p:sp>
      </p:grpSp>
      <p:pic>
        <p:nvPicPr>
          <p:cNvPr id="25" name="図 24">
            <a:extLst>
              <a:ext uri="{FF2B5EF4-FFF2-40B4-BE49-F238E27FC236}">
                <a16:creationId xmlns:a16="http://schemas.microsoft.com/office/drawing/2014/main" id="{E0F188B1-F923-28E0-4B8B-2A4B9AACD25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028" y="1825784"/>
            <a:ext cx="4263520" cy="4263520"/>
          </a:xfrm>
          <a:prstGeom prst="rect">
            <a:avLst/>
          </a:prstGeom>
        </p:spPr>
      </p:pic>
      <p:sp>
        <p:nvSpPr>
          <p:cNvPr id="3" name="吹き出し: 円形 2">
            <a:extLst>
              <a:ext uri="{FF2B5EF4-FFF2-40B4-BE49-F238E27FC236}">
                <a16:creationId xmlns:a16="http://schemas.microsoft.com/office/drawing/2014/main" id="{CC3E157F-33F7-3861-4486-5AB4B2BCF0E2}"/>
              </a:ext>
            </a:extLst>
          </p:cNvPr>
          <p:cNvSpPr/>
          <p:nvPr/>
        </p:nvSpPr>
        <p:spPr>
          <a:xfrm>
            <a:off x="9249874" y="1731578"/>
            <a:ext cx="2900099" cy="1830811"/>
          </a:xfrm>
          <a:prstGeom prst="wedgeEllipseCallout">
            <a:avLst>
              <a:gd name="adj1" fmla="val -45859"/>
              <a:gd name="adj2" fmla="val 105908"/>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bIns="0" rtlCol="0" anchor="b" anchorCtr="0"/>
          <a:lstStyle/>
          <a:p>
            <a:pPr algn="ctr"/>
            <a:r>
              <a:rPr kumimoji="1" lang="ja-JP" altLang="en-US" sz="4000" b="1" dirty="0">
                <a:solidFill>
                  <a:schemeClr val="tx1"/>
                </a:solidFill>
                <a:effectLst>
                  <a:outerShdw blurRad="38100" dist="38100" dir="2700000" algn="tl">
                    <a:srgbClr val="000000">
                      <a:alpha val="43137"/>
                    </a:srgbClr>
                  </a:outerShdw>
                </a:effectLst>
              </a:rPr>
              <a:t>骨が</a:t>
            </a:r>
            <a:endParaRPr kumimoji="1" lang="en-US" altLang="ja-JP" sz="4000" b="1" dirty="0">
              <a:solidFill>
                <a:schemeClr val="tx1"/>
              </a:solidFill>
              <a:effectLst>
                <a:outerShdw blurRad="38100" dist="38100" dir="2700000" algn="tl">
                  <a:srgbClr val="000000">
                    <a:alpha val="43137"/>
                  </a:srgbClr>
                </a:outerShdw>
              </a:effectLst>
            </a:endParaRPr>
          </a:p>
          <a:p>
            <a:pPr algn="ctr"/>
            <a:r>
              <a:rPr kumimoji="1" lang="ja-JP" altLang="en-US" sz="4000" b="1" dirty="0">
                <a:solidFill>
                  <a:schemeClr val="tx1"/>
                </a:solidFill>
                <a:effectLst>
                  <a:outerShdw blurRad="38100" dist="38100" dir="2700000" algn="tl">
                    <a:srgbClr val="000000">
                      <a:alpha val="43137"/>
                    </a:srgbClr>
                  </a:outerShdw>
                </a:effectLst>
              </a:rPr>
              <a:t>とける</a:t>
            </a:r>
          </a:p>
        </p:txBody>
      </p:sp>
      <p:sp>
        <p:nvSpPr>
          <p:cNvPr id="7" name="テキスト ボックス 6">
            <a:extLst>
              <a:ext uri="{FF2B5EF4-FFF2-40B4-BE49-F238E27FC236}">
                <a16:creationId xmlns:a16="http://schemas.microsoft.com/office/drawing/2014/main" id="{0346B755-2C9D-EA08-E860-053BD8D0FAC7}"/>
              </a:ext>
            </a:extLst>
          </p:cNvPr>
          <p:cNvSpPr txBox="1"/>
          <p:nvPr/>
        </p:nvSpPr>
        <p:spPr>
          <a:xfrm>
            <a:off x="10152263" y="1814060"/>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1" dirty="0">
                <a:solidFill>
                  <a:prstClr val="black"/>
                </a:solidFill>
                <a:latin typeface="Calibri" panose="020F0502020204030204"/>
                <a:ea typeface="游ゴシック" panose="020B0400000000000000" pitchFamily="50" charset="-128"/>
              </a:rPr>
              <a:t>ほね</a:t>
            </a:r>
            <a:endPar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90683853"/>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E1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1" name="テキスト ボックス 20">
            <a:extLst>
              <a:ext uri="{FF2B5EF4-FFF2-40B4-BE49-F238E27FC236}">
                <a16:creationId xmlns:a16="http://schemas.microsoft.com/office/drawing/2014/main" id="{4EF87986-49FB-F780-28E5-7CF687CE8FC8}"/>
              </a:ext>
            </a:extLst>
          </p:cNvPr>
          <p:cNvSpPr txBox="1"/>
          <p:nvPr/>
        </p:nvSpPr>
        <p:spPr>
          <a:xfrm>
            <a:off x="768350" y="339470"/>
            <a:ext cx="10725150" cy="122014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Times New Roman" panose="02020603050405020304" pitchFamily="18" charset="0"/>
              </a:rPr>
              <a:t>歯周炎はどんな病気？</a:t>
            </a:r>
            <a:endParaRPr kumimoji="1" lang="en-US" altLang="ja-JP" sz="5400" b="1" i="0" u="none" strike="noStrike" kern="100" cap="none" spc="0"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2" name="図 1" descr="ホットドッグを持っている手&#10;&#10;中程度の精度で自動的に生成された説明">
            <a:extLst>
              <a:ext uri="{FF2B5EF4-FFF2-40B4-BE49-F238E27FC236}">
                <a16:creationId xmlns:a16="http://schemas.microsoft.com/office/drawing/2014/main" id="{CE9D20BC-ABC1-0E0D-4349-C7B70AB8E90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14450" y="3255502"/>
            <a:ext cx="3715477" cy="2446304"/>
          </a:xfrm>
          <a:prstGeom prst="rect">
            <a:avLst/>
          </a:prstGeom>
        </p:spPr>
      </p:pic>
      <p:grpSp>
        <p:nvGrpSpPr>
          <p:cNvPr id="5" name="グループ化 4">
            <a:extLst>
              <a:ext uri="{FF2B5EF4-FFF2-40B4-BE49-F238E27FC236}">
                <a16:creationId xmlns:a16="http://schemas.microsoft.com/office/drawing/2014/main" id="{7E3E0FCE-2B5E-9F7C-7046-4C3C4ECCE452}"/>
              </a:ext>
            </a:extLst>
          </p:cNvPr>
          <p:cNvGrpSpPr/>
          <p:nvPr/>
        </p:nvGrpSpPr>
        <p:grpSpPr>
          <a:xfrm>
            <a:off x="1755801" y="2059149"/>
            <a:ext cx="2857392" cy="1046386"/>
            <a:chOff x="5119796" y="564986"/>
            <a:chExt cx="3156605" cy="1046386"/>
          </a:xfrm>
          <a:solidFill>
            <a:schemeClr val="tx1"/>
          </a:solidFill>
        </p:grpSpPr>
        <p:sp>
          <p:nvSpPr>
            <p:cNvPr id="9" name="四角形: 角を丸くする 8">
              <a:extLst>
                <a:ext uri="{FF2B5EF4-FFF2-40B4-BE49-F238E27FC236}">
                  <a16:creationId xmlns:a16="http://schemas.microsoft.com/office/drawing/2014/main" id="{FC15B5A6-A4C1-7C95-2DD2-913389ECA337}"/>
                </a:ext>
              </a:extLst>
            </p:cNvPr>
            <p:cNvSpPr/>
            <p:nvPr/>
          </p:nvSpPr>
          <p:spPr>
            <a:xfrm>
              <a:off x="5119796" y="564986"/>
              <a:ext cx="3156605" cy="1046386"/>
            </a:xfrm>
            <a:prstGeom prst="roundRect">
              <a:avLst>
                <a:gd name="adj" fmla="val 14213"/>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 周 炎</a:t>
              </a:r>
            </a:p>
          </p:txBody>
        </p:sp>
        <p:sp>
          <p:nvSpPr>
            <p:cNvPr id="10" name="テキスト ボックス 9">
              <a:extLst>
                <a:ext uri="{FF2B5EF4-FFF2-40B4-BE49-F238E27FC236}">
                  <a16:creationId xmlns:a16="http://schemas.microsoft.com/office/drawing/2014/main" id="{2CC36A2A-A67A-A884-9E59-F83C7BE78825}"/>
                </a:ext>
              </a:extLst>
            </p:cNvPr>
            <p:cNvSpPr txBox="1"/>
            <p:nvPr/>
          </p:nvSpPr>
          <p:spPr>
            <a:xfrm>
              <a:off x="5433465" y="564986"/>
              <a:ext cx="2421315" cy="369332"/>
            </a:xfrm>
            <a:prstGeom prst="rect">
              <a:avLst/>
            </a:prstGeom>
            <a:grp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ししゅうえん</a:t>
              </a:r>
            </a:p>
          </p:txBody>
        </p:sp>
      </p:grpSp>
      <p:pic>
        <p:nvPicPr>
          <p:cNvPr id="26" name="図 25" descr="スポーツゲーム が含まれている画像&#10;&#10;自動的に生成された説明">
            <a:extLst>
              <a:ext uri="{FF2B5EF4-FFF2-40B4-BE49-F238E27FC236}">
                <a16:creationId xmlns:a16="http://schemas.microsoft.com/office/drawing/2014/main" id="{F3109B92-F30B-851B-8AF7-6932929FACF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14030" y="1825785"/>
            <a:ext cx="4263520" cy="4263519"/>
          </a:xfrm>
          <a:prstGeom prst="rect">
            <a:avLst/>
          </a:prstGeom>
        </p:spPr>
      </p:pic>
      <p:sp>
        <p:nvSpPr>
          <p:cNvPr id="11" name="爆発: 8 pt 10">
            <a:extLst>
              <a:ext uri="{FF2B5EF4-FFF2-40B4-BE49-F238E27FC236}">
                <a16:creationId xmlns:a16="http://schemas.microsoft.com/office/drawing/2014/main" id="{E7582BE4-E0C7-A3D9-2D73-DD1AA462FE36}"/>
              </a:ext>
            </a:extLst>
          </p:cNvPr>
          <p:cNvSpPr/>
          <p:nvPr/>
        </p:nvSpPr>
        <p:spPr>
          <a:xfrm>
            <a:off x="7624025" y="4373436"/>
            <a:ext cx="3437719" cy="2344001"/>
          </a:xfrm>
          <a:prstGeom prst="irregularSeal1">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歯が</a:t>
            </a:r>
            <a:endParaRPr kumimoji="1" lang="en-US" altLang="ja-JP"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dirty="0">
                <a:solidFill>
                  <a:srgbClr val="FF0000"/>
                </a:solidFill>
                <a:effectLst>
                  <a:outerShdw blurRad="38100" dist="38100" dir="2700000" algn="tl">
                    <a:srgbClr val="000000">
                      <a:alpha val="43137"/>
                    </a:srgbClr>
                  </a:outerShdw>
                </a:effectLst>
                <a:latin typeface="Calibri" panose="020F0502020204030204"/>
                <a:ea typeface="游ゴシック" panose="020B0400000000000000" pitchFamily="50" charset="-128"/>
              </a:rPr>
              <a:t>ぬ</a:t>
            </a:r>
            <a:r>
              <a:rPr kumimoji="1" lang="ja-JP" alt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ける</a:t>
            </a:r>
          </a:p>
        </p:txBody>
      </p:sp>
      <p:sp>
        <p:nvSpPr>
          <p:cNvPr id="3" name="吹き出し: 円形 2">
            <a:extLst>
              <a:ext uri="{FF2B5EF4-FFF2-40B4-BE49-F238E27FC236}">
                <a16:creationId xmlns:a16="http://schemas.microsoft.com/office/drawing/2014/main" id="{714638F2-DA8A-170C-16EF-1C986A1E6C28}"/>
              </a:ext>
            </a:extLst>
          </p:cNvPr>
          <p:cNvSpPr/>
          <p:nvPr/>
        </p:nvSpPr>
        <p:spPr>
          <a:xfrm>
            <a:off x="9821344" y="1996974"/>
            <a:ext cx="2291009" cy="1748329"/>
          </a:xfrm>
          <a:prstGeom prst="wedgeEllipseCallout">
            <a:avLst>
              <a:gd name="adj1" fmla="val -45859"/>
              <a:gd name="adj2" fmla="val 105908"/>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bIns="0" rtlCol="0" anchor="b" anchorCtr="0"/>
          <a:lstStyle/>
          <a:p>
            <a:pPr algn="ctr"/>
            <a:r>
              <a:rPr kumimoji="1" lang="ja-JP" altLang="en-US" sz="3600" b="1" dirty="0">
                <a:solidFill>
                  <a:schemeClr val="tx1"/>
                </a:solidFill>
                <a:effectLst>
                  <a:outerShdw blurRad="38100" dist="38100" dir="2700000" algn="tl">
                    <a:srgbClr val="000000">
                      <a:alpha val="43137"/>
                    </a:srgbClr>
                  </a:outerShdw>
                </a:effectLst>
              </a:rPr>
              <a:t>骨が</a:t>
            </a:r>
            <a:endParaRPr kumimoji="1" lang="en-US" altLang="ja-JP" sz="3600" b="1" dirty="0">
              <a:solidFill>
                <a:schemeClr val="tx1"/>
              </a:solidFill>
              <a:effectLst>
                <a:outerShdw blurRad="38100" dist="38100" dir="2700000" algn="tl">
                  <a:srgbClr val="000000">
                    <a:alpha val="43137"/>
                  </a:srgbClr>
                </a:outerShdw>
              </a:effectLst>
            </a:endParaRPr>
          </a:p>
          <a:p>
            <a:pPr algn="ctr"/>
            <a:r>
              <a:rPr kumimoji="1" lang="ja-JP" altLang="en-US" sz="3600" b="1" dirty="0">
                <a:solidFill>
                  <a:schemeClr val="tx1"/>
                </a:solidFill>
                <a:effectLst>
                  <a:outerShdw blurRad="38100" dist="38100" dir="2700000" algn="tl">
                    <a:srgbClr val="000000">
                      <a:alpha val="43137"/>
                    </a:srgbClr>
                  </a:outerShdw>
                </a:effectLst>
              </a:rPr>
              <a:t>とける</a:t>
            </a:r>
          </a:p>
        </p:txBody>
      </p:sp>
      <p:sp>
        <p:nvSpPr>
          <p:cNvPr id="8" name="テキスト ボックス 7">
            <a:extLst>
              <a:ext uri="{FF2B5EF4-FFF2-40B4-BE49-F238E27FC236}">
                <a16:creationId xmlns:a16="http://schemas.microsoft.com/office/drawing/2014/main" id="{2703CB6A-758E-8AAE-4D60-05A8EB01F64F}"/>
              </a:ext>
            </a:extLst>
          </p:cNvPr>
          <p:cNvSpPr txBox="1"/>
          <p:nvPr/>
        </p:nvSpPr>
        <p:spPr>
          <a:xfrm>
            <a:off x="10424306" y="2119705"/>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1" dirty="0">
                <a:solidFill>
                  <a:prstClr val="black"/>
                </a:solidFill>
                <a:latin typeface="Calibri" panose="020F0502020204030204"/>
                <a:ea typeface="游ゴシック" panose="020B0400000000000000" pitchFamily="50" charset="-128"/>
              </a:rPr>
              <a:t>ほね</a:t>
            </a:r>
            <a:endPar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3" name="吹き出し: 円形 12">
            <a:extLst>
              <a:ext uri="{FF2B5EF4-FFF2-40B4-BE49-F238E27FC236}">
                <a16:creationId xmlns:a16="http://schemas.microsoft.com/office/drawing/2014/main" id="{714775DB-B033-C737-2646-4C818724AE87}"/>
              </a:ext>
            </a:extLst>
          </p:cNvPr>
          <p:cNvSpPr/>
          <p:nvPr/>
        </p:nvSpPr>
        <p:spPr>
          <a:xfrm>
            <a:off x="5377683" y="2269609"/>
            <a:ext cx="2230434" cy="1587897"/>
          </a:xfrm>
          <a:prstGeom prst="wedgeEllipseCallout">
            <a:avLst>
              <a:gd name="adj1" fmla="val 51865"/>
              <a:gd name="adj2" fmla="val 110740"/>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bIns="0" rtlCol="0" anchor="b" anchorCtr="0"/>
          <a:lstStyle/>
          <a:p>
            <a:pPr algn="ctr"/>
            <a:r>
              <a:rPr kumimoji="1" lang="ja-JP" altLang="en-US" sz="3600" b="1" dirty="0">
                <a:solidFill>
                  <a:schemeClr val="tx1"/>
                </a:solidFill>
                <a:effectLst>
                  <a:outerShdw blurRad="38100" dist="38100" dir="2700000" algn="tl">
                    <a:srgbClr val="000000">
                      <a:alpha val="43137"/>
                    </a:srgbClr>
                  </a:outerShdw>
                </a:effectLst>
              </a:rPr>
              <a:t>骨が</a:t>
            </a:r>
            <a:endParaRPr kumimoji="1" lang="en-US" altLang="ja-JP" sz="3600" b="1" dirty="0">
              <a:solidFill>
                <a:schemeClr val="tx1"/>
              </a:solidFill>
              <a:effectLst>
                <a:outerShdw blurRad="38100" dist="38100" dir="2700000" algn="tl">
                  <a:srgbClr val="000000">
                    <a:alpha val="43137"/>
                  </a:srgbClr>
                </a:outerShdw>
              </a:effectLst>
            </a:endParaRPr>
          </a:p>
          <a:p>
            <a:pPr algn="ctr"/>
            <a:r>
              <a:rPr kumimoji="1" lang="ja-JP" altLang="en-US" sz="3600" b="1" dirty="0">
                <a:solidFill>
                  <a:schemeClr val="tx1"/>
                </a:solidFill>
                <a:effectLst>
                  <a:outerShdw blurRad="38100" dist="38100" dir="2700000" algn="tl">
                    <a:srgbClr val="000000">
                      <a:alpha val="43137"/>
                    </a:srgbClr>
                  </a:outerShdw>
                </a:effectLst>
              </a:rPr>
              <a:t>とける</a:t>
            </a:r>
          </a:p>
        </p:txBody>
      </p:sp>
      <p:sp>
        <p:nvSpPr>
          <p:cNvPr id="14" name="テキスト ボックス 13">
            <a:extLst>
              <a:ext uri="{FF2B5EF4-FFF2-40B4-BE49-F238E27FC236}">
                <a16:creationId xmlns:a16="http://schemas.microsoft.com/office/drawing/2014/main" id="{2DA1B7B2-56AF-956B-4524-71267EF7CA05}"/>
              </a:ext>
            </a:extLst>
          </p:cNvPr>
          <p:cNvSpPr txBox="1"/>
          <p:nvPr/>
        </p:nvSpPr>
        <p:spPr>
          <a:xfrm>
            <a:off x="5948108" y="2269609"/>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b="1" dirty="0">
                <a:solidFill>
                  <a:prstClr val="black"/>
                </a:solidFill>
                <a:latin typeface="Calibri" panose="020F0502020204030204"/>
                <a:ea typeface="游ゴシック" panose="020B0400000000000000" pitchFamily="50" charset="-128"/>
              </a:rPr>
              <a:t>ほね</a:t>
            </a:r>
            <a:endPar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13115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E1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1" name="テキスト ボックス 20">
            <a:extLst>
              <a:ext uri="{FF2B5EF4-FFF2-40B4-BE49-F238E27FC236}">
                <a16:creationId xmlns:a16="http://schemas.microsoft.com/office/drawing/2014/main" id="{4EF87986-49FB-F780-28E5-7CF687CE8FC8}"/>
              </a:ext>
            </a:extLst>
          </p:cNvPr>
          <p:cNvSpPr txBox="1"/>
          <p:nvPr/>
        </p:nvSpPr>
        <p:spPr>
          <a:xfrm>
            <a:off x="768350" y="339470"/>
            <a:ext cx="10725150" cy="122014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Times New Roman" panose="02020603050405020304" pitchFamily="18" charset="0"/>
              </a:rPr>
              <a:t>歯周炎はどんな病気？</a:t>
            </a:r>
            <a:endParaRPr kumimoji="1" lang="en-US" altLang="ja-JP" sz="5400" b="1" i="0" u="none" strike="noStrike" kern="100" cap="none" spc="0" normalizeH="0" baseline="0" noProof="0" dirty="0">
              <a:ln>
                <a:noFill/>
              </a:ln>
              <a:solidFill>
                <a:prstClr val="black"/>
              </a:solidFill>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2" name="図 1" descr="ホットドッグを持っている手&#10;&#10;中程度の精度で自動的に生成された説明">
            <a:extLst>
              <a:ext uri="{FF2B5EF4-FFF2-40B4-BE49-F238E27FC236}">
                <a16:creationId xmlns:a16="http://schemas.microsoft.com/office/drawing/2014/main" id="{CE9D20BC-ABC1-0E0D-4349-C7B70AB8E90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14450" y="3255502"/>
            <a:ext cx="3715477" cy="2446304"/>
          </a:xfrm>
          <a:prstGeom prst="rect">
            <a:avLst/>
          </a:prstGeom>
        </p:spPr>
      </p:pic>
      <p:grpSp>
        <p:nvGrpSpPr>
          <p:cNvPr id="5" name="グループ化 4">
            <a:extLst>
              <a:ext uri="{FF2B5EF4-FFF2-40B4-BE49-F238E27FC236}">
                <a16:creationId xmlns:a16="http://schemas.microsoft.com/office/drawing/2014/main" id="{7E3E0FCE-2B5E-9F7C-7046-4C3C4ECCE452}"/>
              </a:ext>
            </a:extLst>
          </p:cNvPr>
          <p:cNvGrpSpPr/>
          <p:nvPr/>
        </p:nvGrpSpPr>
        <p:grpSpPr>
          <a:xfrm>
            <a:off x="1755801" y="2059149"/>
            <a:ext cx="2857392" cy="1046386"/>
            <a:chOff x="5119796" y="564986"/>
            <a:chExt cx="3156605" cy="1046386"/>
          </a:xfrm>
          <a:solidFill>
            <a:schemeClr val="tx1"/>
          </a:solidFill>
        </p:grpSpPr>
        <p:sp>
          <p:nvSpPr>
            <p:cNvPr id="9" name="四角形: 角を丸くする 8">
              <a:extLst>
                <a:ext uri="{FF2B5EF4-FFF2-40B4-BE49-F238E27FC236}">
                  <a16:creationId xmlns:a16="http://schemas.microsoft.com/office/drawing/2014/main" id="{FC15B5A6-A4C1-7C95-2DD2-913389ECA337}"/>
                </a:ext>
              </a:extLst>
            </p:cNvPr>
            <p:cNvSpPr/>
            <p:nvPr/>
          </p:nvSpPr>
          <p:spPr>
            <a:xfrm>
              <a:off x="5119796" y="564986"/>
              <a:ext cx="3156605" cy="1046386"/>
            </a:xfrm>
            <a:prstGeom prst="roundRect">
              <a:avLst>
                <a:gd name="adj" fmla="val 14213"/>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 周 炎</a:t>
              </a:r>
            </a:p>
          </p:txBody>
        </p:sp>
        <p:sp>
          <p:nvSpPr>
            <p:cNvPr id="10" name="テキスト ボックス 9">
              <a:extLst>
                <a:ext uri="{FF2B5EF4-FFF2-40B4-BE49-F238E27FC236}">
                  <a16:creationId xmlns:a16="http://schemas.microsoft.com/office/drawing/2014/main" id="{2CC36A2A-A67A-A884-9E59-F83C7BE78825}"/>
                </a:ext>
              </a:extLst>
            </p:cNvPr>
            <p:cNvSpPr txBox="1"/>
            <p:nvPr/>
          </p:nvSpPr>
          <p:spPr>
            <a:xfrm>
              <a:off x="5433465" y="564986"/>
              <a:ext cx="2421315" cy="369332"/>
            </a:xfrm>
            <a:prstGeom prst="rect">
              <a:avLst/>
            </a:prstGeom>
            <a:grp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ししゅうえん</a:t>
              </a:r>
            </a:p>
          </p:txBody>
        </p:sp>
      </p:grpSp>
      <p:sp>
        <p:nvSpPr>
          <p:cNvPr id="3" name="テキスト ボックス 2">
            <a:extLst>
              <a:ext uri="{FF2B5EF4-FFF2-40B4-BE49-F238E27FC236}">
                <a16:creationId xmlns:a16="http://schemas.microsoft.com/office/drawing/2014/main" id="{64B8FC99-924E-C425-52FF-E1F3CEA081AA}"/>
              </a:ext>
            </a:extLst>
          </p:cNvPr>
          <p:cNvSpPr txBox="1"/>
          <p:nvPr/>
        </p:nvSpPr>
        <p:spPr>
          <a:xfrm>
            <a:off x="6084027" y="3429000"/>
            <a:ext cx="5149123" cy="1754326"/>
          </a:xfrm>
          <a:prstGeom prst="rect">
            <a:avLst/>
          </a:prstGeom>
          <a:solidFill>
            <a:srgbClr val="FFCCFF"/>
          </a:solidFill>
          <a:ln>
            <a:solidFill>
              <a:schemeClr val="tx1"/>
            </a:solidFill>
          </a:ln>
        </p:spPr>
        <p:txBody>
          <a:bodyPr wrap="square" rtlCol="0" anchor="ctr" anchorCtr="0">
            <a:spAutoFit/>
          </a:bodyPr>
          <a:lstStyle/>
          <a:p>
            <a:pPr marL="0" marR="0" lvl="0" indent="0" algn="ctr" defTabSz="457200" rtl="0" eaLnBrk="1" fontAlgn="auto" latinLnBrk="0" hangingPunct="1">
              <a:spcBef>
                <a:spcPts val="0"/>
              </a:spcBef>
              <a:spcAft>
                <a:spcPts val="0"/>
              </a:spcAft>
              <a:buClrTx/>
              <a:buSzTx/>
              <a:buFontTx/>
              <a:buNone/>
              <a:tabLst/>
              <a:defRPr/>
            </a:pPr>
            <a:r>
              <a:rPr kumimoji="1" lang="ja-JP" altLang="en-US" sz="5400" b="1" i="0" u="none" strike="noStrike" kern="1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歯みがきでは</a:t>
            </a:r>
            <a:endParaRPr kumimoji="1" lang="en-US" altLang="ja-JP" sz="5400" b="1" i="0" u="none" strike="noStrike" kern="1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ctr" defTabSz="457200" rtl="0" eaLnBrk="1" fontAlgn="auto" latinLnBrk="0" hangingPunct="1">
              <a:spcBef>
                <a:spcPts val="0"/>
              </a:spcBef>
              <a:spcAft>
                <a:spcPts val="0"/>
              </a:spcAft>
              <a:buClrTx/>
              <a:buSzTx/>
              <a:buFontTx/>
              <a:buNone/>
              <a:tabLst/>
              <a:defRPr/>
            </a:pPr>
            <a:r>
              <a:rPr kumimoji="1" lang="ja-JP" altLang="en-US" sz="5400" b="1" kern="100"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治らない</a:t>
            </a:r>
            <a:endParaRPr kumimoji="1" lang="en-US" altLang="ja-JP" sz="5400" b="1" i="0" u="none" strike="noStrike" kern="1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2921947518"/>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ホットドッグを持っている手&#10;&#10;中程度の精度で自動的に生成された説明">
            <a:extLst>
              <a:ext uri="{FF2B5EF4-FFF2-40B4-BE49-F238E27FC236}">
                <a16:creationId xmlns:a16="http://schemas.microsoft.com/office/drawing/2014/main" id="{1CD736FF-4B98-525E-E7CB-150272580F4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72619" y="3168318"/>
            <a:ext cx="3715477" cy="2446304"/>
          </a:xfrm>
          <a:prstGeom prst="rect">
            <a:avLst/>
          </a:prstGeom>
        </p:spPr>
      </p:pic>
      <p:sp>
        <p:nvSpPr>
          <p:cNvPr id="10" name="楕円 9">
            <a:extLst>
              <a:ext uri="{FF2B5EF4-FFF2-40B4-BE49-F238E27FC236}">
                <a16:creationId xmlns:a16="http://schemas.microsoft.com/office/drawing/2014/main" id="{329066BA-B95C-E942-1CAC-A2A1014EB3A1}"/>
              </a:ext>
            </a:extLst>
          </p:cNvPr>
          <p:cNvSpPr/>
          <p:nvPr/>
        </p:nvSpPr>
        <p:spPr>
          <a:xfrm>
            <a:off x="401053" y="2150373"/>
            <a:ext cx="11389894" cy="4346680"/>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EA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F3F51DA6-5DE7-9857-68CF-BF072F8A3C95}"/>
              </a:ext>
            </a:extLst>
          </p:cNvPr>
          <p:cNvSpPr txBox="1"/>
          <p:nvPr/>
        </p:nvSpPr>
        <p:spPr>
          <a:xfrm>
            <a:off x="869242" y="232989"/>
            <a:ext cx="11025372" cy="134543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6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よくテレビで聞く歯周病って？</a:t>
            </a:r>
            <a:endParaRPr kumimoji="1" lang="en-US" altLang="ja-JP" sz="6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0" name="四角形: 角を丸くする 19">
            <a:extLst>
              <a:ext uri="{FF2B5EF4-FFF2-40B4-BE49-F238E27FC236}">
                <a16:creationId xmlns:a16="http://schemas.microsoft.com/office/drawing/2014/main" id="{5ADA79D3-0B35-39E9-2FB2-F804128644C9}"/>
              </a:ext>
            </a:extLst>
          </p:cNvPr>
          <p:cNvSpPr/>
          <p:nvPr/>
        </p:nvSpPr>
        <p:spPr>
          <a:xfrm>
            <a:off x="7636268" y="2690864"/>
            <a:ext cx="1988178" cy="891988"/>
          </a:xfrm>
          <a:prstGeom prst="roundRect">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歯周炎</a:t>
            </a:r>
          </a:p>
        </p:txBody>
      </p:sp>
      <p:sp>
        <p:nvSpPr>
          <p:cNvPr id="5" name="四角形: 角を丸くする 4">
            <a:extLst>
              <a:ext uri="{FF2B5EF4-FFF2-40B4-BE49-F238E27FC236}">
                <a16:creationId xmlns:a16="http://schemas.microsoft.com/office/drawing/2014/main" id="{FCAC85A1-75BC-3E55-9699-7518076AE6F5}"/>
              </a:ext>
            </a:extLst>
          </p:cNvPr>
          <p:cNvSpPr/>
          <p:nvPr/>
        </p:nvSpPr>
        <p:spPr>
          <a:xfrm>
            <a:off x="4956978" y="1668559"/>
            <a:ext cx="2278044" cy="963628"/>
          </a:xfrm>
          <a:prstGeom prst="roundRect">
            <a:avLst/>
          </a:prstGeom>
          <a:solidFill>
            <a:schemeClr val="accent4">
              <a:lumMod val="20000"/>
              <a:lumOff val="80000"/>
            </a:schemeClr>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歯周病</a:t>
            </a:r>
          </a:p>
        </p:txBody>
      </p:sp>
      <p:pic>
        <p:nvPicPr>
          <p:cNvPr id="7" name="図 6">
            <a:extLst>
              <a:ext uri="{FF2B5EF4-FFF2-40B4-BE49-F238E27FC236}">
                <a16:creationId xmlns:a16="http://schemas.microsoft.com/office/drawing/2014/main" id="{B9CCF201-399B-6C14-6281-E954C6B5C24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898311" y="3151962"/>
            <a:ext cx="3765864" cy="2462660"/>
          </a:xfrm>
          <a:prstGeom prst="rect">
            <a:avLst/>
          </a:prstGeom>
        </p:spPr>
      </p:pic>
      <p:sp>
        <p:nvSpPr>
          <p:cNvPr id="31" name="四角形: 角を丸くする 30">
            <a:extLst>
              <a:ext uri="{FF2B5EF4-FFF2-40B4-BE49-F238E27FC236}">
                <a16:creationId xmlns:a16="http://schemas.microsoft.com/office/drawing/2014/main" id="{E1BABBA9-2D7B-EB5B-F460-F09EBAFCD8D1}"/>
              </a:ext>
            </a:extLst>
          </p:cNvPr>
          <p:cNvSpPr/>
          <p:nvPr/>
        </p:nvSpPr>
        <p:spPr>
          <a:xfrm>
            <a:off x="2882433" y="2632187"/>
            <a:ext cx="1988179" cy="875478"/>
          </a:xfrm>
          <a:prstGeom prst="roundRect">
            <a:avLst/>
          </a:prstGeom>
          <a:solidFill>
            <a:srgbClr val="0070C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歯肉炎</a:t>
            </a:r>
          </a:p>
        </p:txBody>
      </p:sp>
    </p:spTree>
    <p:extLst>
      <p:ext uri="{BB962C8B-B14F-4D97-AF65-F5344CB8AC3E}">
        <p14:creationId xmlns:p14="http://schemas.microsoft.com/office/powerpoint/2010/main" val="2476859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EA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F3F51DA6-5DE7-9857-68CF-BF072F8A3C95}"/>
              </a:ext>
            </a:extLst>
          </p:cNvPr>
          <p:cNvSpPr txBox="1"/>
          <p:nvPr/>
        </p:nvSpPr>
        <p:spPr>
          <a:xfrm>
            <a:off x="869242" y="232989"/>
            <a:ext cx="11025372" cy="134543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6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よくテレビで聞く歯周病って？</a:t>
            </a:r>
            <a:endParaRPr kumimoji="1" lang="en-US" altLang="ja-JP" sz="6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grpSp>
        <p:nvGrpSpPr>
          <p:cNvPr id="7" name="グループ化 6">
            <a:extLst>
              <a:ext uri="{FF2B5EF4-FFF2-40B4-BE49-F238E27FC236}">
                <a16:creationId xmlns:a16="http://schemas.microsoft.com/office/drawing/2014/main" id="{551577C4-760C-3EA7-F0CE-2CEB25B41CDA}"/>
              </a:ext>
            </a:extLst>
          </p:cNvPr>
          <p:cNvGrpSpPr/>
          <p:nvPr/>
        </p:nvGrpSpPr>
        <p:grpSpPr>
          <a:xfrm>
            <a:off x="580877" y="2628022"/>
            <a:ext cx="5012654" cy="2761159"/>
            <a:chOff x="214690" y="1912378"/>
            <a:chExt cx="4703700" cy="2262246"/>
          </a:xfrm>
        </p:grpSpPr>
        <p:sp>
          <p:nvSpPr>
            <p:cNvPr id="3" name="テキスト ボックス 2">
              <a:extLst>
                <a:ext uri="{FF2B5EF4-FFF2-40B4-BE49-F238E27FC236}">
                  <a16:creationId xmlns:a16="http://schemas.microsoft.com/office/drawing/2014/main" id="{B6CC55DC-3670-D3A1-DF3E-AC0DAADF76D2}"/>
                </a:ext>
              </a:extLst>
            </p:cNvPr>
            <p:cNvSpPr txBox="1"/>
            <p:nvPr/>
          </p:nvSpPr>
          <p:spPr>
            <a:xfrm>
              <a:off x="214690" y="1912378"/>
              <a:ext cx="4520712" cy="2146130"/>
            </a:xfrm>
            <a:prstGeom prst="rect">
              <a:avLst/>
            </a:prstGeom>
            <a:noFill/>
          </p:spPr>
          <p:txBody>
            <a:bodyPr wrap="square" rtlCol="0">
              <a:spAutoFit/>
            </a:bodyPr>
            <a:lstStyle/>
            <a:p>
              <a:pPr marL="0" marR="0" lvl="0" indent="0" algn="l" defTabSz="457200" rtl="0" eaLnBrk="1" fontAlgn="auto" latinLnBrk="0" hangingPunct="1">
                <a:lnSpc>
                  <a:spcPct val="200000"/>
                </a:lnSpc>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a:t>
              </a:r>
              <a:r>
                <a:rPr kumimoji="1" lang="en-US" altLang="ja-JP"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8020</a:t>
              </a:r>
              <a:r>
                <a:rPr kumimoji="1" lang="ja-JP" altLang="en-US"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達成者</a:t>
              </a:r>
              <a:endParaRPr kumimoji="1" lang="en-US" altLang="ja-JP"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200000"/>
                </a:lnSpc>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歯周病の人</a:t>
              </a:r>
              <a:endParaRPr kumimoji="1" lang="en-US" altLang="ja-JP" sz="4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6" name="右中かっこ 5">
              <a:extLst>
                <a:ext uri="{FF2B5EF4-FFF2-40B4-BE49-F238E27FC236}">
                  <a16:creationId xmlns:a16="http://schemas.microsoft.com/office/drawing/2014/main" id="{1B159802-285C-F03C-667D-0F69AD866FC8}"/>
                </a:ext>
              </a:extLst>
            </p:cNvPr>
            <p:cNvSpPr/>
            <p:nvPr/>
          </p:nvSpPr>
          <p:spPr>
            <a:xfrm>
              <a:off x="4372957" y="2155198"/>
              <a:ext cx="545433" cy="2019426"/>
            </a:xfrm>
            <a:prstGeom prst="rightBrace">
              <a:avLst/>
            </a:prstGeom>
            <a:ln w="38100"/>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8" name="テキスト ボックス 7">
            <a:extLst>
              <a:ext uri="{FF2B5EF4-FFF2-40B4-BE49-F238E27FC236}">
                <a16:creationId xmlns:a16="http://schemas.microsoft.com/office/drawing/2014/main" id="{72861A9B-91D0-1966-6093-0CC410113482}"/>
              </a:ext>
            </a:extLst>
          </p:cNvPr>
          <p:cNvSpPr txBox="1"/>
          <p:nvPr/>
        </p:nvSpPr>
        <p:spPr>
          <a:xfrm>
            <a:off x="5784393" y="2281351"/>
            <a:ext cx="5826730" cy="1094852"/>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どちらも</a:t>
            </a:r>
            <a:r>
              <a:rPr kumimoji="1" lang="ja-JP" altLang="en-US" sz="4800" b="1" i="0" u="none" strike="noStrike" kern="1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２人に１人</a:t>
            </a:r>
            <a:endParaRPr kumimoji="1" lang="en-US" altLang="ja-JP" sz="4800" b="1" i="0" u="none" strike="noStrike" kern="1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2" name="テキスト ボックス 21">
            <a:extLst>
              <a:ext uri="{FF2B5EF4-FFF2-40B4-BE49-F238E27FC236}">
                <a16:creationId xmlns:a16="http://schemas.microsoft.com/office/drawing/2014/main" id="{F2161FD9-A406-3996-2F61-00CD95E9F35C}"/>
              </a:ext>
            </a:extLst>
          </p:cNvPr>
          <p:cNvSpPr txBox="1"/>
          <p:nvPr/>
        </p:nvSpPr>
        <p:spPr>
          <a:xfrm>
            <a:off x="3391871" y="5848567"/>
            <a:ext cx="8922276" cy="760657"/>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32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令和４年度　厚生労働省「歯科疾患実態調査」</a:t>
            </a:r>
            <a:endParaRPr kumimoji="1" lang="en-US" altLang="ja-JP" sz="32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27" name="図 26">
            <a:extLst>
              <a:ext uri="{FF2B5EF4-FFF2-40B4-BE49-F238E27FC236}">
                <a16:creationId xmlns:a16="http://schemas.microsoft.com/office/drawing/2014/main" id="{5E1BD12F-23E8-E1DF-E63D-12A170A531F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31321" y="3293690"/>
            <a:ext cx="1872723" cy="1986973"/>
          </a:xfrm>
          <a:prstGeom prst="rect">
            <a:avLst/>
          </a:prstGeom>
        </p:spPr>
      </p:pic>
      <p:pic>
        <p:nvPicPr>
          <p:cNvPr id="30" name="図 29" descr="人の顔の絵&#10;&#10;低い精度で自動的に生成された説明">
            <a:extLst>
              <a:ext uri="{FF2B5EF4-FFF2-40B4-BE49-F238E27FC236}">
                <a16:creationId xmlns:a16="http://schemas.microsoft.com/office/drawing/2014/main" id="{6E757CDC-85F6-E7A5-1DA5-B469088C7B9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tretch>
            <a:fillRect/>
          </a:stretch>
        </p:blipFill>
        <p:spPr>
          <a:xfrm>
            <a:off x="9008577" y="3164864"/>
            <a:ext cx="1841393" cy="2128777"/>
          </a:xfrm>
          <a:prstGeom prst="rect">
            <a:avLst/>
          </a:prstGeom>
        </p:spPr>
      </p:pic>
      <p:sp>
        <p:nvSpPr>
          <p:cNvPr id="34" name="四角形: 角を丸くする 33">
            <a:extLst>
              <a:ext uri="{FF2B5EF4-FFF2-40B4-BE49-F238E27FC236}">
                <a16:creationId xmlns:a16="http://schemas.microsoft.com/office/drawing/2014/main" id="{EF838D16-53A3-1CFA-5802-1EA2A9811126}"/>
              </a:ext>
            </a:extLst>
          </p:cNvPr>
          <p:cNvSpPr/>
          <p:nvPr/>
        </p:nvSpPr>
        <p:spPr>
          <a:xfrm>
            <a:off x="1302826" y="3128978"/>
            <a:ext cx="1455761" cy="665668"/>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37" name="直線矢印コネクタ 36">
            <a:extLst>
              <a:ext uri="{FF2B5EF4-FFF2-40B4-BE49-F238E27FC236}">
                <a16:creationId xmlns:a16="http://schemas.microsoft.com/office/drawing/2014/main" id="{8E20AC9F-E24A-A82A-E7F7-B42A6223EBDD}"/>
              </a:ext>
            </a:extLst>
          </p:cNvPr>
          <p:cNvCxnSpPr>
            <a:cxnSpLocks/>
          </p:cNvCxnSpPr>
          <p:nvPr/>
        </p:nvCxnSpPr>
        <p:spPr>
          <a:xfrm>
            <a:off x="2055045" y="2624415"/>
            <a:ext cx="13647" cy="536842"/>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0" name="四角形: 角を丸くする 39">
            <a:extLst>
              <a:ext uri="{FF2B5EF4-FFF2-40B4-BE49-F238E27FC236}">
                <a16:creationId xmlns:a16="http://schemas.microsoft.com/office/drawing/2014/main" id="{0A39B2BF-CF2A-B939-D838-72F33A2D09A8}"/>
              </a:ext>
            </a:extLst>
          </p:cNvPr>
          <p:cNvSpPr/>
          <p:nvPr/>
        </p:nvSpPr>
        <p:spPr>
          <a:xfrm>
            <a:off x="385870" y="1948517"/>
            <a:ext cx="5605497" cy="665668"/>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８０歳で歯が２０本以上残ってる</a:t>
            </a:r>
          </a:p>
        </p:txBody>
      </p:sp>
    </p:spTree>
    <p:extLst>
      <p:ext uri="{BB962C8B-B14F-4D97-AF65-F5344CB8AC3E}">
        <p14:creationId xmlns:p14="http://schemas.microsoft.com/office/powerpoint/2010/main" val="1255223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EA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F3F51DA6-5DE7-9857-68CF-BF072F8A3C95}"/>
              </a:ext>
            </a:extLst>
          </p:cNvPr>
          <p:cNvSpPr txBox="1"/>
          <p:nvPr/>
        </p:nvSpPr>
        <p:spPr>
          <a:xfrm>
            <a:off x="869242" y="232989"/>
            <a:ext cx="11025372" cy="134543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6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ぴっかぴかの歯 　大作戦！</a:t>
            </a:r>
            <a:endParaRPr kumimoji="1" lang="en-US" altLang="ja-JP" sz="6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0" name="四角形: 角を丸くする 19">
            <a:extLst>
              <a:ext uri="{FF2B5EF4-FFF2-40B4-BE49-F238E27FC236}">
                <a16:creationId xmlns:a16="http://schemas.microsoft.com/office/drawing/2014/main" id="{5ADA79D3-0B35-39E9-2FB2-F804128644C9}"/>
              </a:ext>
            </a:extLst>
          </p:cNvPr>
          <p:cNvSpPr/>
          <p:nvPr/>
        </p:nvSpPr>
        <p:spPr>
          <a:xfrm>
            <a:off x="456296" y="3950695"/>
            <a:ext cx="1691288" cy="652996"/>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大きさ</a:t>
            </a:r>
          </a:p>
        </p:txBody>
      </p:sp>
      <p:pic>
        <p:nvPicPr>
          <p:cNvPr id="28" name="図 27">
            <a:extLst>
              <a:ext uri="{FF2B5EF4-FFF2-40B4-BE49-F238E27FC236}">
                <a16:creationId xmlns:a16="http://schemas.microsoft.com/office/drawing/2014/main" id="{B884E1E3-0239-DAC8-DCC8-148C4098B0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687631">
            <a:off x="640862" y="240981"/>
            <a:ext cx="1247812" cy="1343574"/>
          </a:xfrm>
          <a:prstGeom prst="rect">
            <a:avLst/>
          </a:prstGeom>
        </p:spPr>
      </p:pic>
      <p:pic>
        <p:nvPicPr>
          <p:cNvPr id="3" name="図 2">
            <a:extLst>
              <a:ext uri="{FF2B5EF4-FFF2-40B4-BE49-F238E27FC236}">
                <a16:creationId xmlns:a16="http://schemas.microsoft.com/office/drawing/2014/main" id="{3D836045-FE9F-18D5-95EB-2F6EF175AA9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0334297">
            <a:off x="6969649" y="304009"/>
            <a:ext cx="1247812" cy="1343574"/>
          </a:xfrm>
          <a:prstGeom prst="rect">
            <a:avLst/>
          </a:prstGeom>
        </p:spPr>
      </p:pic>
      <p:grpSp>
        <p:nvGrpSpPr>
          <p:cNvPr id="19" name="グループ化 18">
            <a:extLst>
              <a:ext uri="{FF2B5EF4-FFF2-40B4-BE49-F238E27FC236}">
                <a16:creationId xmlns:a16="http://schemas.microsoft.com/office/drawing/2014/main" id="{DDFCE191-17F7-7C75-F873-7B85140B2E0C}"/>
              </a:ext>
            </a:extLst>
          </p:cNvPr>
          <p:cNvGrpSpPr/>
          <p:nvPr/>
        </p:nvGrpSpPr>
        <p:grpSpPr>
          <a:xfrm>
            <a:off x="9278478" y="3869930"/>
            <a:ext cx="2402502" cy="2542261"/>
            <a:chOff x="561849" y="3764939"/>
            <a:chExt cx="2402502" cy="2542261"/>
          </a:xfrm>
        </p:grpSpPr>
        <p:pic>
          <p:nvPicPr>
            <p:cNvPr id="14" name="図 13">
              <a:extLst>
                <a:ext uri="{FF2B5EF4-FFF2-40B4-BE49-F238E27FC236}">
                  <a16:creationId xmlns:a16="http://schemas.microsoft.com/office/drawing/2014/main" id="{97940B51-1DF3-40BE-97C9-B58EEC2918F1}"/>
                </a:ext>
              </a:extLst>
            </p:cNvPr>
            <p:cNvPicPr/>
            <p:nvPr/>
          </p:nvPicPr>
          <p:blipFill rotWithShape="1">
            <a:blip r:embed="rId4" cstate="print">
              <a:extLst>
                <a:ext uri="{28A0092B-C50C-407E-A947-70E740481C1C}">
                  <a14:useLocalDpi xmlns:a14="http://schemas.microsoft.com/office/drawing/2010/main"/>
                </a:ext>
              </a:extLst>
            </a:blip>
            <a:srcRect/>
            <a:stretch/>
          </p:blipFill>
          <p:spPr bwMode="auto">
            <a:xfrm rot="16200000">
              <a:off x="640305" y="3983154"/>
              <a:ext cx="2344809" cy="2303283"/>
            </a:xfrm>
            <a:prstGeom prst="rect">
              <a:avLst/>
            </a:prstGeom>
            <a:ln>
              <a:noFill/>
            </a:ln>
            <a:extLst>
              <a:ext uri="{53640926-AAD7-44D8-BBD7-CCE9431645EC}">
                <a14:shadowObscured xmlns:a14="http://schemas.microsoft.com/office/drawing/2010/main"/>
              </a:ext>
            </a:extLst>
          </p:spPr>
        </p:pic>
        <p:sp>
          <p:nvSpPr>
            <p:cNvPr id="12" name="テキスト ボックス 11">
              <a:extLst>
                <a:ext uri="{FF2B5EF4-FFF2-40B4-BE49-F238E27FC236}">
                  <a16:creationId xmlns:a16="http://schemas.microsoft.com/office/drawing/2014/main" id="{5A34092B-4BD9-296B-EF77-9A5104CDDE6A}"/>
                </a:ext>
              </a:extLst>
            </p:cNvPr>
            <p:cNvSpPr txBox="1"/>
            <p:nvPr/>
          </p:nvSpPr>
          <p:spPr>
            <a:xfrm>
              <a:off x="561849" y="3779094"/>
              <a:ext cx="489557" cy="53199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①</a:t>
              </a:r>
            </a:p>
          </p:txBody>
        </p:sp>
        <p:sp>
          <p:nvSpPr>
            <p:cNvPr id="15" name="テキスト ボックス 14">
              <a:extLst>
                <a:ext uri="{FF2B5EF4-FFF2-40B4-BE49-F238E27FC236}">
                  <a16:creationId xmlns:a16="http://schemas.microsoft.com/office/drawing/2014/main" id="{F1A53542-455B-62B2-59D1-E781E280C018}"/>
                </a:ext>
              </a:extLst>
            </p:cNvPr>
            <p:cNvSpPr txBox="1"/>
            <p:nvPr/>
          </p:nvSpPr>
          <p:spPr>
            <a:xfrm>
              <a:off x="895871" y="3764939"/>
              <a:ext cx="33586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②</a:t>
              </a:r>
            </a:p>
          </p:txBody>
        </p:sp>
        <p:sp>
          <p:nvSpPr>
            <p:cNvPr id="18" name="テキスト ボックス 17">
              <a:extLst>
                <a:ext uri="{FF2B5EF4-FFF2-40B4-BE49-F238E27FC236}">
                  <a16:creationId xmlns:a16="http://schemas.microsoft.com/office/drawing/2014/main" id="{EEE59793-715A-0B73-8A10-EC1A147744AC}"/>
                </a:ext>
              </a:extLst>
            </p:cNvPr>
            <p:cNvSpPr txBox="1"/>
            <p:nvPr/>
          </p:nvSpPr>
          <p:spPr>
            <a:xfrm>
              <a:off x="1267899" y="3779094"/>
              <a:ext cx="39727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③</a:t>
              </a:r>
            </a:p>
          </p:txBody>
        </p:sp>
      </p:grpSp>
      <p:sp>
        <p:nvSpPr>
          <p:cNvPr id="31" name="四角形: 角を丸くする 30">
            <a:extLst>
              <a:ext uri="{FF2B5EF4-FFF2-40B4-BE49-F238E27FC236}">
                <a16:creationId xmlns:a16="http://schemas.microsoft.com/office/drawing/2014/main" id="{E1BABBA9-2D7B-EB5B-F460-F09EBAFCD8D1}"/>
              </a:ext>
            </a:extLst>
          </p:cNvPr>
          <p:cNvSpPr/>
          <p:nvPr/>
        </p:nvSpPr>
        <p:spPr>
          <a:xfrm>
            <a:off x="456296" y="2514182"/>
            <a:ext cx="1691288" cy="652996"/>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かたさ</a:t>
            </a:r>
          </a:p>
        </p:txBody>
      </p:sp>
      <p:sp>
        <p:nvSpPr>
          <p:cNvPr id="32" name="テキスト ボックス 31">
            <a:extLst>
              <a:ext uri="{FF2B5EF4-FFF2-40B4-BE49-F238E27FC236}">
                <a16:creationId xmlns:a16="http://schemas.microsoft.com/office/drawing/2014/main" id="{EE1C44E5-D9E1-9074-1C12-DD9F69F131AC}"/>
              </a:ext>
            </a:extLst>
          </p:cNvPr>
          <p:cNvSpPr txBox="1"/>
          <p:nvPr/>
        </p:nvSpPr>
        <p:spPr>
          <a:xfrm>
            <a:off x="2141889" y="2497713"/>
            <a:ext cx="6583382"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26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ふつう</a:t>
            </a: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」がおすすめ。</a:t>
            </a:r>
            <a:endParaRPr kumimoji="0" lang="en-US"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26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やわらかめ</a:t>
            </a: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」はよごれが落ちにくい）</a:t>
            </a:r>
            <a:endParaRPr kumimoji="0" lang="ja-JP"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nvGrpSpPr>
          <p:cNvPr id="38" name="グループ化 37">
            <a:extLst>
              <a:ext uri="{FF2B5EF4-FFF2-40B4-BE49-F238E27FC236}">
                <a16:creationId xmlns:a16="http://schemas.microsoft.com/office/drawing/2014/main" id="{FACCF395-116E-DD04-20F1-BAB6FCE1E318}"/>
              </a:ext>
            </a:extLst>
          </p:cNvPr>
          <p:cNvGrpSpPr/>
          <p:nvPr/>
        </p:nvGrpSpPr>
        <p:grpSpPr>
          <a:xfrm>
            <a:off x="511020" y="3369544"/>
            <a:ext cx="9240546" cy="3688900"/>
            <a:chOff x="2478960" y="2244325"/>
            <a:chExt cx="9240546" cy="3688900"/>
          </a:xfrm>
        </p:grpSpPr>
        <p:grpSp>
          <p:nvGrpSpPr>
            <p:cNvPr id="30" name="グループ化 29">
              <a:extLst>
                <a:ext uri="{FF2B5EF4-FFF2-40B4-BE49-F238E27FC236}">
                  <a16:creationId xmlns:a16="http://schemas.microsoft.com/office/drawing/2014/main" id="{A229AAF4-5783-30F0-026D-0B499C97C98B}"/>
                </a:ext>
              </a:extLst>
            </p:cNvPr>
            <p:cNvGrpSpPr/>
            <p:nvPr/>
          </p:nvGrpSpPr>
          <p:grpSpPr>
            <a:xfrm>
              <a:off x="2602588" y="2244325"/>
              <a:ext cx="4971405" cy="3688900"/>
              <a:chOff x="3733291" y="2506063"/>
              <a:chExt cx="4971405" cy="3688900"/>
            </a:xfrm>
          </p:grpSpPr>
          <p:grpSp>
            <p:nvGrpSpPr>
              <p:cNvPr id="27" name="グループ化 26">
                <a:extLst>
                  <a:ext uri="{FF2B5EF4-FFF2-40B4-BE49-F238E27FC236}">
                    <a16:creationId xmlns:a16="http://schemas.microsoft.com/office/drawing/2014/main" id="{E57ADE09-9D64-D961-33DB-A924D40BF792}"/>
                  </a:ext>
                </a:extLst>
              </p:cNvPr>
              <p:cNvGrpSpPr/>
              <p:nvPr/>
            </p:nvGrpSpPr>
            <p:grpSpPr>
              <a:xfrm>
                <a:off x="3733291" y="2506063"/>
                <a:ext cx="4932343" cy="3688900"/>
                <a:chOff x="3733291" y="2506063"/>
                <a:chExt cx="4932343" cy="3688900"/>
              </a:xfrm>
            </p:grpSpPr>
            <p:pic>
              <p:nvPicPr>
                <p:cNvPr id="9" name="図 8" descr="ナイフとフォーク&#10;&#10;中程度の精度で自動的に生成された説明">
                  <a:extLst>
                    <a:ext uri="{FF2B5EF4-FFF2-40B4-BE49-F238E27FC236}">
                      <a16:creationId xmlns:a16="http://schemas.microsoft.com/office/drawing/2014/main" id="{A88F730C-815E-2E3E-733D-C18C192123C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3048967" flipH="1">
                  <a:off x="4355013" y="2358737"/>
                  <a:ext cx="3688900" cy="3983552"/>
                </a:xfrm>
                <a:prstGeom prst="rect">
                  <a:avLst/>
                </a:prstGeom>
              </p:spPr>
            </p:pic>
            <p:cxnSp>
              <p:nvCxnSpPr>
                <p:cNvPr id="17" name="直線矢印コネクタ 16">
                  <a:extLst>
                    <a:ext uri="{FF2B5EF4-FFF2-40B4-BE49-F238E27FC236}">
                      <a16:creationId xmlns:a16="http://schemas.microsoft.com/office/drawing/2014/main" id="{C112615E-4D55-5F22-428A-73B6D9EF2A80}"/>
                    </a:ext>
                  </a:extLst>
                </p:cNvPr>
                <p:cNvCxnSpPr>
                  <a:cxnSpLocks/>
                </p:cNvCxnSpPr>
                <p:nvPr/>
              </p:nvCxnSpPr>
              <p:spPr>
                <a:xfrm flipV="1">
                  <a:off x="3733291" y="4937790"/>
                  <a:ext cx="4932343" cy="49595"/>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16" name="直線矢印コネクタ 15">
                <a:extLst>
                  <a:ext uri="{FF2B5EF4-FFF2-40B4-BE49-F238E27FC236}">
                    <a16:creationId xmlns:a16="http://schemas.microsoft.com/office/drawing/2014/main" id="{801144BB-1AC0-A1A3-938C-0D3CEE8FA13F}"/>
                  </a:ext>
                </a:extLst>
              </p:cNvPr>
              <p:cNvCxnSpPr>
                <a:cxnSpLocks/>
              </p:cNvCxnSpPr>
              <p:nvPr/>
            </p:nvCxnSpPr>
            <p:spPr>
              <a:xfrm>
                <a:off x="8702963" y="4067196"/>
                <a:ext cx="1733" cy="582739"/>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7" name="テキスト ボックス 36">
              <a:extLst>
                <a:ext uri="{FF2B5EF4-FFF2-40B4-BE49-F238E27FC236}">
                  <a16:creationId xmlns:a16="http://schemas.microsoft.com/office/drawing/2014/main" id="{83A0607D-D4AB-21BB-73E9-27FA4FFC40C2}"/>
                </a:ext>
              </a:extLst>
            </p:cNvPr>
            <p:cNvSpPr txBox="1"/>
            <p:nvPr/>
          </p:nvSpPr>
          <p:spPr>
            <a:xfrm>
              <a:off x="2478960" y="4974097"/>
              <a:ext cx="9240546"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全体の大きさ：自分の手・口の大きさに合わせる</a:t>
              </a:r>
              <a:endParaRPr kumimoji="0" lang="ja-JP"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sp>
        <p:nvSpPr>
          <p:cNvPr id="43" name="吹き出し: 角を丸めた四角形 42">
            <a:extLst>
              <a:ext uri="{FF2B5EF4-FFF2-40B4-BE49-F238E27FC236}">
                <a16:creationId xmlns:a16="http://schemas.microsoft.com/office/drawing/2014/main" id="{33DD8491-21B5-4129-0FE5-E3296C48F748}"/>
              </a:ext>
            </a:extLst>
          </p:cNvPr>
          <p:cNvSpPr/>
          <p:nvPr/>
        </p:nvSpPr>
        <p:spPr>
          <a:xfrm>
            <a:off x="9063243" y="1725690"/>
            <a:ext cx="2857581" cy="1681100"/>
          </a:xfrm>
          <a:prstGeom prst="wedgeRoundRectCallout">
            <a:avLst>
              <a:gd name="adj1" fmla="val -25368"/>
              <a:gd name="adj2" fmla="val 74728"/>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毛束を上から</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見たとき</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３～４列</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のもの</a:t>
            </a:r>
          </a:p>
        </p:txBody>
      </p:sp>
      <p:cxnSp>
        <p:nvCxnSpPr>
          <p:cNvPr id="22" name="直線矢印コネクタ 21">
            <a:extLst>
              <a:ext uri="{FF2B5EF4-FFF2-40B4-BE49-F238E27FC236}">
                <a16:creationId xmlns:a16="http://schemas.microsoft.com/office/drawing/2014/main" id="{BF580DA7-38AF-8798-44B6-ACA370094F1D}"/>
              </a:ext>
            </a:extLst>
          </p:cNvPr>
          <p:cNvCxnSpPr>
            <a:cxnSpLocks/>
          </p:cNvCxnSpPr>
          <p:nvPr/>
        </p:nvCxnSpPr>
        <p:spPr>
          <a:xfrm>
            <a:off x="3993853" y="4573874"/>
            <a:ext cx="1423244" cy="0"/>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C2BAB87E-1AAA-DEFC-17E9-E47DBA172A6B}"/>
              </a:ext>
            </a:extLst>
          </p:cNvPr>
          <p:cNvCxnSpPr>
            <a:cxnSpLocks/>
          </p:cNvCxnSpPr>
          <p:nvPr/>
        </p:nvCxnSpPr>
        <p:spPr>
          <a:xfrm>
            <a:off x="10961149" y="4267167"/>
            <a:ext cx="36234" cy="1547423"/>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BC964F5E-478F-E43D-78C9-97A04E38C348}"/>
              </a:ext>
            </a:extLst>
          </p:cNvPr>
          <p:cNvCxnSpPr>
            <a:cxnSpLocks/>
          </p:cNvCxnSpPr>
          <p:nvPr/>
        </p:nvCxnSpPr>
        <p:spPr>
          <a:xfrm>
            <a:off x="9377697" y="4277193"/>
            <a:ext cx="2083576"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0649CB7C-67C3-6435-7759-77BFC3027E3F}"/>
              </a:ext>
            </a:extLst>
          </p:cNvPr>
          <p:cNvCxnSpPr>
            <a:cxnSpLocks/>
          </p:cNvCxnSpPr>
          <p:nvPr/>
        </p:nvCxnSpPr>
        <p:spPr>
          <a:xfrm>
            <a:off x="9399543" y="5889504"/>
            <a:ext cx="2083576"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A01A6C0C-79EA-BD40-4CD7-61A4F7F6977A}"/>
              </a:ext>
            </a:extLst>
          </p:cNvPr>
          <p:cNvSpPr txBox="1"/>
          <p:nvPr/>
        </p:nvSpPr>
        <p:spPr>
          <a:xfrm>
            <a:off x="5765435" y="4467595"/>
            <a:ext cx="3436247" cy="13989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毛束</a:t>
            </a:r>
            <a:endParaRPr kumimoji="0" lang="en-US"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・３～４れつ</a:t>
            </a:r>
            <a:endParaRPr kumimoji="0" lang="en-US"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・高さ８～９ｍｍ</a:t>
            </a:r>
            <a:endParaRPr kumimoji="0" lang="ja-JP"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nvGrpSpPr>
          <p:cNvPr id="8" name="グループ化 7">
            <a:extLst>
              <a:ext uri="{FF2B5EF4-FFF2-40B4-BE49-F238E27FC236}">
                <a16:creationId xmlns:a16="http://schemas.microsoft.com/office/drawing/2014/main" id="{99E17E92-BAA8-B641-E37A-43DC1952AE94}"/>
              </a:ext>
            </a:extLst>
          </p:cNvPr>
          <p:cNvGrpSpPr/>
          <p:nvPr/>
        </p:nvGrpSpPr>
        <p:grpSpPr>
          <a:xfrm>
            <a:off x="41532" y="1344584"/>
            <a:ext cx="7024415" cy="1094852"/>
            <a:chOff x="-144650" y="1256600"/>
            <a:chExt cx="7024415" cy="1094852"/>
          </a:xfrm>
        </p:grpSpPr>
        <p:sp>
          <p:nvSpPr>
            <p:cNvPr id="7" name="テキスト ボックス 6">
              <a:extLst>
                <a:ext uri="{FF2B5EF4-FFF2-40B4-BE49-F238E27FC236}">
                  <a16:creationId xmlns:a16="http://schemas.microsoft.com/office/drawing/2014/main" id="{E07E7168-24AB-E692-90D7-5AC5057A56BE}"/>
                </a:ext>
              </a:extLst>
            </p:cNvPr>
            <p:cNvSpPr txBox="1"/>
            <p:nvPr/>
          </p:nvSpPr>
          <p:spPr>
            <a:xfrm>
              <a:off x="-144650" y="1256600"/>
              <a:ext cx="7024415"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よい道具を使おう</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6" name="図 5" descr="座る, ホイール, 探す, モニター が含まれている画像&#10;&#10;自動的に生成された説明">
              <a:extLst>
                <a:ext uri="{FF2B5EF4-FFF2-40B4-BE49-F238E27FC236}">
                  <a16:creationId xmlns:a16="http://schemas.microsoft.com/office/drawing/2014/main" id="{8E28E88A-4052-B3A0-7468-DD8A80AEE5E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82958" y="1488791"/>
              <a:ext cx="744841" cy="767829"/>
            </a:xfrm>
            <a:prstGeom prst="rect">
              <a:avLst/>
            </a:prstGeom>
          </p:spPr>
        </p:pic>
      </p:grpSp>
      <p:sp>
        <p:nvSpPr>
          <p:cNvPr id="13" name="テキスト ボックス 12">
            <a:extLst>
              <a:ext uri="{FF2B5EF4-FFF2-40B4-BE49-F238E27FC236}">
                <a16:creationId xmlns:a16="http://schemas.microsoft.com/office/drawing/2014/main" id="{68303136-BC6A-4F95-3C04-24015F699C4D}"/>
              </a:ext>
            </a:extLst>
          </p:cNvPr>
          <p:cNvSpPr txBox="1"/>
          <p:nvPr/>
        </p:nvSpPr>
        <p:spPr>
          <a:xfrm>
            <a:off x="2510534" y="3875725"/>
            <a:ext cx="5791939"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人差し指の第一関節くらい</a:t>
            </a:r>
            <a:endParaRPr kumimoji="0" lang="ja-JP"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Tree>
    <p:extLst>
      <p:ext uri="{BB962C8B-B14F-4D97-AF65-F5344CB8AC3E}">
        <p14:creationId xmlns:p14="http://schemas.microsoft.com/office/powerpoint/2010/main" val="1230345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2" name="図 1">
            <a:extLst>
              <a:ext uri="{FF2B5EF4-FFF2-40B4-BE49-F238E27FC236}">
                <a16:creationId xmlns:a16="http://schemas.microsoft.com/office/drawing/2014/main" id="{E788234D-B371-ECC2-3E6E-5A89D53BF33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15193" y="1661843"/>
            <a:ext cx="2065460" cy="3126323"/>
          </a:xfrm>
          <a:prstGeom prst="rect">
            <a:avLst/>
          </a:prstGeom>
        </p:spPr>
      </p:pic>
      <p:sp>
        <p:nvSpPr>
          <p:cNvPr id="11" name="テキスト ボックス 10">
            <a:extLst>
              <a:ext uri="{FF2B5EF4-FFF2-40B4-BE49-F238E27FC236}">
                <a16:creationId xmlns:a16="http://schemas.microsoft.com/office/drawing/2014/main" id="{AA8FA757-F35D-C78B-3B57-454FDBE87A51}"/>
              </a:ext>
            </a:extLst>
          </p:cNvPr>
          <p:cNvSpPr txBox="1"/>
          <p:nvPr/>
        </p:nvSpPr>
        <p:spPr>
          <a:xfrm>
            <a:off x="5214428" y="2432130"/>
            <a:ext cx="5018936" cy="2109232"/>
          </a:xfrm>
          <a:prstGeom prst="rect">
            <a:avLst/>
          </a:prstGeom>
          <a:noFill/>
        </p:spPr>
        <p:txBody>
          <a:bodyPr wrap="square" rtlCol="0">
            <a:spAutoFit/>
          </a:bodyPr>
          <a:lstStyle/>
          <a:p>
            <a:pPr marL="0" marR="0" lvl="0" indent="0" algn="l" defTabSz="457200" rtl="0" eaLnBrk="1" fontAlgn="auto" latinLnBrk="0" hangingPunct="1">
              <a:lnSpc>
                <a:spcPct val="2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・歯ぐきを傷つける</a:t>
            </a:r>
            <a:endParaRPr kumimoji="0" lang="en-US" altLang="ja-JP" sz="3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2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・きれいにみがけない</a:t>
            </a:r>
            <a:endParaRPr kumimoji="0" lang="ja-JP" altLang="ja-JP" sz="3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6" name="正方形/長方形 15">
            <a:extLst>
              <a:ext uri="{FF2B5EF4-FFF2-40B4-BE49-F238E27FC236}">
                <a16:creationId xmlns:a16="http://schemas.microsoft.com/office/drawing/2014/main" id="{B59FFC31-2823-36EB-A872-6D75F19282EF}"/>
              </a:ext>
            </a:extLst>
          </p:cNvPr>
          <p:cNvSpPr/>
          <p:nvPr/>
        </p:nvSpPr>
        <p:spPr>
          <a:xfrm>
            <a:off x="757648" y="5155550"/>
            <a:ext cx="7837223" cy="1026432"/>
          </a:xfrm>
          <a:prstGeom prst="rect">
            <a:avLst/>
          </a:prstGeom>
          <a:solidFill>
            <a:srgbClr val="FFCCFF"/>
          </a:solidFill>
          <a:ln w="381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40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１か月に１回</a:t>
            </a:r>
            <a:r>
              <a:rPr kumimoji="0" lang="ja-JP" altLang="en-US" sz="4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はかえましょう！</a:t>
            </a:r>
            <a:endParaRPr kumimoji="0" lang="en-US" altLang="ja-JP" sz="4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14" name="図 13">
            <a:extLst>
              <a:ext uri="{FF2B5EF4-FFF2-40B4-BE49-F238E27FC236}">
                <a16:creationId xmlns:a16="http://schemas.microsoft.com/office/drawing/2014/main" id="{90F3219A-CC89-47D1-770F-0AD169235C6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70659" y="3632044"/>
            <a:ext cx="1313255" cy="1198116"/>
          </a:xfrm>
          <a:prstGeom prst="rect">
            <a:avLst/>
          </a:prstGeom>
        </p:spPr>
      </p:pic>
      <p:pic>
        <p:nvPicPr>
          <p:cNvPr id="20" name="図 19">
            <a:extLst>
              <a:ext uri="{FF2B5EF4-FFF2-40B4-BE49-F238E27FC236}">
                <a16:creationId xmlns:a16="http://schemas.microsoft.com/office/drawing/2014/main" id="{0A11C04F-E651-30A4-1FD9-E1D8BDB885E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06371" y="2669742"/>
            <a:ext cx="1715899" cy="1138928"/>
          </a:xfrm>
          <a:prstGeom prst="rect">
            <a:avLst/>
          </a:prstGeom>
        </p:spPr>
      </p:pic>
      <p:pic>
        <p:nvPicPr>
          <p:cNvPr id="22" name="図 21" descr="光 が含まれている画像&#10;&#10;自動的に生成された説明">
            <a:extLst>
              <a:ext uri="{FF2B5EF4-FFF2-40B4-BE49-F238E27FC236}">
                <a16:creationId xmlns:a16="http://schemas.microsoft.com/office/drawing/2014/main" id="{5136FD5A-13C3-91E4-EF3D-9F0F9FB0611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7194404">
            <a:off x="10427521" y="4591700"/>
            <a:ext cx="1767825" cy="1699741"/>
          </a:xfrm>
          <a:prstGeom prst="rect">
            <a:avLst/>
          </a:prstGeom>
        </p:spPr>
      </p:pic>
      <p:pic>
        <p:nvPicPr>
          <p:cNvPr id="24" name="図 23">
            <a:extLst>
              <a:ext uri="{FF2B5EF4-FFF2-40B4-BE49-F238E27FC236}">
                <a16:creationId xmlns:a16="http://schemas.microsoft.com/office/drawing/2014/main" id="{054E632B-3837-5A05-E083-2A52EC88D9E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7327928">
            <a:off x="8430260" y="4685053"/>
            <a:ext cx="1726226" cy="1659745"/>
          </a:xfrm>
          <a:prstGeom prst="rect">
            <a:avLst/>
          </a:prstGeom>
        </p:spPr>
      </p:pic>
      <p:sp>
        <p:nvSpPr>
          <p:cNvPr id="25" name="矢印: 右 24">
            <a:extLst>
              <a:ext uri="{FF2B5EF4-FFF2-40B4-BE49-F238E27FC236}">
                <a16:creationId xmlns:a16="http://schemas.microsoft.com/office/drawing/2014/main" id="{49AEF0D7-9D1E-FAE4-C3C7-3AAA7E8172D8}"/>
              </a:ext>
            </a:extLst>
          </p:cNvPr>
          <p:cNvSpPr/>
          <p:nvPr/>
        </p:nvSpPr>
        <p:spPr>
          <a:xfrm>
            <a:off x="9912457" y="5333910"/>
            <a:ext cx="1085479" cy="669711"/>
          </a:xfrm>
          <a:prstGeom prst="rightArrow">
            <a:avLst>
              <a:gd name="adj1" fmla="val 50000"/>
              <a:gd name="adj2" fmla="val 738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3F027474-FDC3-FEA3-9142-46F22A319E40}"/>
              </a:ext>
            </a:extLst>
          </p:cNvPr>
          <p:cNvSpPr txBox="1"/>
          <p:nvPr/>
        </p:nvSpPr>
        <p:spPr>
          <a:xfrm>
            <a:off x="7512541" y="2588566"/>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きず</a:t>
            </a:r>
          </a:p>
        </p:txBody>
      </p:sp>
      <p:sp>
        <p:nvSpPr>
          <p:cNvPr id="9" name="フレーム 8">
            <a:extLst>
              <a:ext uri="{FF2B5EF4-FFF2-40B4-BE49-F238E27FC236}">
                <a16:creationId xmlns:a16="http://schemas.microsoft.com/office/drawing/2014/main" id="{525758E8-7FBA-109A-E117-77DED9C5CF73}"/>
              </a:ext>
            </a:extLst>
          </p:cNvPr>
          <p:cNvSpPr/>
          <p:nvPr/>
        </p:nvSpPr>
        <p:spPr>
          <a:xfrm>
            <a:off x="0" y="0"/>
            <a:ext cx="12192000" cy="6858000"/>
          </a:xfrm>
          <a:prstGeom prst="frame">
            <a:avLst>
              <a:gd name="adj1" fmla="val 4278"/>
            </a:avLst>
          </a:prstGeom>
          <a:solidFill>
            <a:srgbClr val="EA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13" name="図 12">
            <a:extLst>
              <a:ext uri="{FF2B5EF4-FFF2-40B4-BE49-F238E27FC236}">
                <a16:creationId xmlns:a16="http://schemas.microsoft.com/office/drawing/2014/main" id="{63920D49-D99E-20B6-DEDC-F4D983B1CDE2}"/>
              </a:ext>
            </a:extLst>
          </p:cNvPr>
          <p:cNvPicPr>
            <a:picLocks noChangeAspect="1"/>
          </p:cNvPicPr>
          <p:nvPr/>
        </p:nvPicPr>
        <p:blipFill>
          <a:blip r:embed="rId8"/>
          <a:stretch>
            <a:fillRect/>
          </a:stretch>
        </p:blipFill>
        <p:spPr>
          <a:xfrm>
            <a:off x="3416012" y="357255"/>
            <a:ext cx="6242845" cy="2505673"/>
          </a:xfrm>
          <a:prstGeom prst="rect">
            <a:avLst/>
          </a:prstGeom>
        </p:spPr>
      </p:pic>
    </p:spTree>
    <p:extLst>
      <p:ext uri="{BB962C8B-B14F-4D97-AF65-F5344CB8AC3E}">
        <p14:creationId xmlns:p14="http://schemas.microsoft.com/office/powerpoint/2010/main" val="2333408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ーブルの上に置いている様々な書類&#10;&#10;低い精度で自動的に生成された説明">
            <a:extLst>
              <a:ext uri="{FF2B5EF4-FFF2-40B4-BE49-F238E27FC236}">
                <a16:creationId xmlns:a16="http://schemas.microsoft.com/office/drawing/2014/main" id="{B5B4551C-770E-B2ED-4E52-93D68BE5EF60}"/>
              </a:ext>
            </a:extLst>
          </p:cNvPr>
          <p:cNvPicPr>
            <a:picLocks noChangeAspect="1"/>
          </p:cNvPicPr>
          <p:nvPr/>
        </p:nvPicPr>
        <p:blipFill rotWithShape="1">
          <a:blip r:embed="rId3">
            <a:extLst>
              <a:ext uri="{28A0092B-C50C-407E-A947-70E740481C1C}">
                <a14:useLocalDpi xmlns:a14="http://schemas.microsoft.com/office/drawing/2010/main" val="0"/>
              </a:ext>
            </a:extLst>
          </a:blip>
          <a:srcRect t="2001" b="5838"/>
          <a:stretch/>
        </p:blipFill>
        <p:spPr>
          <a:xfrm>
            <a:off x="1420586" y="268832"/>
            <a:ext cx="9546772" cy="6320336"/>
          </a:xfrm>
          <a:prstGeom prst="rect">
            <a:avLst/>
          </a:prstGeom>
        </p:spPr>
      </p:pic>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E1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 name="思考の吹き出し: 雲形 1">
            <a:extLst>
              <a:ext uri="{FF2B5EF4-FFF2-40B4-BE49-F238E27FC236}">
                <a16:creationId xmlns:a16="http://schemas.microsoft.com/office/drawing/2014/main" id="{1901EA98-9C55-6F43-5CC0-918E3A501282}"/>
              </a:ext>
            </a:extLst>
          </p:cNvPr>
          <p:cNvSpPr/>
          <p:nvPr/>
        </p:nvSpPr>
        <p:spPr>
          <a:xfrm>
            <a:off x="3610247" y="268832"/>
            <a:ext cx="3140530" cy="979713"/>
          </a:xfrm>
          <a:prstGeom prst="cloudCallout">
            <a:avLst>
              <a:gd name="adj1" fmla="val -58018"/>
              <a:gd name="adj2" fmla="val 37282"/>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は</a:t>
            </a:r>
            <a:endParaRPr lang="en-US" alt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ctr"/>
            <a:r>
              <a:rPr lang="ja-JP" sz="2000" b="1" kern="100" dirty="0">
                <a:effectLst/>
                <a:ea typeface="HG丸ｺﾞｼｯｸM-PRO" panose="020F0600000000000000" pitchFamily="50" charset="-128"/>
                <a:cs typeface="Times New Roman" panose="02020603050405020304" pitchFamily="18" charset="0"/>
              </a:rPr>
              <a:t> </a:t>
            </a:r>
            <a:r>
              <a:rPr lang="en-US" sz="2000" b="1" kern="100" dirty="0">
                <a:effectLst/>
                <a:ea typeface="HG丸ｺﾞｼｯｸM-PRO" panose="020F0600000000000000" pitchFamily="50" charset="-128"/>
                <a:cs typeface="Times New Roman" panose="02020603050405020304" pitchFamily="18" charset="0"/>
              </a:rPr>
              <a:t>歯</a:t>
            </a:r>
            <a:r>
              <a:rPr lang="ja-JP" sz="2000" b="1" kern="100" dirty="0">
                <a:effectLst/>
                <a:ea typeface="HG丸ｺﾞｼｯｸM-PRO" panose="020F0600000000000000" pitchFamily="50" charset="-128"/>
                <a:cs typeface="Times New Roman" panose="02020603050405020304" pitchFamily="18" charset="0"/>
              </a:rPr>
              <a:t>みがきしらべ</a:t>
            </a:r>
            <a:endParaRPr lang="ja-JP" sz="2000" b="1" kern="100" dirty="0">
              <a:effectLst/>
              <a:ea typeface="ＭＳ 明朝" panose="02020609040205080304" pitchFamily="17" charset="-128"/>
              <a:cs typeface="Times New Roman" panose="02020603050405020304" pitchFamily="18" charset="0"/>
            </a:endParaRPr>
          </a:p>
        </p:txBody>
      </p:sp>
      <p:sp>
        <p:nvSpPr>
          <p:cNvPr id="3" name="思考の吹き出し: 雲形 2">
            <a:extLst>
              <a:ext uri="{FF2B5EF4-FFF2-40B4-BE49-F238E27FC236}">
                <a16:creationId xmlns:a16="http://schemas.microsoft.com/office/drawing/2014/main" id="{30AD0223-8CD2-AE3D-CD70-227070DD2A1D}"/>
              </a:ext>
            </a:extLst>
          </p:cNvPr>
          <p:cNvSpPr/>
          <p:nvPr/>
        </p:nvSpPr>
        <p:spPr>
          <a:xfrm>
            <a:off x="7986305" y="644450"/>
            <a:ext cx="3868238" cy="822403"/>
          </a:xfrm>
          <a:prstGeom prst="cloudCallout">
            <a:avLst>
              <a:gd name="adj1" fmla="val -46605"/>
              <a:gd name="adj2" fmla="val 60020"/>
            </a:avLst>
          </a:prstGeom>
          <a:solidFill>
            <a:sysClr val="window" lastClr="FFFFFF"/>
          </a:solid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は　                  　せっと     　ふくろ</a:t>
            </a:r>
            <a:r>
              <a:rPr 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p>
          <a:p>
            <a:pPr algn="ctr"/>
            <a:r>
              <a:rPr lang="en-US"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歯</a:t>
            </a:r>
            <a:r>
              <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みがき</a:t>
            </a:r>
            <a:r>
              <a:rPr lang="ja-JP" altLang="en-US"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セット</a:t>
            </a:r>
            <a:r>
              <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の</a:t>
            </a:r>
            <a:r>
              <a:rPr lang="ja-JP" altLang="en-US"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袋</a:t>
            </a:r>
            <a:endPar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ctr"/>
            <a:r>
              <a:rPr lang="en-US" sz="1050" kern="100" dirty="0">
                <a:effectLst/>
                <a:latin typeface="Century" panose="02040604050505020304" pitchFamily="18" charset="0"/>
                <a:ea typeface="ＭＳ 明朝" panose="02020609040205080304" pitchFamily="17" charset="-128"/>
                <a:cs typeface="Times New Roman" panose="02020603050405020304" pitchFamily="18" charset="0"/>
              </a:rPr>
              <a:t> </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8" name="思考の吹き出し: 雲形 7">
            <a:extLst>
              <a:ext uri="{FF2B5EF4-FFF2-40B4-BE49-F238E27FC236}">
                <a16:creationId xmlns:a16="http://schemas.microsoft.com/office/drawing/2014/main" id="{CD46DC93-2DA8-C969-10B5-788160EE08CC}"/>
              </a:ext>
            </a:extLst>
          </p:cNvPr>
          <p:cNvSpPr/>
          <p:nvPr/>
        </p:nvSpPr>
        <p:spPr>
          <a:xfrm flipH="1">
            <a:off x="8727621" y="2606597"/>
            <a:ext cx="2756810" cy="822403"/>
          </a:xfrm>
          <a:prstGeom prst="cloudCallout">
            <a:avLst>
              <a:gd name="adj1" fmla="val 42086"/>
              <a:gd name="adj2" fmla="val -83336"/>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は　ぶ　ら　し</a:t>
            </a:r>
            <a:endParaRPr lang="en-US" altLang="ja-JP" sz="1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sz="2000" b="1" kern="100" dirty="0">
                <a:effectLst/>
                <a:ea typeface="HG丸ｺﾞｼｯｸM-PRO" panose="020F0600000000000000" pitchFamily="50" charset="-128"/>
                <a:cs typeface="Times New Roman" panose="02020603050405020304" pitchFamily="18" charset="0"/>
              </a:rPr>
              <a:t> </a:t>
            </a:r>
            <a:r>
              <a:rPr lang="en-US" sz="2000" b="1" kern="100" dirty="0">
                <a:effectLst/>
                <a:ea typeface="HG丸ｺﾞｼｯｸM-PRO" panose="020F0600000000000000" pitchFamily="50" charset="-128"/>
                <a:cs typeface="Times New Roman" panose="02020603050405020304" pitchFamily="18" charset="0"/>
              </a:rPr>
              <a:t>歯</a:t>
            </a:r>
            <a:r>
              <a:rPr lang="ja-JP" altLang="en-US" sz="2000" b="1" kern="100" dirty="0">
                <a:ea typeface="HG丸ｺﾞｼｯｸM-PRO" panose="020F0600000000000000" pitchFamily="50" charset="-128"/>
                <a:cs typeface="Times New Roman" panose="02020603050405020304" pitchFamily="18" charset="0"/>
              </a:rPr>
              <a:t>ブラシ</a:t>
            </a:r>
            <a:endParaRPr lang="ja-JP" sz="2000" b="1" kern="100" dirty="0">
              <a:effectLst/>
              <a:ea typeface="ＭＳ 明朝" panose="02020609040205080304" pitchFamily="17" charset="-128"/>
              <a:cs typeface="Times New Roman" panose="02020603050405020304" pitchFamily="18" charset="0"/>
            </a:endParaRPr>
          </a:p>
        </p:txBody>
      </p:sp>
      <p:sp>
        <p:nvSpPr>
          <p:cNvPr id="9" name="思考の吹き出し: 雲形 8">
            <a:extLst>
              <a:ext uri="{FF2B5EF4-FFF2-40B4-BE49-F238E27FC236}">
                <a16:creationId xmlns:a16="http://schemas.microsoft.com/office/drawing/2014/main" id="{52CD106F-3C9A-83DE-8F18-DC8E748F93E4}"/>
              </a:ext>
            </a:extLst>
          </p:cNvPr>
          <p:cNvSpPr/>
          <p:nvPr/>
        </p:nvSpPr>
        <p:spPr>
          <a:xfrm>
            <a:off x="3804556" y="5061055"/>
            <a:ext cx="1741715" cy="979713"/>
          </a:xfrm>
          <a:prstGeom prst="cloudCallout">
            <a:avLst>
              <a:gd name="adj1" fmla="val 79509"/>
              <a:gd name="adj2" fmla="val 17282"/>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こっぷ    </a:t>
            </a:r>
            <a:endParaRPr lang="en-US" alt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r>
              <a:rPr lang="ja-JP" sz="2000" b="1" kern="100" dirty="0">
                <a:effectLst/>
                <a:ea typeface="HG丸ｺﾞｼｯｸM-PRO" panose="020F0600000000000000" pitchFamily="50" charset="-128"/>
                <a:cs typeface="Times New Roman" panose="02020603050405020304" pitchFamily="18" charset="0"/>
              </a:rPr>
              <a:t> </a:t>
            </a:r>
            <a:r>
              <a:rPr lang="ja-JP" altLang="en-US" sz="2000" b="1" kern="100" dirty="0">
                <a:effectLst/>
                <a:ea typeface="HG丸ｺﾞｼｯｸM-PRO" panose="020F0600000000000000" pitchFamily="50" charset="-128"/>
                <a:cs typeface="Times New Roman" panose="02020603050405020304" pitchFamily="18" charset="0"/>
              </a:rPr>
              <a:t>コップ</a:t>
            </a:r>
            <a:endParaRPr lang="ja-JP" sz="2000" b="1" kern="100" dirty="0">
              <a:effectLst/>
              <a:ea typeface="ＭＳ 明朝" panose="02020609040205080304" pitchFamily="17" charset="-128"/>
              <a:cs typeface="Times New Roman" panose="02020603050405020304" pitchFamily="18" charset="0"/>
            </a:endParaRPr>
          </a:p>
        </p:txBody>
      </p:sp>
      <p:sp>
        <p:nvSpPr>
          <p:cNvPr id="10" name="思考の吹き出し: 雲形 9">
            <a:extLst>
              <a:ext uri="{FF2B5EF4-FFF2-40B4-BE49-F238E27FC236}">
                <a16:creationId xmlns:a16="http://schemas.microsoft.com/office/drawing/2014/main" id="{AEDC6D22-AFC8-7ACC-828A-C6E9252187F9}"/>
              </a:ext>
            </a:extLst>
          </p:cNvPr>
          <p:cNvSpPr/>
          <p:nvPr/>
        </p:nvSpPr>
        <p:spPr>
          <a:xfrm>
            <a:off x="9546772" y="4863253"/>
            <a:ext cx="1589314" cy="979713"/>
          </a:xfrm>
          <a:prstGeom prst="cloudCallout">
            <a:avLst>
              <a:gd name="adj1" fmla="val -79483"/>
              <a:gd name="adj2" fmla="val -28273"/>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てかがみ</a:t>
            </a:r>
            <a:endParaRPr lang="en-US" alt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ctr"/>
            <a:r>
              <a:rPr lang="ja-JP" sz="2000" b="1" kern="100" dirty="0">
                <a:effectLst/>
                <a:ea typeface="HG丸ｺﾞｼｯｸM-PRO" panose="020F0600000000000000" pitchFamily="50" charset="-128"/>
                <a:cs typeface="Times New Roman" panose="02020603050405020304" pitchFamily="18" charset="0"/>
              </a:rPr>
              <a:t> </a:t>
            </a:r>
            <a:r>
              <a:rPr lang="ja-JP" altLang="en-US" sz="2000" b="1" kern="100" dirty="0">
                <a:ea typeface="HG丸ｺﾞｼｯｸM-PRO" panose="020F0600000000000000" pitchFamily="50" charset="-128"/>
                <a:cs typeface="Times New Roman" panose="02020603050405020304" pitchFamily="18" charset="0"/>
              </a:rPr>
              <a:t>手鏡</a:t>
            </a:r>
            <a:endParaRPr lang="ja-JP" sz="2000" b="1" kern="100" dirty="0">
              <a:effectLst/>
              <a:ea typeface="ＭＳ 明朝" panose="02020609040205080304" pitchFamily="17" charset="-128"/>
              <a:cs typeface="Times New Roman" panose="02020603050405020304" pitchFamily="18" charset="0"/>
            </a:endParaRPr>
          </a:p>
        </p:txBody>
      </p:sp>
      <p:sp>
        <p:nvSpPr>
          <p:cNvPr id="6" name="思考の吹き出し: 雲形 5">
            <a:extLst>
              <a:ext uri="{FF2B5EF4-FFF2-40B4-BE49-F238E27FC236}">
                <a16:creationId xmlns:a16="http://schemas.microsoft.com/office/drawing/2014/main" id="{66AE5CCD-B41B-6364-4840-A0F13B3229D3}"/>
              </a:ext>
            </a:extLst>
          </p:cNvPr>
          <p:cNvSpPr/>
          <p:nvPr/>
        </p:nvSpPr>
        <p:spPr>
          <a:xfrm>
            <a:off x="805542" y="4183968"/>
            <a:ext cx="2634343" cy="2035086"/>
          </a:xfrm>
          <a:prstGeom prst="cloudCallout">
            <a:avLst>
              <a:gd name="adj1" fmla="val 112796"/>
              <a:gd name="adj2" fmla="val -96915"/>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330200"/>
            <a:r>
              <a:rPr lang="ja-JP" altLang="en-US" sz="1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えんぴつ</a:t>
            </a:r>
            <a:endParaRPr lang="en-US" altLang="ja-JP" sz="1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lgn="just"/>
            <a:r>
              <a:rPr lang="ja-JP" altLang="en-US"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鉛筆</a:t>
            </a:r>
            <a:endParaRPr lang="en-US" altLang="ja-JP"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あかえんぴつ</a:t>
            </a:r>
            <a:endParaRPr 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lgn="just"/>
            <a:r>
              <a:rPr lang="ja-JP" altLang="en-US"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赤鉛筆</a:t>
            </a:r>
            <a:endParaRPr lang="en-US" altLang="ja-JP"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け　        ごむ</a:t>
            </a:r>
            <a:endParaRPr 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lgn="just"/>
            <a:r>
              <a:rPr lang="ja-JP" altLang="en-US"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消</a:t>
            </a:r>
            <a:r>
              <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し</a:t>
            </a:r>
            <a:r>
              <a:rPr lang="en-US" sz="2000" b="1" kern="100" dirty="0" err="1">
                <a:effectLst/>
                <a:latin typeface="HG丸ｺﾞｼｯｸM-PRO" panose="020F0600000000000000" pitchFamily="50" charset="-128"/>
                <a:ea typeface="HG丸ｺﾞｼｯｸM-PRO" panose="020F0600000000000000" pitchFamily="50" charset="-128"/>
                <a:cs typeface="Times New Roman" panose="02020603050405020304" pitchFamily="18" charset="0"/>
              </a:rPr>
              <a:t>ゴム</a:t>
            </a:r>
            <a:endPar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Tree>
    <p:extLst>
      <p:ext uri="{BB962C8B-B14F-4D97-AF65-F5344CB8AC3E}">
        <p14:creationId xmlns:p14="http://schemas.microsoft.com/office/powerpoint/2010/main" val="618186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7" name="図 6">
            <a:extLst>
              <a:ext uri="{FF2B5EF4-FFF2-40B4-BE49-F238E27FC236}">
                <a16:creationId xmlns:a16="http://schemas.microsoft.com/office/drawing/2014/main" id="{48226A0F-041A-4BDA-DBAA-D3D55B035F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0800000">
            <a:off x="1696668" y="2166843"/>
            <a:ext cx="5578136" cy="2868376"/>
          </a:xfrm>
          <a:prstGeom prst="rect">
            <a:avLst/>
          </a:prstGeom>
        </p:spPr>
      </p:pic>
      <p:pic>
        <p:nvPicPr>
          <p:cNvPr id="9" name="図 8">
            <a:extLst>
              <a:ext uri="{FF2B5EF4-FFF2-40B4-BE49-F238E27FC236}">
                <a16:creationId xmlns:a16="http://schemas.microsoft.com/office/drawing/2014/main" id="{77BD9204-8A1D-2416-8B11-B35600E00A3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65362" y="2201443"/>
            <a:ext cx="2545685" cy="2868377"/>
          </a:xfrm>
          <a:prstGeom prst="rect">
            <a:avLst/>
          </a:prstGeom>
        </p:spPr>
      </p:pic>
      <p:sp>
        <p:nvSpPr>
          <p:cNvPr id="10" name="テキスト ボックス 9">
            <a:extLst>
              <a:ext uri="{FF2B5EF4-FFF2-40B4-BE49-F238E27FC236}">
                <a16:creationId xmlns:a16="http://schemas.microsoft.com/office/drawing/2014/main" id="{4429DF89-E71B-FECF-ED2B-2841E63B310D}"/>
              </a:ext>
            </a:extLst>
          </p:cNvPr>
          <p:cNvSpPr txBox="1"/>
          <p:nvPr/>
        </p:nvSpPr>
        <p:spPr>
          <a:xfrm>
            <a:off x="1425772" y="5111706"/>
            <a:ext cx="9687267" cy="1398203"/>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手鏡を見て、歯ブラシのあたる場所を</a:t>
            </a:r>
            <a:endParaRPr kumimoji="0" lang="en-US" altLang="ja-JP"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確認しながらみがく。</a:t>
            </a:r>
            <a:endParaRPr kumimoji="0" lang="en-US" altLang="ja-JP"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F04C2367-55A8-33C2-857B-468B876B20D5}"/>
              </a:ext>
            </a:extLst>
          </p:cNvPr>
          <p:cNvSpPr txBox="1"/>
          <p:nvPr/>
        </p:nvSpPr>
        <p:spPr>
          <a:xfrm>
            <a:off x="1592494" y="1469285"/>
            <a:ext cx="5583580" cy="707886"/>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dirty="0">
                <a:ln>
                  <a:noFill/>
                </a:ln>
                <a:solidFill>
                  <a:srgbClr val="EF7C1D"/>
                </a:solidFill>
                <a:effectLst/>
                <a:uLnTx/>
                <a:uFillTx/>
                <a:latin typeface="游ゴシック" panose="020B0400000000000000" pitchFamily="50" charset="-128"/>
                <a:ea typeface="游ゴシック" panose="020B0400000000000000" pitchFamily="50" charset="-128"/>
                <a:cs typeface="+mn-cs"/>
              </a:rPr>
              <a:t>軽い力で、</a:t>
            </a:r>
            <a:r>
              <a:rPr kumimoji="0" lang="ja-JP" altLang="en-US" sz="4000" b="1" i="0" u="sng" strike="noStrike" kern="1200" cap="none" spc="0" normalizeH="0" baseline="0" noProof="0" dirty="0">
                <a:ln>
                  <a:noFill/>
                </a:ln>
                <a:solidFill>
                  <a:srgbClr val="EF7C1D"/>
                </a:solidFill>
                <a:effectLst/>
                <a:uLnTx/>
                <a:uFillTx/>
                <a:latin typeface="游ゴシック" panose="020B0400000000000000" pitchFamily="50" charset="-128"/>
                <a:ea typeface="游ゴシック" panose="020B0400000000000000" pitchFamily="50" charset="-128"/>
                <a:cs typeface="+mn-cs"/>
              </a:rPr>
              <a:t>えん筆持ち</a:t>
            </a:r>
            <a:endParaRPr kumimoji="0" lang="en-US" altLang="ja-JP" sz="4000" b="1" i="0" u="none" strike="noStrike" kern="1200" cap="none" spc="0" normalizeH="0" baseline="0" noProof="0" dirty="0">
              <a:ln>
                <a:noFill/>
              </a:ln>
              <a:solidFill>
                <a:srgbClr val="EF7C1D"/>
              </a:solidFill>
              <a:effectLst/>
              <a:uLnTx/>
              <a:uFillTx/>
              <a:latin typeface="游ゴシック" panose="020B0400000000000000" pitchFamily="50" charset="-128"/>
              <a:ea typeface="游ゴシック" panose="020B0400000000000000" pitchFamily="50" charset="-128"/>
              <a:cs typeface="+mn-cs"/>
            </a:endParaRPr>
          </a:p>
        </p:txBody>
      </p:sp>
      <p:grpSp>
        <p:nvGrpSpPr>
          <p:cNvPr id="15" name="グループ化 14">
            <a:extLst>
              <a:ext uri="{FF2B5EF4-FFF2-40B4-BE49-F238E27FC236}">
                <a16:creationId xmlns:a16="http://schemas.microsoft.com/office/drawing/2014/main" id="{99EC4A49-3371-50D9-1939-FA8207389304}"/>
              </a:ext>
            </a:extLst>
          </p:cNvPr>
          <p:cNvGrpSpPr/>
          <p:nvPr/>
        </p:nvGrpSpPr>
        <p:grpSpPr>
          <a:xfrm>
            <a:off x="648931" y="344544"/>
            <a:ext cx="3531182" cy="1094852"/>
            <a:chOff x="648931" y="206603"/>
            <a:chExt cx="3531182" cy="1094852"/>
          </a:xfrm>
        </p:grpSpPr>
        <p:sp>
          <p:nvSpPr>
            <p:cNvPr id="6" name="テキスト ボックス 5">
              <a:extLst>
                <a:ext uri="{FF2B5EF4-FFF2-40B4-BE49-F238E27FC236}">
                  <a16:creationId xmlns:a16="http://schemas.microsoft.com/office/drawing/2014/main" id="{1938221A-0172-047A-6CC4-E894E654235A}"/>
                </a:ext>
              </a:extLst>
            </p:cNvPr>
            <p:cNvSpPr txBox="1"/>
            <p:nvPr/>
          </p:nvSpPr>
          <p:spPr>
            <a:xfrm>
              <a:off x="1308096" y="206603"/>
              <a:ext cx="28720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持ちかた</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4" name="図 13" descr="部屋 が含まれている画像&#10;&#10;自動的に生成された説明">
              <a:extLst>
                <a:ext uri="{FF2B5EF4-FFF2-40B4-BE49-F238E27FC236}">
                  <a16:creationId xmlns:a16="http://schemas.microsoft.com/office/drawing/2014/main" id="{A99F02C5-B54A-F177-9697-480089BC216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8931" y="447638"/>
              <a:ext cx="776841" cy="776841"/>
            </a:xfrm>
            <a:prstGeom prst="rect">
              <a:avLst/>
            </a:prstGeom>
          </p:spPr>
        </p:pic>
      </p:grpSp>
      <p:sp>
        <p:nvSpPr>
          <p:cNvPr id="2" name="テキスト ボックス 1">
            <a:extLst>
              <a:ext uri="{FF2B5EF4-FFF2-40B4-BE49-F238E27FC236}">
                <a16:creationId xmlns:a16="http://schemas.microsoft.com/office/drawing/2014/main" id="{AE9ECFBE-13AC-CF07-F0B3-9C29C409F4AD}"/>
              </a:ext>
            </a:extLst>
          </p:cNvPr>
          <p:cNvSpPr txBox="1"/>
          <p:nvPr/>
        </p:nvSpPr>
        <p:spPr>
          <a:xfrm>
            <a:off x="1696667" y="5626141"/>
            <a:ext cx="11079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かくにん</a:t>
            </a:r>
          </a:p>
        </p:txBody>
      </p:sp>
      <p:sp>
        <p:nvSpPr>
          <p:cNvPr id="3" name="フレーム 2">
            <a:extLst>
              <a:ext uri="{FF2B5EF4-FFF2-40B4-BE49-F238E27FC236}">
                <a16:creationId xmlns:a16="http://schemas.microsoft.com/office/drawing/2014/main" id="{944BEF0F-0E96-7176-BAF5-8C0D1C55C07F}"/>
              </a:ext>
            </a:extLst>
          </p:cNvPr>
          <p:cNvSpPr/>
          <p:nvPr/>
        </p:nvSpPr>
        <p:spPr>
          <a:xfrm>
            <a:off x="0" y="0"/>
            <a:ext cx="12192000" cy="6858000"/>
          </a:xfrm>
          <a:prstGeom prst="frame">
            <a:avLst>
              <a:gd name="adj1" fmla="val 4278"/>
            </a:avLst>
          </a:prstGeom>
          <a:solidFill>
            <a:srgbClr val="EA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402181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2E12C945-5FD3-CB3A-D4D0-82062333D141}"/>
              </a:ext>
            </a:extLst>
          </p:cNvPr>
          <p:cNvSpPr/>
          <p:nvPr/>
        </p:nvSpPr>
        <p:spPr>
          <a:xfrm>
            <a:off x="844418" y="2083010"/>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ポイント①</a:t>
            </a:r>
          </a:p>
        </p:txBody>
      </p:sp>
      <p:pic>
        <p:nvPicPr>
          <p:cNvPr id="8" name="図 2">
            <a:extLst>
              <a:ext uri="{FF2B5EF4-FFF2-40B4-BE49-F238E27FC236}">
                <a16:creationId xmlns:a16="http://schemas.microsoft.com/office/drawing/2014/main" id="{2171F106-3E14-85C7-DA2C-08B355E0133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flipH="1">
            <a:off x="861538" y="3136776"/>
            <a:ext cx="2783500" cy="20316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13" name="グループ化 12">
            <a:extLst>
              <a:ext uri="{FF2B5EF4-FFF2-40B4-BE49-F238E27FC236}">
                <a16:creationId xmlns:a16="http://schemas.microsoft.com/office/drawing/2014/main" id="{74D9915A-5DDC-3097-8115-D51039BE9FEC}"/>
              </a:ext>
            </a:extLst>
          </p:cNvPr>
          <p:cNvGrpSpPr/>
          <p:nvPr/>
        </p:nvGrpSpPr>
        <p:grpSpPr>
          <a:xfrm>
            <a:off x="689466" y="5380499"/>
            <a:ext cx="3110523" cy="881476"/>
            <a:chOff x="1240223" y="4361656"/>
            <a:chExt cx="6649831" cy="1512168"/>
          </a:xfrm>
        </p:grpSpPr>
        <p:sp>
          <p:nvSpPr>
            <p:cNvPr id="14" name="角丸四角形 5">
              <a:extLst>
                <a:ext uri="{FF2B5EF4-FFF2-40B4-BE49-F238E27FC236}">
                  <a16:creationId xmlns:a16="http://schemas.microsoft.com/office/drawing/2014/main" id="{F2FE6188-272B-9E3E-6689-C750E706976D}"/>
                </a:ext>
              </a:extLst>
            </p:cNvPr>
            <p:cNvSpPr/>
            <p:nvPr/>
          </p:nvSpPr>
          <p:spPr>
            <a:xfrm>
              <a:off x="1347062" y="4361656"/>
              <a:ext cx="6477843" cy="1512168"/>
            </a:xfrm>
            <a:prstGeom prst="roundRect">
              <a:avLst/>
            </a:prstGeom>
            <a:solidFill>
              <a:srgbClr val="0070C0"/>
            </a:solidFill>
            <a:ln w="5715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5" name="正方形/長方形 14">
              <a:extLst>
                <a:ext uri="{FF2B5EF4-FFF2-40B4-BE49-F238E27FC236}">
                  <a16:creationId xmlns:a16="http://schemas.microsoft.com/office/drawing/2014/main" id="{8713F9CE-AEA3-0084-FDDA-3A626AC37FBC}"/>
                </a:ext>
              </a:extLst>
            </p:cNvPr>
            <p:cNvSpPr/>
            <p:nvPr/>
          </p:nvSpPr>
          <p:spPr>
            <a:xfrm>
              <a:off x="1240223" y="4590591"/>
              <a:ext cx="6649831" cy="100317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HG創英角ﾎﾟｯﾌﾟ体" panose="040B0A09000000000000" pitchFamily="49" charset="-128"/>
                  <a:ea typeface="HG創英角ﾎﾟｯﾌﾟ体" panose="040B0A09000000000000" pitchFamily="49" charset="-128"/>
                  <a:cs typeface="+mn-cs"/>
                </a:rPr>
                <a:t>ぴったり当てて</a:t>
              </a:r>
            </a:p>
          </p:txBody>
        </p:sp>
      </p:grpSp>
      <p:sp>
        <p:nvSpPr>
          <p:cNvPr id="17" name="四角形: 角を丸くする 16">
            <a:extLst>
              <a:ext uri="{FF2B5EF4-FFF2-40B4-BE49-F238E27FC236}">
                <a16:creationId xmlns:a16="http://schemas.microsoft.com/office/drawing/2014/main" id="{4C6BC35F-65D7-C50A-87F3-E98247791291}"/>
              </a:ext>
            </a:extLst>
          </p:cNvPr>
          <p:cNvSpPr/>
          <p:nvPr/>
        </p:nvSpPr>
        <p:spPr>
          <a:xfrm>
            <a:off x="8546961" y="2083012"/>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ポイント③</a:t>
            </a:r>
          </a:p>
        </p:txBody>
      </p:sp>
      <p:pic>
        <p:nvPicPr>
          <p:cNvPr id="18" name="図 1">
            <a:extLst>
              <a:ext uri="{FF2B5EF4-FFF2-40B4-BE49-F238E27FC236}">
                <a16:creationId xmlns:a16="http://schemas.microsoft.com/office/drawing/2014/main" id="{38C97339-5D9F-014A-AF1C-1B2A1C4CC4A3}"/>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693006" y="3145927"/>
            <a:ext cx="2783499" cy="203168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 name="図 3">
            <a:extLst>
              <a:ext uri="{FF2B5EF4-FFF2-40B4-BE49-F238E27FC236}">
                <a16:creationId xmlns:a16="http://schemas.microsoft.com/office/drawing/2014/main" id="{A7B2E35A-B9B5-17C4-32BA-B80CB99CF72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556334" y="3149432"/>
            <a:ext cx="2800620" cy="20316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7" name="AutoShape 2">
            <a:extLst>
              <a:ext uri="{FF2B5EF4-FFF2-40B4-BE49-F238E27FC236}">
                <a16:creationId xmlns:a16="http://schemas.microsoft.com/office/drawing/2014/main" id="{2772A9B6-1361-2DF5-0877-7BA5B49CCD82}"/>
              </a:ext>
            </a:extLst>
          </p:cNvPr>
          <p:cNvSpPr>
            <a:spLocks noChangeArrowheads="1"/>
          </p:cNvSpPr>
          <p:nvPr/>
        </p:nvSpPr>
        <p:spPr bwMode="auto">
          <a:xfrm>
            <a:off x="9118948" y="923025"/>
            <a:ext cx="2170032" cy="819438"/>
          </a:xfrm>
          <a:prstGeom prst="wedgeRoundRectCallout">
            <a:avLst>
              <a:gd name="adj1" fmla="val -8950"/>
              <a:gd name="adj2" fmla="val 84519"/>
              <a:gd name="adj3" fmla="val 16667"/>
            </a:avLst>
          </a:prstGeom>
          <a:solidFill>
            <a:srgbClr val="CCFF99"/>
          </a:solidFill>
          <a:ln w="9525">
            <a:solidFill>
              <a:srgbClr val="000000"/>
            </a:solidFill>
            <a:miter lim="800000"/>
            <a:headEnd/>
            <a:tailEnd/>
          </a:ln>
        </p:spPr>
        <p:txBody>
          <a:bodyPr vert="horz" wrap="square" lIns="144000" tIns="72000" rIns="74295" bIns="8890" numCol="1" anchor="ctr" anchorCtr="0" compatLnSpc="1">
            <a:prstTxWarp prst="textNoShape">
              <a:avLst/>
            </a:prstTxWarp>
          </a:bodyPr>
          <a:lstStyle/>
          <a:p>
            <a:pPr marL="0" marR="0" lvl="0" indent="0" algn="just" defTabSz="914400" rtl="0" eaLnBrk="1" fontAlgn="base" latinLnBrk="0" hangingPunct="1">
              <a:lnSpc>
                <a:spcPct val="8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シャカシャカ</a:t>
            </a: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a:p>
            <a:pPr marL="0" marR="0" lvl="0" indent="0" algn="just" defTabSz="914400" rtl="0" eaLnBrk="1" fontAlgn="base" latinLnBrk="0" hangingPunct="1">
              <a:lnSpc>
                <a:spcPct val="8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みがき</a:t>
            </a: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p:txBody>
      </p:sp>
      <p:grpSp>
        <p:nvGrpSpPr>
          <p:cNvPr id="32" name="グループ化 31">
            <a:extLst>
              <a:ext uri="{FF2B5EF4-FFF2-40B4-BE49-F238E27FC236}">
                <a16:creationId xmlns:a16="http://schemas.microsoft.com/office/drawing/2014/main" id="{8170FBF7-1BED-F654-F369-51B50A1CB72F}"/>
              </a:ext>
            </a:extLst>
          </p:cNvPr>
          <p:cNvGrpSpPr/>
          <p:nvPr/>
        </p:nvGrpSpPr>
        <p:grpSpPr>
          <a:xfrm>
            <a:off x="7173145" y="3829802"/>
            <a:ext cx="1075313" cy="1253268"/>
            <a:chOff x="7173145" y="3829802"/>
            <a:chExt cx="1075313" cy="1253268"/>
          </a:xfrm>
        </p:grpSpPr>
        <p:sp>
          <p:nvSpPr>
            <p:cNvPr id="30" name="AutoShape 3">
              <a:extLst>
                <a:ext uri="{FF2B5EF4-FFF2-40B4-BE49-F238E27FC236}">
                  <a16:creationId xmlns:a16="http://schemas.microsoft.com/office/drawing/2014/main" id="{783DAB44-B5B3-91E5-F5A1-5166ABF6463C}"/>
                </a:ext>
              </a:extLst>
            </p:cNvPr>
            <p:cNvSpPr>
              <a:spLocks noChangeArrowheads="1"/>
            </p:cNvSpPr>
            <p:nvPr/>
          </p:nvSpPr>
          <p:spPr bwMode="auto">
            <a:xfrm>
              <a:off x="7173145" y="3829802"/>
              <a:ext cx="1075313" cy="1253268"/>
            </a:xfrm>
            <a:prstGeom prst="wedgeRoundRectCallout">
              <a:avLst>
                <a:gd name="adj1" fmla="val -105457"/>
                <a:gd name="adj2" fmla="val -7964"/>
                <a:gd name="adj3" fmla="val 16667"/>
              </a:avLst>
            </a:prstGeom>
            <a:solidFill>
              <a:srgbClr val="CCFF99"/>
            </a:solidFill>
            <a:ln w="9525">
              <a:solidFill>
                <a:srgbClr val="000000"/>
              </a:solidFill>
              <a:miter lim="800000"/>
              <a:headEnd/>
              <a:tailEnd/>
            </a:ln>
          </p:spPr>
          <p:txBody>
            <a:bodyPr vert="horz" wrap="square" lIns="74295" tIns="8890" rIns="74295" bIns="889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100g</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200g</a:t>
              </a:r>
              <a:endParaRPr kumimoji="1" lang="ja-JP"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p:txBody>
        </p:sp>
        <p:sp>
          <p:nvSpPr>
            <p:cNvPr id="31" name="テキスト ボックス 30">
              <a:extLst>
                <a:ext uri="{FF2B5EF4-FFF2-40B4-BE49-F238E27FC236}">
                  <a16:creationId xmlns:a16="http://schemas.microsoft.com/office/drawing/2014/main" id="{2E964031-AA55-7822-9787-26B7FFE8A31B}"/>
                </a:ext>
              </a:extLst>
            </p:cNvPr>
            <p:cNvSpPr txBox="1"/>
            <p:nvPr/>
          </p:nvSpPr>
          <p:spPr>
            <a:xfrm>
              <a:off x="7332412" y="4238171"/>
              <a:ext cx="553998" cy="410375"/>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grpSp>
      <p:grpSp>
        <p:nvGrpSpPr>
          <p:cNvPr id="19" name="グループ化 18">
            <a:extLst>
              <a:ext uri="{FF2B5EF4-FFF2-40B4-BE49-F238E27FC236}">
                <a16:creationId xmlns:a16="http://schemas.microsoft.com/office/drawing/2014/main" id="{FA06AFAA-5EE9-9678-A5EE-E2ACC957B516}"/>
              </a:ext>
            </a:extLst>
          </p:cNvPr>
          <p:cNvGrpSpPr/>
          <p:nvPr/>
        </p:nvGrpSpPr>
        <p:grpSpPr>
          <a:xfrm>
            <a:off x="4528456" y="5379975"/>
            <a:ext cx="3070297" cy="882000"/>
            <a:chOff x="1195267" y="4725142"/>
            <a:chExt cx="6853040" cy="1512168"/>
          </a:xfrm>
        </p:grpSpPr>
        <p:sp>
          <p:nvSpPr>
            <p:cNvPr id="20" name="角丸四角形 5">
              <a:extLst>
                <a:ext uri="{FF2B5EF4-FFF2-40B4-BE49-F238E27FC236}">
                  <a16:creationId xmlns:a16="http://schemas.microsoft.com/office/drawing/2014/main" id="{BE28A1FA-6860-529A-AABE-D58A38CFCE1C}"/>
                </a:ext>
              </a:extLst>
            </p:cNvPr>
            <p:cNvSpPr/>
            <p:nvPr/>
          </p:nvSpPr>
          <p:spPr>
            <a:xfrm>
              <a:off x="1195267" y="4725142"/>
              <a:ext cx="6853040" cy="1512168"/>
            </a:xfrm>
            <a:prstGeom prst="roundRect">
              <a:avLst/>
            </a:prstGeom>
            <a:solidFill>
              <a:srgbClr val="0070C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正方形/長方形 20">
              <a:extLst>
                <a:ext uri="{FF2B5EF4-FFF2-40B4-BE49-F238E27FC236}">
                  <a16:creationId xmlns:a16="http://schemas.microsoft.com/office/drawing/2014/main" id="{C0C387A7-D2F6-15F3-5D97-41BA3033B00E}"/>
                </a:ext>
              </a:extLst>
            </p:cNvPr>
            <p:cNvSpPr/>
            <p:nvPr/>
          </p:nvSpPr>
          <p:spPr>
            <a:xfrm>
              <a:off x="1640259" y="4935095"/>
              <a:ext cx="6198363" cy="1042067"/>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HG創英角ﾎﾟｯﾌﾟ体" panose="040B0A09000000000000" pitchFamily="49" charset="-128"/>
                  <a:ea typeface="HG創英角ﾎﾟｯﾌﾟ体" panose="040B0A09000000000000" pitchFamily="49" charset="-128"/>
                  <a:cs typeface="+mn-cs"/>
                </a:rPr>
                <a:t>軽い力で</a:t>
              </a:r>
            </a:p>
          </p:txBody>
        </p:sp>
      </p:grpSp>
      <p:grpSp>
        <p:nvGrpSpPr>
          <p:cNvPr id="26" name="グループ化 25">
            <a:extLst>
              <a:ext uri="{FF2B5EF4-FFF2-40B4-BE49-F238E27FC236}">
                <a16:creationId xmlns:a16="http://schemas.microsoft.com/office/drawing/2014/main" id="{139CFD81-88DC-C5E1-DE98-D27B6CAAC4BC}"/>
              </a:ext>
            </a:extLst>
          </p:cNvPr>
          <p:cNvGrpSpPr/>
          <p:nvPr/>
        </p:nvGrpSpPr>
        <p:grpSpPr>
          <a:xfrm>
            <a:off x="8463116" y="5395202"/>
            <a:ext cx="3018456" cy="882000"/>
            <a:chOff x="5790498" y="4873336"/>
            <a:chExt cx="6453008" cy="1600383"/>
          </a:xfrm>
        </p:grpSpPr>
        <p:sp>
          <p:nvSpPr>
            <p:cNvPr id="24" name="角丸四角形 8">
              <a:extLst>
                <a:ext uri="{FF2B5EF4-FFF2-40B4-BE49-F238E27FC236}">
                  <a16:creationId xmlns:a16="http://schemas.microsoft.com/office/drawing/2014/main" id="{79A22B4C-235D-4A3D-F83B-A0199310D6D3}"/>
                </a:ext>
              </a:extLst>
            </p:cNvPr>
            <p:cNvSpPr/>
            <p:nvPr/>
          </p:nvSpPr>
          <p:spPr>
            <a:xfrm>
              <a:off x="5790498" y="4873336"/>
              <a:ext cx="6453008" cy="1600383"/>
            </a:xfrm>
            <a:prstGeom prst="roundRect">
              <a:avLst/>
            </a:prstGeom>
            <a:solidFill>
              <a:srgbClr val="0070C0"/>
            </a:solidFill>
            <a:ln w="5715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ＭＳ Ｐゴシック" panose="020B0600070205080204" pitchFamily="50" charset="-128"/>
                <a:cs typeface="+mn-cs"/>
              </a:endParaRPr>
            </a:p>
          </p:txBody>
        </p:sp>
        <p:sp>
          <p:nvSpPr>
            <p:cNvPr id="25" name="正方形/長方形 24">
              <a:extLst>
                <a:ext uri="{FF2B5EF4-FFF2-40B4-BE49-F238E27FC236}">
                  <a16:creationId xmlns:a16="http://schemas.microsoft.com/office/drawing/2014/main" id="{F90BB482-65C7-4D64-90B6-9139C289D4C0}"/>
                </a:ext>
              </a:extLst>
            </p:cNvPr>
            <p:cNvSpPr/>
            <p:nvPr/>
          </p:nvSpPr>
          <p:spPr>
            <a:xfrm>
              <a:off x="6219071" y="5115074"/>
              <a:ext cx="5802428" cy="106107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HG創英角ﾎﾟｯﾌﾟ体" panose="040B0A09000000000000" pitchFamily="49" charset="-128"/>
                  <a:ea typeface="HG創英角ﾎﾟｯﾌﾟ体" panose="040B0A09000000000000" pitchFamily="49" charset="-128"/>
                  <a:cs typeface="+mn-cs"/>
                </a:rPr>
                <a:t>小さく速く</a:t>
              </a:r>
            </a:p>
          </p:txBody>
        </p:sp>
      </p:grpSp>
      <p:sp>
        <p:nvSpPr>
          <p:cNvPr id="11" name="四角形: 角を丸くする 10">
            <a:extLst>
              <a:ext uri="{FF2B5EF4-FFF2-40B4-BE49-F238E27FC236}">
                <a16:creationId xmlns:a16="http://schemas.microsoft.com/office/drawing/2014/main" id="{3BB2810D-B9F1-0677-EA6E-41C84321F606}"/>
              </a:ext>
            </a:extLst>
          </p:cNvPr>
          <p:cNvSpPr/>
          <p:nvPr/>
        </p:nvSpPr>
        <p:spPr>
          <a:xfrm>
            <a:off x="4695689" y="2088967"/>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ポイント②</a:t>
            </a:r>
          </a:p>
        </p:txBody>
      </p:sp>
      <p:sp>
        <p:nvSpPr>
          <p:cNvPr id="28" name="AutoShape 3">
            <a:extLst>
              <a:ext uri="{FF2B5EF4-FFF2-40B4-BE49-F238E27FC236}">
                <a16:creationId xmlns:a16="http://schemas.microsoft.com/office/drawing/2014/main" id="{03643788-8E0C-BD86-695E-84AB80C06D56}"/>
              </a:ext>
            </a:extLst>
          </p:cNvPr>
          <p:cNvSpPr>
            <a:spLocks noChangeArrowheads="1"/>
          </p:cNvSpPr>
          <p:nvPr/>
        </p:nvSpPr>
        <p:spPr bwMode="auto">
          <a:xfrm>
            <a:off x="4685064" y="843791"/>
            <a:ext cx="3679213" cy="923330"/>
          </a:xfrm>
          <a:prstGeom prst="wedgeRoundRectCallout">
            <a:avLst>
              <a:gd name="adj1" fmla="val -10247"/>
              <a:gd name="adj2" fmla="val 84860"/>
              <a:gd name="adj3" fmla="val 16667"/>
            </a:avLst>
          </a:prstGeom>
          <a:solidFill>
            <a:srgbClr val="CCFF99"/>
          </a:solidFill>
          <a:ln w="9525">
            <a:solidFill>
              <a:srgbClr val="000000"/>
            </a:solidFill>
            <a:miter lim="800000"/>
            <a:headEnd/>
            <a:tailEnd/>
          </a:ln>
        </p:spPr>
        <p:txBody>
          <a:bodyPr vert="horz" wrap="square" lIns="74295" tIns="8890" rIns="74295" bIns="889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当てたときに毛先が</a:t>
            </a: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開かないていどでみがく</a:t>
            </a:r>
            <a:endParaRPr kumimoji="1" lang="ja-JP"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p:txBody>
      </p:sp>
      <p:grpSp>
        <p:nvGrpSpPr>
          <p:cNvPr id="33" name="グループ化 32">
            <a:extLst>
              <a:ext uri="{FF2B5EF4-FFF2-40B4-BE49-F238E27FC236}">
                <a16:creationId xmlns:a16="http://schemas.microsoft.com/office/drawing/2014/main" id="{DF3174F0-23E6-37D2-33EA-56C311EC1865}"/>
              </a:ext>
            </a:extLst>
          </p:cNvPr>
          <p:cNvGrpSpPr/>
          <p:nvPr/>
        </p:nvGrpSpPr>
        <p:grpSpPr>
          <a:xfrm>
            <a:off x="551212" y="232001"/>
            <a:ext cx="4133852" cy="1094852"/>
            <a:chOff x="471000" y="245796"/>
            <a:chExt cx="4133852" cy="1094852"/>
          </a:xfrm>
        </p:grpSpPr>
        <p:sp>
          <p:nvSpPr>
            <p:cNvPr id="6" name="テキスト ボックス 5">
              <a:extLst>
                <a:ext uri="{FF2B5EF4-FFF2-40B4-BE49-F238E27FC236}">
                  <a16:creationId xmlns:a16="http://schemas.microsoft.com/office/drawing/2014/main" id="{3C9B5ABC-D632-FDFE-F760-904D303AA1F5}"/>
                </a:ext>
              </a:extLst>
            </p:cNvPr>
            <p:cNvSpPr txBox="1"/>
            <p:nvPr/>
          </p:nvSpPr>
          <p:spPr>
            <a:xfrm>
              <a:off x="1147151" y="245796"/>
              <a:ext cx="3457701"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みがきかた</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29" name="図 28" descr="ホイール, コンパクトディスク が含まれている画像&#10;&#10;自動的に生成された説明">
              <a:extLst>
                <a:ext uri="{FF2B5EF4-FFF2-40B4-BE49-F238E27FC236}">
                  <a16:creationId xmlns:a16="http://schemas.microsoft.com/office/drawing/2014/main" id="{609C778E-E910-DA54-BEA3-5F1452EEBEC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71000" y="467049"/>
              <a:ext cx="781075" cy="781075"/>
            </a:xfrm>
            <a:prstGeom prst="rect">
              <a:avLst/>
            </a:prstGeom>
          </p:spPr>
        </p:pic>
      </p:grpSp>
      <p:pic>
        <p:nvPicPr>
          <p:cNvPr id="4" name="シャカシャカ磨き720p">
            <a:hlinkClick r:id="" action="ppaction://media"/>
            <a:extLst>
              <a:ext uri="{FF2B5EF4-FFF2-40B4-BE49-F238E27FC236}">
                <a16:creationId xmlns:a16="http://schemas.microsoft.com/office/drawing/2014/main" id="{0E2A21AD-35B4-91B1-584B-2519977185B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9007" r="9076"/>
          <a:stretch/>
        </p:blipFill>
        <p:spPr>
          <a:xfrm>
            <a:off x="8393388" y="3069588"/>
            <a:ext cx="3215728" cy="2208118"/>
          </a:xfrm>
          <a:prstGeom prst="rect">
            <a:avLst/>
          </a:prstGeom>
        </p:spPr>
      </p:pic>
      <p:sp>
        <p:nvSpPr>
          <p:cNvPr id="2" name="フレーム 1">
            <a:extLst>
              <a:ext uri="{FF2B5EF4-FFF2-40B4-BE49-F238E27FC236}">
                <a16:creationId xmlns:a16="http://schemas.microsoft.com/office/drawing/2014/main" id="{A5066BC6-1148-8EAF-3F4D-9DD2BC48B9C4}"/>
              </a:ext>
            </a:extLst>
          </p:cNvPr>
          <p:cNvSpPr/>
          <p:nvPr/>
        </p:nvSpPr>
        <p:spPr>
          <a:xfrm>
            <a:off x="0" y="0"/>
            <a:ext cx="12192000" cy="6858000"/>
          </a:xfrm>
          <a:prstGeom prst="frame">
            <a:avLst>
              <a:gd name="adj1" fmla="val 4278"/>
            </a:avLst>
          </a:prstGeom>
          <a:solidFill>
            <a:srgbClr val="EA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435114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 presetClass="mediacall" presetSubtype="0" fill="hold" nodeType="afterEffect">
                                  <p:stCondLst>
                                    <p:cond delay="1000"/>
                                  </p:stCondLst>
                                  <p:childTnLst>
                                    <p:cmd type="call" cmd="playFrom(0.0)">
                                      <p:cBhvr>
                                        <p:cTn id="10" dur="77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人の顔の絵&#10;&#10;AI によって生成されたコンテンツは間違っている可能性があります。">
            <a:extLst>
              <a:ext uri="{FF2B5EF4-FFF2-40B4-BE49-F238E27FC236}">
                <a16:creationId xmlns:a16="http://schemas.microsoft.com/office/drawing/2014/main" id="{C33EE313-A2F9-6572-86EB-37277977B5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8070" y="3300648"/>
            <a:ext cx="3535549" cy="3240920"/>
          </a:xfrm>
          <a:prstGeom prst="rect">
            <a:avLst/>
          </a:prstGeom>
        </p:spPr>
      </p:pic>
      <p:grpSp>
        <p:nvGrpSpPr>
          <p:cNvPr id="18" name="グループ化 17">
            <a:extLst>
              <a:ext uri="{FF2B5EF4-FFF2-40B4-BE49-F238E27FC236}">
                <a16:creationId xmlns:a16="http://schemas.microsoft.com/office/drawing/2014/main" id="{6E2D37BC-6F33-4CD5-8142-63C82A2A81F5}"/>
              </a:ext>
            </a:extLst>
          </p:cNvPr>
          <p:cNvGrpSpPr/>
          <p:nvPr/>
        </p:nvGrpSpPr>
        <p:grpSpPr>
          <a:xfrm>
            <a:off x="497248" y="341837"/>
            <a:ext cx="7964089" cy="1094852"/>
            <a:chOff x="1948976" y="177574"/>
            <a:chExt cx="7964089"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2598248" y="177574"/>
              <a:ext cx="73148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高学年はここがポイント</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7" name="図 16" descr="輸送, ホイール, 写真, 座る が含まれている画像&#10;&#10;自動的に生成された説明">
              <a:extLst>
                <a:ext uri="{FF2B5EF4-FFF2-40B4-BE49-F238E27FC236}">
                  <a16:creationId xmlns:a16="http://schemas.microsoft.com/office/drawing/2014/main" id="{7A0135F1-E332-5D16-B208-8958D397838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48976" y="407748"/>
              <a:ext cx="781075" cy="781075"/>
            </a:xfrm>
            <a:prstGeom prst="rect">
              <a:avLst/>
            </a:prstGeom>
          </p:spPr>
        </p:pic>
      </p:grpSp>
      <p:grpSp>
        <p:nvGrpSpPr>
          <p:cNvPr id="5" name="グループ化 4">
            <a:extLst>
              <a:ext uri="{FF2B5EF4-FFF2-40B4-BE49-F238E27FC236}">
                <a16:creationId xmlns:a16="http://schemas.microsoft.com/office/drawing/2014/main" id="{029EADD0-784F-A649-52B5-817BB48C3672}"/>
              </a:ext>
            </a:extLst>
          </p:cNvPr>
          <p:cNvGrpSpPr/>
          <p:nvPr/>
        </p:nvGrpSpPr>
        <p:grpSpPr>
          <a:xfrm>
            <a:off x="2338381" y="1353086"/>
            <a:ext cx="7515238" cy="2026965"/>
            <a:chOff x="1732028" y="1436892"/>
            <a:chExt cx="8167780" cy="2026965"/>
          </a:xfrm>
        </p:grpSpPr>
        <p:sp>
          <p:nvSpPr>
            <p:cNvPr id="9" name="テキスト ボックス 8">
              <a:extLst>
                <a:ext uri="{FF2B5EF4-FFF2-40B4-BE49-F238E27FC236}">
                  <a16:creationId xmlns:a16="http://schemas.microsoft.com/office/drawing/2014/main" id="{35F8D7EA-2E59-48A8-14AD-89BC071F6FA9}"/>
                </a:ext>
              </a:extLst>
            </p:cNvPr>
            <p:cNvSpPr txBox="1"/>
            <p:nvPr/>
          </p:nvSpPr>
          <p:spPr>
            <a:xfrm>
              <a:off x="1732028" y="1436892"/>
              <a:ext cx="8167780" cy="2026965"/>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歯肉炎を予防するため、</a:t>
              </a:r>
              <a:endParaRPr kumimoji="1" lang="en-US" altLang="ja-JP"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歯と歯ぐきの</a:t>
              </a:r>
              <a:r>
                <a:rPr kumimoji="1" lang="ja-JP" altLang="en-US" sz="4400" b="1" i="0" u="none" strike="noStrike" kern="100" cap="none" spc="0" normalizeH="0" baseline="0" noProof="0" dirty="0">
                  <a:ln>
                    <a:noFill/>
                  </a:ln>
                  <a:solidFill>
                    <a:srgbClr val="FF0000"/>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境目</a:t>
              </a:r>
              <a:r>
                <a:rPr kumimoji="1" lang="ja-JP" altLang="en-US"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でみがこう</a:t>
              </a:r>
              <a:endParaRPr kumimoji="1" lang="en-US" altLang="ja-JP" sz="4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 name="テキスト ボックス 1">
              <a:extLst>
                <a:ext uri="{FF2B5EF4-FFF2-40B4-BE49-F238E27FC236}">
                  <a16:creationId xmlns:a16="http://schemas.microsoft.com/office/drawing/2014/main" id="{F5BADDCC-31C8-2C10-E429-8112AC6E816F}"/>
                </a:ext>
              </a:extLst>
            </p:cNvPr>
            <p:cNvSpPr txBox="1"/>
            <p:nvPr/>
          </p:nvSpPr>
          <p:spPr>
            <a:xfrm>
              <a:off x="4337580" y="1451403"/>
              <a:ext cx="120420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よ　ぼう</a:t>
              </a:r>
            </a:p>
          </p:txBody>
        </p:sp>
        <p:sp>
          <p:nvSpPr>
            <p:cNvPr id="3" name="テキスト ボックス 2">
              <a:extLst>
                <a:ext uri="{FF2B5EF4-FFF2-40B4-BE49-F238E27FC236}">
                  <a16:creationId xmlns:a16="http://schemas.microsoft.com/office/drawing/2014/main" id="{3DC2408A-5F5B-AD3B-D5E6-B90C6A7081D2}"/>
                </a:ext>
              </a:extLst>
            </p:cNvPr>
            <p:cNvSpPr txBox="1"/>
            <p:nvPr/>
          </p:nvSpPr>
          <p:spPr>
            <a:xfrm>
              <a:off x="5321416" y="2429266"/>
              <a:ext cx="95332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さかい</a:t>
              </a:r>
            </a:p>
          </p:txBody>
        </p:sp>
      </p:grpSp>
      <p:sp>
        <p:nvSpPr>
          <p:cNvPr id="20" name="吹き出し: 円形 19">
            <a:extLst>
              <a:ext uri="{FF2B5EF4-FFF2-40B4-BE49-F238E27FC236}">
                <a16:creationId xmlns:a16="http://schemas.microsoft.com/office/drawing/2014/main" id="{10FB405D-086C-C9C2-E56A-C7D20FFBCAF3}"/>
              </a:ext>
            </a:extLst>
          </p:cNvPr>
          <p:cNvSpPr/>
          <p:nvPr/>
        </p:nvSpPr>
        <p:spPr>
          <a:xfrm>
            <a:off x="9295075" y="3397661"/>
            <a:ext cx="2449654" cy="1413270"/>
          </a:xfrm>
          <a:prstGeom prst="wedgeEllipseCallout">
            <a:avLst>
              <a:gd name="adj1" fmla="val -52469"/>
              <a:gd name="adj2" fmla="val 41489"/>
            </a:avLst>
          </a:prstGeom>
          <a:ln w="57150">
            <a:solidFill>
              <a:srgbClr val="4472C4"/>
            </a:solidFill>
          </a:ln>
        </p:spPr>
        <p:style>
          <a:lnRef idx="2">
            <a:schemeClr val="accent6"/>
          </a:lnRef>
          <a:fillRef idx="1">
            <a:schemeClr val="lt1"/>
          </a:fillRef>
          <a:effectRef idx="0">
            <a:schemeClr val="accent6"/>
          </a:effectRef>
          <a:fontRef idx="minor">
            <a:schemeClr val="dk1"/>
          </a:fontRef>
        </p:style>
        <p:txBody>
          <a:bodyPr lIns="0" tIns="36000" rIns="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鏡を見て</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確認</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しながら</a:t>
            </a:r>
          </a:p>
        </p:txBody>
      </p:sp>
      <p:pic>
        <p:nvPicPr>
          <p:cNvPr id="10" name="図 9" descr="時計 が含まれている画像&#10;&#10;自動的に生成された説明">
            <a:extLst>
              <a:ext uri="{FF2B5EF4-FFF2-40B4-BE49-F238E27FC236}">
                <a16:creationId xmlns:a16="http://schemas.microsoft.com/office/drawing/2014/main" id="{6B71C8CC-1F09-CF6E-92E0-062D5DBE97F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392216" y="628841"/>
            <a:ext cx="1969096" cy="1969096"/>
          </a:xfrm>
          <a:prstGeom prst="rect">
            <a:avLst/>
          </a:prstGeom>
        </p:spPr>
      </p:pic>
      <p:sp>
        <p:nvSpPr>
          <p:cNvPr id="8" name="テキスト ボックス 7">
            <a:extLst>
              <a:ext uri="{FF2B5EF4-FFF2-40B4-BE49-F238E27FC236}">
                <a16:creationId xmlns:a16="http://schemas.microsoft.com/office/drawing/2014/main" id="{360721F4-0E79-42AF-E6D3-52AC589AAD58}"/>
              </a:ext>
            </a:extLst>
          </p:cNvPr>
          <p:cNvSpPr txBox="1"/>
          <p:nvPr/>
        </p:nvSpPr>
        <p:spPr>
          <a:xfrm>
            <a:off x="3528645" y="1374341"/>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えん</a:t>
            </a:r>
          </a:p>
        </p:txBody>
      </p:sp>
      <p:pic>
        <p:nvPicPr>
          <p:cNvPr id="12" name="図 11">
            <a:extLst>
              <a:ext uri="{FF2B5EF4-FFF2-40B4-BE49-F238E27FC236}">
                <a16:creationId xmlns:a16="http://schemas.microsoft.com/office/drawing/2014/main" id="{E67CFDBD-F782-0687-570E-54FDEEE42D39}"/>
              </a:ext>
            </a:extLst>
          </p:cNvPr>
          <p:cNvPicPr>
            <a:picLocks noChangeAspect="1"/>
          </p:cNvPicPr>
          <p:nvPr/>
        </p:nvPicPr>
        <p:blipFill>
          <a:blip r:embed="rId6"/>
          <a:stretch>
            <a:fillRect/>
          </a:stretch>
        </p:blipFill>
        <p:spPr>
          <a:xfrm>
            <a:off x="1085645" y="3661933"/>
            <a:ext cx="4010422" cy="2527238"/>
          </a:xfrm>
          <a:prstGeom prst="rect">
            <a:avLst/>
          </a:prstGeom>
        </p:spPr>
      </p:pic>
      <p:sp>
        <p:nvSpPr>
          <p:cNvPr id="4" name="フレーム 3">
            <a:extLst>
              <a:ext uri="{FF2B5EF4-FFF2-40B4-BE49-F238E27FC236}">
                <a16:creationId xmlns:a16="http://schemas.microsoft.com/office/drawing/2014/main" id="{B639D304-3280-E640-2C0D-7387DF743DB6}"/>
              </a:ext>
            </a:extLst>
          </p:cNvPr>
          <p:cNvSpPr/>
          <p:nvPr/>
        </p:nvSpPr>
        <p:spPr>
          <a:xfrm>
            <a:off x="0" y="0"/>
            <a:ext cx="12192000" cy="6858000"/>
          </a:xfrm>
          <a:prstGeom prst="frame">
            <a:avLst>
              <a:gd name="adj1" fmla="val 4278"/>
            </a:avLst>
          </a:prstGeom>
          <a:solidFill>
            <a:srgbClr val="EA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3398454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pSp>
        <p:nvGrpSpPr>
          <p:cNvPr id="18" name="グループ化 17">
            <a:extLst>
              <a:ext uri="{FF2B5EF4-FFF2-40B4-BE49-F238E27FC236}">
                <a16:creationId xmlns:a16="http://schemas.microsoft.com/office/drawing/2014/main" id="{6E2D37BC-6F33-4CD5-8142-63C82A2A81F5}"/>
              </a:ext>
            </a:extLst>
          </p:cNvPr>
          <p:cNvGrpSpPr/>
          <p:nvPr/>
        </p:nvGrpSpPr>
        <p:grpSpPr>
          <a:xfrm>
            <a:off x="497248" y="341837"/>
            <a:ext cx="7964089" cy="1094852"/>
            <a:chOff x="1948976" y="177574"/>
            <a:chExt cx="7964089"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2598248" y="177574"/>
              <a:ext cx="73148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高学年はここがポイント</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7" name="図 16" descr="輸送, ホイール, 写真, 座る が含まれている画像&#10;&#10;自動的に生成された説明">
              <a:extLst>
                <a:ext uri="{FF2B5EF4-FFF2-40B4-BE49-F238E27FC236}">
                  <a16:creationId xmlns:a16="http://schemas.microsoft.com/office/drawing/2014/main" id="{7A0135F1-E332-5D16-B208-8958D397838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48976" y="407748"/>
              <a:ext cx="781075" cy="781075"/>
            </a:xfrm>
            <a:prstGeom prst="rect">
              <a:avLst/>
            </a:prstGeom>
          </p:spPr>
        </p:pic>
      </p:grpSp>
      <p:pic>
        <p:nvPicPr>
          <p:cNvPr id="12" name="図 11">
            <a:extLst>
              <a:ext uri="{FF2B5EF4-FFF2-40B4-BE49-F238E27FC236}">
                <a16:creationId xmlns:a16="http://schemas.microsoft.com/office/drawing/2014/main" id="{F03D4DA2-6B48-CF30-1922-4B5B3C43704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0800000">
            <a:off x="417771" y="2010691"/>
            <a:ext cx="4711863" cy="3076668"/>
          </a:xfrm>
          <a:prstGeom prst="rect">
            <a:avLst/>
          </a:prstGeom>
          <a:ln w="57150">
            <a:solidFill>
              <a:srgbClr val="FF0000"/>
            </a:solidFill>
          </a:ln>
        </p:spPr>
      </p:pic>
      <p:grpSp>
        <p:nvGrpSpPr>
          <p:cNvPr id="3" name="グループ化 2">
            <a:extLst>
              <a:ext uri="{FF2B5EF4-FFF2-40B4-BE49-F238E27FC236}">
                <a16:creationId xmlns:a16="http://schemas.microsoft.com/office/drawing/2014/main" id="{B3AB89D9-635B-9257-BD88-FEF20709EAD2}"/>
              </a:ext>
            </a:extLst>
          </p:cNvPr>
          <p:cNvGrpSpPr/>
          <p:nvPr/>
        </p:nvGrpSpPr>
        <p:grpSpPr>
          <a:xfrm>
            <a:off x="5204773" y="1394808"/>
            <a:ext cx="6912088" cy="4031873"/>
            <a:chOff x="5204773" y="1702386"/>
            <a:chExt cx="6912088" cy="4031873"/>
          </a:xfrm>
        </p:grpSpPr>
        <p:sp>
          <p:nvSpPr>
            <p:cNvPr id="6" name="テキスト ボックス 5">
              <a:extLst>
                <a:ext uri="{FF2B5EF4-FFF2-40B4-BE49-F238E27FC236}">
                  <a16:creationId xmlns:a16="http://schemas.microsoft.com/office/drawing/2014/main" id="{126A1998-3FEF-C452-E2A7-195EB9F7E7A1}"/>
                </a:ext>
              </a:extLst>
            </p:cNvPr>
            <p:cNvSpPr txBox="1"/>
            <p:nvPr/>
          </p:nvSpPr>
          <p:spPr>
            <a:xfrm>
              <a:off x="5204773" y="1702386"/>
              <a:ext cx="6912088" cy="4031873"/>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１</a:t>
              </a:r>
              <a:r>
                <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歯と歯肉の間に毛先を</a:t>
              </a:r>
              <a:endPar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a:t>
              </a:r>
              <a:r>
                <a:rPr kumimoji="0" lang="en-US" altLang="ja-JP" sz="3200" b="0"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ぴったりあてる。</a:t>
              </a:r>
              <a:endPar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2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２</a:t>
              </a:r>
              <a:r>
                <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優しい力でみがく。</a:t>
              </a:r>
              <a:endPar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３</a:t>
              </a:r>
              <a:r>
                <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出血するところは歯肉炎かも！！</a:t>
              </a:r>
              <a:endPar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a:t>
              </a:r>
              <a:r>
                <a:rPr kumimoji="0" lang="en-US" altLang="ja-JP" sz="3200" b="0"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出血するところほどていねいに</a:t>
              </a:r>
              <a:endPar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a:t>
              </a:r>
              <a:r>
                <a:rPr kumimoji="0" lang="en-US" altLang="ja-JP" sz="3200" b="0"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みがく。</a:t>
              </a:r>
              <a:endParaRPr kumimoji="0" lang="ja-JP"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8" name="テキスト ボックス 7">
              <a:extLst>
                <a:ext uri="{FF2B5EF4-FFF2-40B4-BE49-F238E27FC236}">
                  <a16:creationId xmlns:a16="http://schemas.microsoft.com/office/drawing/2014/main" id="{99F0E82C-5EB4-5803-E728-A0F382981360}"/>
                </a:ext>
              </a:extLst>
            </p:cNvPr>
            <p:cNvSpPr txBox="1"/>
            <p:nvPr/>
          </p:nvSpPr>
          <p:spPr>
            <a:xfrm>
              <a:off x="5649162" y="3028890"/>
              <a:ext cx="743451"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やさ</a:t>
              </a:r>
            </a:p>
          </p:txBody>
        </p:sp>
      </p:grpSp>
      <p:sp>
        <p:nvSpPr>
          <p:cNvPr id="2" name="フレーム 1">
            <a:extLst>
              <a:ext uri="{FF2B5EF4-FFF2-40B4-BE49-F238E27FC236}">
                <a16:creationId xmlns:a16="http://schemas.microsoft.com/office/drawing/2014/main" id="{9EF0FF7A-20D0-D300-0410-6525CCE8F1D6}"/>
              </a:ext>
            </a:extLst>
          </p:cNvPr>
          <p:cNvSpPr/>
          <p:nvPr/>
        </p:nvSpPr>
        <p:spPr>
          <a:xfrm>
            <a:off x="0" y="0"/>
            <a:ext cx="12192000" cy="6858000"/>
          </a:xfrm>
          <a:prstGeom prst="frame">
            <a:avLst>
              <a:gd name="adj1" fmla="val 4278"/>
            </a:avLst>
          </a:prstGeom>
          <a:solidFill>
            <a:srgbClr val="EA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 name="吹き出し: 角を丸めた四角形 4">
            <a:extLst>
              <a:ext uri="{FF2B5EF4-FFF2-40B4-BE49-F238E27FC236}">
                <a16:creationId xmlns:a16="http://schemas.microsoft.com/office/drawing/2014/main" id="{4F090153-C7D9-7A54-FA71-158A3E59393A}"/>
              </a:ext>
            </a:extLst>
          </p:cNvPr>
          <p:cNvSpPr/>
          <p:nvPr/>
        </p:nvSpPr>
        <p:spPr>
          <a:xfrm>
            <a:off x="7622254" y="5276046"/>
            <a:ext cx="3248945" cy="1001486"/>
          </a:xfrm>
          <a:prstGeom prst="wedgeRoundRectCallout">
            <a:avLst>
              <a:gd name="adj1" fmla="val -55679"/>
              <a:gd name="adj2" fmla="val -91123"/>
              <a:gd name="adj3" fmla="val 16667"/>
            </a:avLst>
          </a:prstGeom>
          <a:ln w="571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血が出ても</a:t>
            </a:r>
            <a:endParaRPr kumimoji="1" lang="en-US" altLang="ja-JP"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みがいて大丈夫</a:t>
            </a:r>
          </a:p>
        </p:txBody>
      </p:sp>
    </p:spTree>
    <p:extLst>
      <p:ext uri="{BB962C8B-B14F-4D97-AF65-F5344CB8AC3E}">
        <p14:creationId xmlns:p14="http://schemas.microsoft.com/office/powerpoint/2010/main" val="2698417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pSp>
        <p:nvGrpSpPr>
          <p:cNvPr id="18" name="グループ化 17">
            <a:extLst>
              <a:ext uri="{FF2B5EF4-FFF2-40B4-BE49-F238E27FC236}">
                <a16:creationId xmlns:a16="http://schemas.microsoft.com/office/drawing/2014/main" id="{6E2D37BC-6F33-4CD5-8142-63C82A2A81F5}"/>
              </a:ext>
            </a:extLst>
          </p:cNvPr>
          <p:cNvGrpSpPr/>
          <p:nvPr/>
        </p:nvGrpSpPr>
        <p:grpSpPr>
          <a:xfrm>
            <a:off x="497248" y="341837"/>
            <a:ext cx="7964089" cy="1094852"/>
            <a:chOff x="1948976" y="177574"/>
            <a:chExt cx="7964089"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2598248" y="177574"/>
              <a:ext cx="73148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高学年はここがポイント</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7" name="図 16" descr="輸送, ホイール, 写真, 座る が含まれている画像&#10;&#10;自動的に生成された説明">
              <a:extLst>
                <a:ext uri="{FF2B5EF4-FFF2-40B4-BE49-F238E27FC236}">
                  <a16:creationId xmlns:a16="http://schemas.microsoft.com/office/drawing/2014/main" id="{7A0135F1-E332-5D16-B208-8958D397838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48976" y="407748"/>
              <a:ext cx="781075" cy="781075"/>
            </a:xfrm>
            <a:prstGeom prst="rect">
              <a:avLst/>
            </a:prstGeom>
          </p:spPr>
        </p:pic>
      </p:grpSp>
      <p:grpSp>
        <p:nvGrpSpPr>
          <p:cNvPr id="2" name="グループ化 1">
            <a:extLst>
              <a:ext uri="{FF2B5EF4-FFF2-40B4-BE49-F238E27FC236}">
                <a16:creationId xmlns:a16="http://schemas.microsoft.com/office/drawing/2014/main" id="{9567A48D-A353-39B9-5E6A-08BBDAF5D25F}"/>
              </a:ext>
            </a:extLst>
          </p:cNvPr>
          <p:cNvGrpSpPr/>
          <p:nvPr/>
        </p:nvGrpSpPr>
        <p:grpSpPr>
          <a:xfrm>
            <a:off x="2248352" y="1296083"/>
            <a:ext cx="8185240" cy="1016542"/>
            <a:chOff x="1788646" y="1453243"/>
            <a:chExt cx="8895958" cy="1016542"/>
          </a:xfrm>
        </p:grpSpPr>
        <p:sp>
          <p:nvSpPr>
            <p:cNvPr id="3" name="テキスト ボックス 2">
              <a:extLst>
                <a:ext uri="{FF2B5EF4-FFF2-40B4-BE49-F238E27FC236}">
                  <a16:creationId xmlns:a16="http://schemas.microsoft.com/office/drawing/2014/main" id="{20BAB210-7BA2-A90D-99B5-5E588E1FD430}"/>
                </a:ext>
              </a:extLst>
            </p:cNvPr>
            <p:cNvSpPr txBox="1"/>
            <p:nvPr/>
          </p:nvSpPr>
          <p:spPr>
            <a:xfrm>
              <a:off x="1788646" y="1458483"/>
              <a:ext cx="8895958" cy="1011302"/>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第二大臼歯 をきちんとみがこう</a:t>
              </a:r>
              <a:endParaRPr kumimoji="1" lang="en-US" altLang="ja-JP"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5" name="テキスト ボックス 4">
              <a:extLst>
                <a:ext uri="{FF2B5EF4-FFF2-40B4-BE49-F238E27FC236}">
                  <a16:creationId xmlns:a16="http://schemas.microsoft.com/office/drawing/2014/main" id="{591EEFE8-5987-07EC-1E37-A0463A982446}"/>
                </a:ext>
              </a:extLst>
            </p:cNvPr>
            <p:cNvSpPr txBox="1"/>
            <p:nvPr/>
          </p:nvSpPr>
          <p:spPr>
            <a:xfrm>
              <a:off x="3529169" y="1453243"/>
              <a:ext cx="1036951"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きゅう</a:t>
              </a:r>
            </a:p>
          </p:txBody>
        </p:sp>
      </p:grpSp>
      <p:pic>
        <p:nvPicPr>
          <p:cNvPr id="11" name="図 10">
            <a:extLst>
              <a:ext uri="{FF2B5EF4-FFF2-40B4-BE49-F238E27FC236}">
                <a16:creationId xmlns:a16="http://schemas.microsoft.com/office/drawing/2014/main" id="{C60B251E-0D83-1A0F-AE12-9CC11F751E4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6200000" flipV="1">
            <a:off x="-76" y="2878344"/>
            <a:ext cx="4033528" cy="2823468"/>
          </a:xfrm>
          <a:prstGeom prst="rect">
            <a:avLst/>
          </a:prstGeom>
        </p:spPr>
      </p:pic>
      <p:sp>
        <p:nvSpPr>
          <p:cNvPr id="28" name="正方形/長方形 27">
            <a:extLst>
              <a:ext uri="{FF2B5EF4-FFF2-40B4-BE49-F238E27FC236}">
                <a16:creationId xmlns:a16="http://schemas.microsoft.com/office/drawing/2014/main" id="{05756D70-955F-A6DE-C14D-EBB7B7FE394F}"/>
              </a:ext>
            </a:extLst>
          </p:cNvPr>
          <p:cNvSpPr/>
          <p:nvPr/>
        </p:nvSpPr>
        <p:spPr>
          <a:xfrm>
            <a:off x="2245895" y="1296084"/>
            <a:ext cx="2999873" cy="878804"/>
          </a:xfrm>
          <a:prstGeom prst="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32" name="直線矢印コネクタ 31">
            <a:extLst>
              <a:ext uri="{FF2B5EF4-FFF2-40B4-BE49-F238E27FC236}">
                <a16:creationId xmlns:a16="http://schemas.microsoft.com/office/drawing/2014/main" id="{8A4A22F9-3688-433B-B70D-D6EA67462B41}"/>
              </a:ext>
            </a:extLst>
          </p:cNvPr>
          <p:cNvCxnSpPr>
            <a:cxnSpLocks/>
          </p:cNvCxnSpPr>
          <p:nvPr/>
        </p:nvCxnSpPr>
        <p:spPr>
          <a:xfrm flipH="1">
            <a:off x="3330063" y="2174888"/>
            <a:ext cx="279411" cy="384407"/>
          </a:xfrm>
          <a:prstGeom prst="straightConnector1">
            <a:avLst/>
          </a:prstGeom>
          <a:ln w="76200">
            <a:solidFill>
              <a:srgbClr val="FF6600"/>
            </a:solidFill>
            <a:tailEnd type="triangle"/>
          </a:ln>
        </p:spPr>
        <p:style>
          <a:lnRef idx="1">
            <a:schemeClr val="accent1"/>
          </a:lnRef>
          <a:fillRef idx="0">
            <a:schemeClr val="accent1"/>
          </a:fillRef>
          <a:effectRef idx="0">
            <a:schemeClr val="accent1"/>
          </a:effectRef>
          <a:fontRef idx="minor">
            <a:schemeClr val="tx1"/>
          </a:fontRef>
        </p:style>
      </p:cxnSp>
      <p:grpSp>
        <p:nvGrpSpPr>
          <p:cNvPr id="13" name="グループ化 12">
            <a:extLst>
              <a:ext uri="{FF2B5EF4-FFF2-40B4-BE49-F238E27FC236}">
                <a16:creationId xmlns:a16="http://schemas.microsoft.com/office/drawing/2014/main" id="{B321A744-7505-24F7-4ADD-EBC3D3A49261}"/>
              </a:ext>
            </a:extLst>
          </p:cNvPr>
          <p:cNvGrpSpPr/>
          <p:nvPr/>
        </p:nvGrpSpPr>
        <p:grpSpPr>
          <a:xfrm>
            <a:off x="2196799" y="3209677"/>
            <a:ext cx="9764792" cy="2615042"/>
            <a:chOff x="2100229" y="3234216"/>
            <a:chExt cx="9764792" cy="2615042"/>
          </a:xfrm>
        </p:grpSpPr>
        <p:sp>
          <p:nvSpPr>
            <p:cNvPr id="6" name="テキスト ボックス 5">
              <a:extLst>
                <a:ext uri="{FF2B5EF4-FFF2-40B4-BE49-F238E27FC236}">
                  <a16:creationId xmlns:a16="http://schemas.microsoft.com/office/drawing/2014/main" id="{126A1998-3FEF-C452-E2A7-195EB9F7E7A1}"/>
                </a:ext>
              </a:extLst>
            </p:cNvPr>
            <p:cNvSpPr txBox="1"/>
            <p:nvPr/>
          </p:nvSpPr>
          <p:spPr>
            <a:xfrm>
              <a:off x="3408319" y="3486880"/>
              <a:ext cx="8456702" cy="236237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第一大臼歯 の奥から歯が</a:t>
              </a:r>
              <a:endPar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生えてきていませんか？</a:t>
              </a:r>
              <a:endPar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25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１２歳ごろに生えてきます（個人差あり）。</a:t>
              </a:r>
              <a:endPar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99F0E82C-5EB4-5803-E728-A0F382981360}"/>
                </a:ext>
              </a:extLst>
            </p:cNvPr>
            <p:cNvSpPr txBox="1"/>
            <p:nvPr/>
          </p:nvSpPr>
          <p:spPr>
            <a:xfrm>
              <a:off x="4951650" y="3306933"/>
              <a:ext cx="87716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きゅう</a:t>
              </a:r>
            </a:p>
          </p:txBody>
        </p:sp>
        <p:sp>
          <p:nvSpPr>
            <p:cNvPr id="19" name="正方形/長方形 18">
              <a:extLst>
                <a:ext uri="{FF2B5EF4-FFF2-40B4-BE49-F238E27FC236}">
                  <a16:creationId xmlns:a16="http://schemas.microsoft.com/office/drawing/2014/main" id="{7CDDBE3E-6906-B118-24A3-A5218CA0B20C}"/>
                </a:ext>
              </a:extLst>
            </p:cNvPr>
            <p:cNvSpPr/>
            <p:nvPr/>
          </p:nvSpPr>
          <p:spPr>
            <a:xfrm>
              <a:off x="3777946" y="3303240"/>
              <a:ext cx="2232365" cy="779072"/>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1" name="直線矢印コネクタ 20">
              <a:extLst>
                <a:ext uri="{FF2B5EF4-FFF2-40B4-BE49-F238E27FC236}">
                  <a16:creationId xmlns:a16="http://schemas.microsoft.com/office/drawing/2014/main" id="{80D19FDD-6FA3-C836-9C39-CA8083AEB1ED}"/>
                </a:ext>
              </a:extLst>
            </p:cNvPr>
            <p:cNvCxnSpPr>
              <a:cxnSpLocks/>
              <a:stCxn id="19" idx="1"/>
              <a:endCxn id="24" idx="6"/>
            </p:cNvCxnSpPr>
            <p:nvPr/>
          </p:nvCxnSpPr>
          <p:spPr>
            <a:xfrm flipH="1">
              <a:off x="3142967" y="3692776"/>
              <a:ext cx="634979" cy="28777"/>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4" name="楕円 23">
              <a:extLst>
                <a:ext uri="{FF2B5EF4-FFF2-40B4-BE49-F238E27FC236}">
                  <a16:creationId xmlns:a16="http://schemas.microsoft.com/office/drawing/2014/main" id="{EEED1B4B-903E-C926-B0C4-AB61ECF3F0AF}"/>
                </a:ext>
              </a:extLst>
            </p:cNvPr>
            <p:cNvSpPr/>
            <p:nvPr/>
          </p:nvSpPr>
          <p:spPr>
            <a:xfrm>
              <a:off x="2100229" y="3234216"/>
              <a:ext cx="1042738" cy="974673"/>
            </a:xfrm>
            <a:prstGeom prst="ellipse">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818F08D1-A0C7-B951-6167-44DADF76E8B6}"/>
                </a:ext>
              </a:extLst>
            </p:cNvPr>
            <p:cNvSpPr txBox="1"/>
            <p:nvPr/>
          </p:nvSpPr>
          <p:spPr>
            <a:xfrm>
              <a:off x="6363188" y="3306933"/>
              <a:ext cx="76330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おく</a:t>
              </a:r>
            </a:p>
          </p:txBody>
        </p:sp>
        <p:sp>
          <p:nvSpPr>
            <p:cNvPr id="10" name="テキスト ボックス 9">
              <a:extLst>
                <a:ext uri="{FF2B5EF4-FFF2-40B4-BE49-F238E27FC236}">
                  <a16:creationId xmlns:a16="http://schemas.microsoft.com/office/drawing/2014/main" id="{9576F42C-68C9-5B2E-4CFA-D44247CC4C64}"/>
                </a:ext>
              </a:extLst>
            </p:cNvPr>
            <p:cNvSpPr txBox="1"/>
            <p:nvPr/>
          </p:nvSpPr>
          <p:spPr>
            <a:xfrm>
              <a:off x="4648086" y="5013795"/>
              <a:ext cx="76330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さい</a:t>
              </a:r>
            </a:p>
          </p:txBody>
        </p:sp>
        <p:sp>
          <p:nvSpPr>
            <p:cNvPr id="12" name="テキスト ボックス 11">
              <a:extLst>
                <a:ext uri="{FF2B5EF4-FFF2-40B4-BE49-F238E27FC236}">
                  <a16:creationId xmlns:a16="http://schemas.microsoft.com/office/drawing/2014/main" id="{821EE450-86A1-2DE2-25BC-87E3CD144CB6}"/>
                </a:ext>
              </a:extLst>
            </p:cNvPr>
            <p:cNvSpPr txBox="1"/>
            <p:nvPr/>
          </p:nvSpPr>
          <p:spPr>
            <a:xfrm>
              <a:off x="9200732" y="5013795"/>
              <a:ext cx="40772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こ</a:t>
              </a:r>
            </a:p>
          </p:txBody>
        </p:sp>
      </p:grpSp>
      <p:sp>
        <p:nvSpPr>
          <p:cNvPr id="29" name="楕円 28">
            <a:extLst>
              <a:ext uri="{FF2B5EF4-FFF2-40B4-BE49-F238E27FC236}">
                <a16:creationId xmlns:a16="http://schemas.microsoft.com/office/drawing/2014/main" id="{1EFD3EB3-A0D5-0A6F-8B86-BBB12D8AF836}"/>
              </a:ext>
            </a:extLst>
          </p:cNvPr>
          <p:cNvSpPr/>
          <p:nvPr/>
        </p:nvSpPr>
        <p:spPr>
          <a:xfrm>
            <a:off x="2319698" y="2376837"/>
            <a:ext cx="1010365" cy="901863"/>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フレーム 13">
            <a:extLst>
              <a:ext uri="{FF2B5EF4-FFF2-40B4-BE49-F238E27FC236}">
                <a16:creationId xmlns:a16="http://schemas.microsoft.com/office/drawing/2014/main" id="{3110F762-E8AF-1F97-DD77-E9C1CFAC738E}"/>
              </a:ext>
            </a:extLst>
          </p:cNvPr>
          <p:cNvSpPr/>
          <p:nvPr/>
        </p:nvSpPr>
        <p:spPr>
          <a:xfrm>
            <a:off x="0" y="0"/>
            <a:ext cx="12192000" cy="6858000"/>
          </a:xfrm>
          <a:prstGeom prst="frame">
            <a:avLst>
              <a:gd name="adj1" fmla="val 4278"/>
            </a:avLst>
          </a:prstGeom>
          <a:solidFill>
            <a:srgbClr val="EA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70541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pSp>
        <p:nvGrpSpPr>
          <p:cNvPr id="18" name="グループ化 17">
            <a:extLst>
              <a:ext uri="{FF2B5EF4-FFF2-40B4-BE49-F238E27FC236}">
                <a16:creationId xmlns:a16="http://schemas.microsoft.com/office/drawing/2014/main" id="{6E2D37BC-6F33-4CD5-8142-63C82A2A81F5}"/>
              </a:ext>
            </a:extLst>
          </p:cNvPr>
          <p:cNvGrpSpPr/>
          <p:nvPr/>
        </p:nvGrpSpPr>
        <p:grpSpPr>
          <a:xfrm>
            <a:off x="497248" y="341837"/>
            <a:ext cx="7964089" cy="1094852"/>
            <a:chOff x="1948976" y="177574"/>
            <a:chExt cx="7964089"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2598248" y="177574"/>
              <a:ext cx="73148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高学年はここがポイント</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7" name="図 16" descr="輸送, ホイール, 写真, 座る が含まれている画像&#10;&#10;自動的に生成された説明">
              <a:extLst>
                <a:ext uri="{FF2B5EF4-FFF2-40B4-BE49-F238E27FC236}">
                  <a16:creationId xmlns:a16="http://schemas.microsoft.com/office/drawing/2014/main" id="{7A0135F1-E332-5D16-B208-8958D397838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48976" y="407748"/>
              <a:ext cx="781075" cy="781075"/>
            </a:xfrm>
            <a:prstGeom prst="rect">
              <a:avLst/>
            </a:prstGeom>
          </p:spPr>
        </p:pic>
      </p:grpSp>
      <p:sp>
        <p:nvSpPr>
          <p:cNvPr id="6" name="テキスト ボックス 5">
            <a:extLst>
              <a:ext uri="{FF2B5EF4-FFF2-40B4-BE49-F238E27FC236}">
                <a16:creationId xmlns:a16="http://schemas.microsoft.com/office/drawing/2014/main" id="{126A1998-3FEF-C452-E2A7-195EB9F7E7A1}"/>
              </a:ext>
            </a:extLst>
          </p:cNvPr>
          <p:cNvSpPr txBox="1"/>
          <p:nvPr/>
        </p:nvSpPr>
        <p:spPr>
          <a:xfrm>
            <a:off x="6447281" y="2787289"/>
            <a:ext cx="5296404" cy="16312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第一大臼歯のときと同様に</a:t>
            </a:r>
            <a:endPar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36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つっこみみがき</a:t>
            </a: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で</a:t>
            </a:r>
            <a:endPar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みがきましょう。</a:t>
            </a:r>
            <a:endPar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2" name="グループ化 1">
            <a:extLst>
              <a:ext uri="{FF2B5EF4-FFF2-40B4-BE49-F238E27FC236}">
                <a16:creationId xmlns:a16="http://schemas.microsoft.com/office/drawing/2014/main" id="{9567A48D-A353-39B9-5E6A-08BBDAF5D25F}"/>
              </a:ext>
            </a:extLst>
          </p:cNvPr>
          <p:cNvGrpSpPr/>
          <p:nvPr/>
        </p:nvGrpSpPr>
        <p:grpSpPr>
          <a:xfrm>
            <a:off x="2248352" y="1296083"/>
            <a:ext cx="8185240" cy="1016542"/>
            <a:chOff x="1788646" y="1453243"/>
            <a:chExt cx="8895958" cy="1016542"/>
          </a:xfrm>
        </p:grpSpPr>
        <p:sp>
          <p:nvSpPr>
            <p:cNvPr id="3" name="テキスト ボックス 2">
              <a:extLst>
                <a:ext uri="{FF2B5EF4-FFF2-40B4-BE49-F238E27FC236}">
                  <a16:creationId xmlns:a16="http://schemas.microsoft.com/office/drawing/2014/main" id="{20BAB210-7BA2-A90D-99B5-5E588E1FD430}"/>
                </a:ext>
              </a:extLst>
            </p:cNvPr>
            <p:cNvSpPr txBox="1"/>
            <p:nvPr/>
          </p:nvSpPr>
          <p:spPr>
            <a:xfrm>
              <a:off x="1788646" y="1458483"/>
              <a:ext cx="8895958" cy="1011302"/>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第二大臼歯 をきちんとみがこう</a:t>
              </a:r>
              <a:endParaRPr kumimoji="1" lang="en-US" altLang="ja-JP"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5" name="テキスト ボックス 4">
              <a:extLst>
                <a:ext uri="{FF2B5EF4-FFF2-40B4-BE49-F238E27FC236}">
                  <a16:creationId xmlns:a16="http://schemas.microsoft.com/office/drawing/2014/main" id="{591EEFE8-5987-07EC-1E37-A0463A982446}"/>
                </a:ext>
              </a:extLst>
            </p:cNvPr>
            <p:cNvSpPr txBox="1"/>
            <p:nvPr/>
          </p:nvSpPr>
          <p:spPr>
            <a:xfrm>
              <a:off x="3529169" y="1453243"/>
              <a:ext cx="1036951"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きゅう</a:t>
              </a:r>
            </a:p>
          </p:txBody>
        </p:sp>
      </p:grpSp>
      <p:sp>
        <p:nvSpPr>
          <p:cNvPr id="28" name="正方形/長方形 27">
            <a:extLst>
              <a:ext uri="{FF2B5EF4-FFF2-40B4-BE49-F238E27FC236}">
                <a16:creationId xmlns:a16="http://schemas.microsoft.com/office/drawing/2014/main" id="{05756D70-955F-A6DE-C14D-EBB7B7FE394F}"/>
              </a:ext>
            </a:extLst>
          </p:cNvPr>
          <p:cNvSpPr/>
          <p:nvPr/>
        </p:nvSpPr>
        <p:spPr>
          <a:xfrm>
            <a:off x="2245895" y="1296084"/>
            <a:ext cx="2999873" cy="1011302"/>
          </a:xfrm>
          <a:prstGeom prst="rect">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39" name="図 38">
            <a:extLst>
              <a:ext uri="{FF2B5EF4-FFF2-40B4-BE49-F238E27FC236}">
                <a16:creationId xmlns:a16="http://schemas.microsoft.com/office/drawing/2014/main" id="{470687D7-BF2E-7D32-3DF3-36AACC6541A2}"/>
              </a:ext>
            </a:extLst>
          </p:cNvPr>
          <p:cNvPicPr/>
          <p:nvPr/>
        </p:nvPicPr>
        <p:blipFill rotWithShape="1">
          <a:blip r:embed="rId4" cstate="print">
            <a:extLst>
              <a:ext uri="{BEBA8EAE-BF5A-486C-A8C5-ECC9F3942E4B}">
                <a14:imgProps xmlns:a14="http://schemas.microsoft.com/office/drawing/2010/main">
                  <a14:imgLayer r:embed="rId5">
                    <a14:imgEffect>
                      <a14:brightnessContrast bright="28000"/>
                    </a14:imgEffect>
                  </a14:imgLayer>
                </a14:imgProps>
              </a:ext>
              <a:ext uri="{28A0092B-C50C-407E-A947-70E740481C1C}">
                <a14:useLocalDpi xmlns:a14="http://schemas.microsoft.com/office/drawing/2010/main"/>
              </a:ext>
            </a:extLst>
          </a:blip>
          <a:srcRect/>
          <a:stretch/>
        </p:blipFill>
        <p:spPr>
          <a:xfrm rot="10800000">
            <a:off x="520664" y="2644170"/>
            <a:ext cx="5820308" cy="3420480"/>
          </a:xfrm>
          <a:prstGeom prst="rect">
            <a:avLst/>
          </a:prstGeom>
        </p:spPr>
      </p:pic>
      <p:sp>
        <p:nvSpPr>
          <p:cNvPr id="29" name="楕円 28">
            <a:extLst>
              <a:ext uri="{FF2B5EF4-FFF2-40B4-BE49-F238E27FC236}">
                <a16:creationId xmlns:a16="http://schemas.microsoft.com/office/drawing/2014/main" id="{1EFD3EB3-A0D5-0A6F-8B86-BBB12D8AF836}"/>
              </a:ext>
            </a:extLst>
          </p:cNvPr>
          <p:cNvSpPr/>
          <p:nvPr/>
        </p:nvSpPr>
        <p:spPr>
          <a:xfrm>
            <a:off x="3048000" y="4349351"/>
            <a:ext cx="744897" cy="585506"/>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32" name="直線矢印コネクタ 31">
            <a:extLst>
              <a:ext uri="{FF2B5EF4-FFF2-40B4-BE49-F238E27FC236}">
                <a16:creationId xmlns:a16="http://schemas.microsoft.com/office/drawing/2014/main" id="{8A4A22F9-3688-433B-B70D-D6EA67462B41}"/>
              </a:ext>
            </a:extLst>
          </p:cNvPr>
          <p:cNvCxnSpPr>
            <a:cxnSpLocks/>
            <a:stCxn id="28" idx="2"/>
            <a:endCxn id="29" idx="0"/>
          </p:cNvCxnSpPr>
          <p:nvPr/>
        </p:nvCxnSpPr>
        <p:spPr>
          <a:xfrm flipH="1">
            <a:off x="3420449" y="2307386"/>
            <a:ext cx="325383" cy="2041965"/>
          </a:xfrm>
          <a:prstGeom prst="straightConnector1">
            <a:avLst/>
          </a:prstGeom>
          <a:ln w="762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0" name="四角形吹き出し 4">
            <a:extLst>
              <a:ext uri="{FF2B5EF4-FFF2-40B4-BE49-F238E27FC236}">
                <a16:creationId xmlns:a16="http://schemas.microsoft.com/office/drawing/2014/main" id="{587ADF1A-88A7-F641-05C2-A2D4C084B57D}"/>
              </a:ext>
            </a:extLst>
          </p:cNvPr>
          <p:cNvSpPr/>
          <p:nvPr/>
        </p:nvSpPr>
        <p:spPr>
          <a:xfrm>
            <a:off x="6575465" y="4545693"/>
            <a:ext cx="5168220" cy="1770742"/>
          </a:xfrm>
          <a:prstGeom prst="wedgeRectCallout">
            <a:avLst>
              <a:gd name="adj1" fmla="val -95531"/>
              <a:gd name="adj2" fmla="val -63181"/>
            </a:avLst>
          </a:prstGeom>
          <a:solidFill>
            <a:srgbClr val="FFC000"/>
          </a:solidFill>
          <a:ln w="25400" cap="flat" cmpd="sng" algn="ctr">
            <a:solidFill>
              <a:schemeClr val="accent2"/>
            </a:solidFill>
            <a:prstDash val="solid"/>
          </a:ln>
          <a:effectLst/>
        </p:spPr>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口は軽く開き、</a:t>
            </a:r>
            <a:endParaRPr kumimoji="1" lang="en-US" altLang="ja-JP" sz="2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歯ブラシを横から入れて</a:t>
            </a:r>
            <a:endParaRPr kumimoji="1" lang="en-US" altLang="ja-JP" sz="2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第二大臼歯だけに当てるように</a:t>
            </a:r>
          </a:p>
        </p:txBody>
      </p:sp>
      <p:sp>
        <p:nvSpPr>
          <p:cNvPr id="12" name="矢印: 左右 11">
            <a:extLst>
              <a:ext uri="{FF2B5EF4-FFF2-40B4-BE49-F238E27FC236}">
                <a16:creationId xmlns:a16="http://schemas.microsoft.com/office/drawing/2014/main" id="{C47D1CD5-C2BF-0D3C-5A7D-97F160DF1574}"/>
              </a:ext>
            </a:extLst>
          </p:cNvPr>
          <p:cNvSpPr/>
          <p:nvPr/>
        </p:nvSpPr>
        <p:spPr>
          <a:xfrm>
            <a:off x="3804018" y="3762899"/>
            <a:ext cx="1524773" cy="401053"/>
          </a:xfrm>
          <a:prstGeom prst="leftRightArrow">
            <a:avLst/>
          </a:prstGeom>
          <a:solidFill>
            <a:srgbClr val="92D0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游ゴシック" panose="020B0400000000000000" pitchFamily="50" charset="-128"/>
              <a:cs typeface="+mn-cs"/>
            </a:endParaRPr>
          </a:p>
        </p:txBody>
      </p:sp>
      <p:sp>
        <p:nvSpPr>
          <p:cNvPr id="8" name="フレーム 7">
            <a:extLst>
              <a:ext uri="{FF2B5EF4-FFF2-40B4-BE49-F238E27FC236}">
                <a16:creationId xmlns:a16="http://schemas.microsoft.com/office/drawing/2014/main" id="{21E0E27E-A6D6-BCFE-6F02-F07D37E2C60A}"/>
              </a:ext>
            </a:extLst>
          </p:cNvPr>
          <p:cNvSpPr/>
          <p:nvPr/>
        </p:nvSpPr>
        <p:spPr>
          <a:xfrm>
            <a:off x="0" y="0"/>
            <a:ext cx="12192000" cy="6858000"/>
          </a:xfrm>
          <a:prstGeom prst="frame">
            <a:avLst>
              <a:gd name="adj1" fmla="val 4278"/>
            </a:avLst>
          </a:prstGeom>
          <a:solidFill>
            <a:srgbClr val="EA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9" name="テキスト ボックス 8">
            <a:extLst>
              <a:ext uri="{FF2B5EF4-FFF2-40B4-BE49-F238E27FC236}">
                <a16:creationId xmlns:a16="http://schemas.microsoft.com/office/drawing/2014/main" id="{61280F93-200B-0CE7-449B-E00E26F1C564}"/>
              </a:ext>
            </a:extLst>
          </p:cNvPr>
          <p:cNvSpPr txBox="1"/>
          <p:nvPr/>
        </p:nvSpPr>
        <p:spPr>
          <a:xfrm>
            <a:off x="7680099" y="2590630"/>
            <a:ext cx="87716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きゅう</a:t>
            </a:r>
          </a:p>
        </p:txBody>
      </p:sp>
    </p:spTree>
    <p:extLst>
      <p:ext uri="{BB962C8B-B14F-4D97-AF65-F5344CB8AC3E}">
        <p14:creationId xmlns:p14="http://schemas.microsoft.com/office/powerpoint/2010/main" val="2427810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5" name="テキスト ボックス 14">
            <a:extLst>
              <a:ext uri="{FF2B5EF4-FFF2-40B4-BE49-F238E27FC236}">
                <a16:creationId xmlns:a16="http://schemas.microsoft.com/office/drawing/2014/main" id="{95B207CA-78D7-831E-BF12-B29678269782}"/>
              </a:ext>
            </a:extLst>
          </p:cNvPr>
          <p:cNvSpPr txBox="1"/>
          <p:nvPr/>
        </p:nvSpPr>
        <p:spPr>
          <a:xfrm>
            <a:off x="1297388" y="1854731"/>
            <a:ext cx="3944132" cy="584775"/>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食べたらみがく。</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sp>
        <p:nvSpPr>
          <p:cNvPr id="16" name="テキスト ボックス 15">
            <a:extLst>
              <a:ext uri="{FF2B5EF4-FFF2-40B4-BE49-F238E27FC236}">
                <a16:creationId xmlns:a16="http://schemas.microsoft.com/office/drawing/2014/main" id="{3E412C51-92F7-0187-80F7-03F4BF72A8ED}"/>
              </a:ext>
            </a:extLst>
          </p:cNvPr>
          <p:cNvSpPr txBox="1"/>
          <p:nvPr/>
        </p:nvSpPr>
        <p:spPr>
          <a:xfrm>
            <a:off x="1355809" y="2723154"/>
            <a:ext cx="6454280" cy="1077218"/>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おやつは１日１回で、</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ジュースはできるだけ飲まない。</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sp>
        <p:nvSpPr>
          <p:cNvPr id="17" name="テキスト ボックス 16">
            <a:extLst>
              <a:ext uri="{FF2B5EF4-FFF2-40B4-BE49-F238E27FC236}">
                <a16:creationId xmlns:a16="http://schemas.microsoft.com/office/drawing/2014/main" id="{9FF231EC-80AE-D11E-D47E-09B6C3617677}"/>
              </a:ext>
            </a:extLst>
          </p:cNvPr>
          <p:cNvSpPr txBox="1"/>
          <p:nvPr/>
        </p:nvSpPr>
        <p:spPr>
          <a:xfrm>
            <a:off x="1320464" y="4043816"/>
            <a:ext cx="10776855" cy="1077218"/>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年に１回は、むし歯がなくても、</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歯医者さんに行く。</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sp>
        <p:nvSpPr>
          <p:cNvPr id="18" name="テキスト ボックス 17">
            <a:extLst>
              <a:ext uri="{FF2B5EF4-FFF2-40B4-BE49-F238E27FC236}">
                <a16:creationId xmlns:a16="http://schemas.microsoft.com/office/drawing/2014/main" id="{42664E63-B779-8064-E88F-155CA157A476}"/>
              </a:ext>
            </a:extLst>
          </p:cNvPr>
          <p:cNvSpPr txBox="1"/>
          <p:nvPr/>
        </p:nvSpPr>
        <p:spPr>
          <a:xfrm>
            <a:off x="1320464" y="5581266"/>
            <a:ext cx="10776855" cy="584775"/>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よくかんで食べる。（１口３０回）</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pic>
        <p:nvPicPr>
          <p:cNvPr id="25" name="図 24" descr="黒い背景と白い文字&#10;&#10;中程度の精度で自動的に生成された説明">
            <a:extLst>
              <a:ext uri="{FF2B5EF4-FFF2-40B4-BE49-F238E27FC236}">
                <a16:creationId xmlns:a16="http://schemas.microsoft.com/office/drawing/2014/main" id="{A9500CA0-3908-3194-9F13-6C009792F2B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5271" y="1903293"/>
            <a:ext cx="530319" cy="621862"/>
          </a:xfrm>
          <a:prstGeom prst="rect">
            <a:avLst/>
          </a:prstGeom>
        </p:spPr>
      </p:pic>
      <p:pic>
        <p:nvPicPr>
          <p:cNvPr id="3" name="図 2" descr="花の模様と文字の加工写真&#10;&#10;低い精度で自動的に生成された説明">
            <a:extLst>
              <a:ext uri="{FF2B5EF4-FFF2-40B4-BE49-F238E27FC236}">
                <a16:creationId xmlns:a16="http://schemas.microsoft.com/office/drawing/2014/main" id="{DF6DC523-33BC-0B59-F26C-54277FC17CD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1312" y="4330099"/>
            <a:ext cx="530319" cy="602514"/>
          </a:xfrm>
          <a:prstGeom prst="rect">
            <a:avLst/>
          </a:prstGeom>
        </p:spPr>
      </p:pic>
      <p:pic>
        <p:nvPicPr>
          <p:cNvPr id="6" name="図 5" descr="電車 が含まれている画像&#10;&#10;自動的に生成された説明">
            <a:extLst>
              <a:ext uri="{FF2B5EF4-FFF2-40B4-BE49-F238E27FC236}">
                <a16:creationId xmlns:a16="http://schemas.microsoft.com/office/drawing/2014/main" id="{5393994A-515A-B85A-5E3B-AE59C3750C0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3337" y="5562723"/>
            <a:ext cx="530319" cy="621862"/>
          </a:xfrm>
          <a:prstGeom prst="rect">
            <a:avLst/>
          </a:prstGeom>
        </p:spPr>
      </p:pic>
      <p:grpSp>
        <p:nvGrpSpPr>
          <p:cNvPr id="14" name="グループ化 13">
            <a:extLst>
              <a:ext uri="{FF2B5EF4-FFF2-40B4-BE49-F238E27FC236}">
                <a16:creationId xmlns:a16="http://schemas.microsoft.com/office/drawing/2014/main" id="{7704E676-A773-954C-3B14-30905CF761DC}"/>
              </a:ext>
            </a:extLst>
          </p:cNvPr>
          <p:cNvGrpSpPr/>
          <p:nvPr/>
        </p:nvGrpSpPr>
        <p:grpSpPr>
          <a:xfrm>
            <a:off x="574734" y="296914"/>
            <a:ext cx="2957542" cy="1094852"/>
            <a:chOff x="3998489" y="261255"/>
            <a:chExt cx="2957542"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4457092" y="261255"/>
              <a:ext cx="2498939"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約 束</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1" name="図 10" descr="カップ, 座る, オレンジ, 光 が含まれている画像&#10;&#10;自動的に生成された説明">
              <a:extLst>
                <a:ext uri="{FF2B5EF4-FFF2-40B4-BE49-F238E27FC236}">
                  <a16:creationId xmlns:a16="http://schemas.microsoft.com/office/drawing/2014/main" id="{E339FDFB-7349-138F-36F8-5CDB3891787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998489" y="500795"/>
              <a:ext cx="781075" cy="781075"/>
            </a:xfrm>
            <a:prstGeom prst="rect">
              <a:avLst/>
            </a:prstGeom>
          </p:spPr>
        </p:pic>
      </p:grpSp>
      <p:pic>
        <p:nvPicPr>
          <p:cNvPr id="31" name="図 30" descr="ゲームのキャラクター&#10;&#10;低い精度で自動的に生成された説明">
            <a:extLst>
              <a:ext uri="{FF2B5EF4-FFF2-40B4-BE49-F238E27FC236}">
                <a16:creationId xmlns:a16="http://schemas.microsoft.com/office/drawing/2014/main" id="{718CA30B-20AE-74E8-867C-AB354A67E84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714579" y="3625340"/>
            <a:ext cx="1854880" cy="1854880"/>
          </a:xfrm>
          <a:prstGeom prst="rect">
            <a:avLst/>
          </a:prstGeom>
        </p:spPr>
      </p:pic>
      <p:pic>
        <p:nvPicPr>
          <p:cNvPr id="37" name="図 36">
            <a:extLst>
              <a:ext uri="{FF2B5EF4-FFF2-40B4-BE49-F238E27FC236}">
                <a16:creationId xmlns:a16="http://schemas.microsoft.com/office/drawing/2014/main" id="{0D334FFC-21A5-E1D0-C262-3E20F53F828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67367" y="3056930"/>
            <a:ext cx="594264" cy="651743"/>
          </a:xfrm>
          <a:prstGeom prst="rect">
            <a:avLst/>
          </a:prstGeom>
        </p:spPr>
      </p:pic>
      <p:pic>
        <p:nvPicPr>
          <p:cNvPr id="40" name="図 39" descr="時計, 部屋 が含まれている画像&#10;&#10;自動的に生成された説明">
            <a:extLst>
              <a:ext uri="{FF2B5EF4-FFF2-40B4-BE49-F238E27FC236}">
                <a16:creationId xmlns:a16="http://schemas.microsoft.com/office/drawing/2014/main" id="{452BE0FC-1974-BF51-651D-B1EC857A90D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859699" y="4751023"/>
            <a:ext cx="1854880" cy="1854880"/>
          </a:xfrm>
          <a:prstGeom prst="rect">
            <a:avLst/>
          </a:prstGeom>
        </p:spPr>
      </p:pic>
      <p:grpSp>
        <p:nvGrpSpPr>
          <p:cNvPr id="5" name="グループ化 4">
            <a:extLst>
              <a:ext uri="{FF2B5EF4-FFF2-40B4-BE49-F238E27FC236}">
                <a16:creationId xmlns:a16="http://schemas.microsoft.com/office/drawing/2014/main" id="{0C2B0690-6702-983F-C652-8C3ED76BA0AB}"/>
              </a:ext>
            </a:extLst>
          </p:cNvPr>
          <p:cNvGrpSpPr/>
          <p:nvPr/>
        </p:nvGrpSpPr>
        <p:grpSpPr>
          <a:xfrm>
            <a:off x="7167414" y="734317"/>
            <a:ext cx="3832410" cy="1633094"/>
            <a:chOff x="4840135" y="574232"/>
            <a:chExt cx="3832410" cy="1633094"/>
          </a:xfrm>
        </p:grpSpPr>
        <p:pic>
          <p:nvPicPr>
            <p:cNvPr id="35" name="図 34">
              <a:extLst>
                <a:ext uri="{FF2B5EF4-FFF2-40B4-BE49-F238E27FC236}">
                  <a16:creationId xmlns:a16="http://schemas.microsoft.com/office/drawing/2014/main" id="{FDC9BF5D-AB6E-3EC2-0C48-04B12610B8C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351866" y="613566"/>
              <a:ext cx="1320679" cy="1593760"/>
            </a:xfrm>
            <a:prstGeom prst="rect">
              <a:avLst/>
            </a:prstGeom>
          </p:spPr>
        </p:pic>
        <p:pic>
          <p:nvPicPr>
            <p:cNvPr id="44" name="図 43" descr="座る が含まれている画像&#10;&#10;自動的に生成された説明">
              <a:extLst>
                <a:ext uri="{FF2B5EF4-FFF2-40B4-BE49-F238E27FC236}">
                  <a16:creationId xmlns:a16="http://schemas.microsoft.com/office/drawing/2014/main" id="{AF12D23D-CEC2-1B09-5C5D-61FB825C2E2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840135" y="574232"/>
              <a:ext cx="1439072" cy="1559552"/>
            </a:xfrm>
            <a:prstGeom prst="rect">
              <a:avLst/>
            </a:prstGeom>
          </p:spPr>
        </p:pic>
        <p:sp>
          <p:nvSpPr>
            <p:cNvPr id="45" name="矢印: 右 44">
              <a:extLst>
                <a:ext uri="{FF2B5EF4-FFF2-40B4-BE49-F238E27FC236}">
                  <a16:creationId xmlns:a16="http://schemas.microsoft.com/office/drawing/2014/main" id="{2773238A-35C1-9FEF-4FE9-6C4ADFCD5667}"/>
                </a:ext>
              </a:extLst>
            </p:cNvPr>
            <p:cNvSpPr/>
            <p:nvPr/>
          </p:nvSpPr>
          <p:spPr>
            <a:xfrm>
              <a:off x="6279207" y="1405126"/>
              <a:ext cx="1085479" cy="669711"/>
            </a:xfrm>
            <a:prstGeom prst="rightArrow">
              <a:avLst>
                <a:gd name="adj1" fmla="val 50000"/>
                <a:gd name="adj2" fmla="val 738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2" name="グループ化 1">
            <a:extLst>
              <a:ext uri="{FF2B5EF4-FFF2-40B4-BE49-F238E27FC236}">
                <a16:creationId xmlns:a16="http://schemas.microsoft.com/office/drawing/2014/main" id="{C8425749-16BB-2314-FAF7-D553FC3ABCDD}"/>
              </a:ext>
            </a:extLst>
          </p:cNvPr>
          <p:cNvGrpSpPr/>
          <p:nvPr/>
        </p:nvGrpSpPr>
        <p:grpSpPr>
          <a:xfrm>
            <a:off x="8041091" y="2325712"/>
            <a:ext cx="2101894" cy="1983277"/>
            <a:chOff x="7572828" y="3049455"/>
            <a:chExt cx="2101894" cy="1983277"/>
          </a:xfrm>
        </p:grpSpPr>
        <p:pic>
          <p:nvPicPr>
            <p:cNvPr id="47" name="図 46" descr="座る, テーブル, ケーキ, 電車 が含まれている画像&#10;&#10;自動的に生成された説明">
              <a:extLst>
                <a:ext uri="{FF2B5EF4-FFF2-40B4-BE49-F238E27FC236}">
                  <a16:creationId xmlns:a16="http://schemas.microsoft.com/office/drawing/2014/main" id="{78B5AA9D-75A8-6A79-0854-5E3031F10528}"/>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254018" y="3141677"/>
              <a:ext cx="722676" cy="1798834"/>
            </a:xfrm>
            <a:prstGeom prst="rect">
              <a:avLst/>
            </a:prstGeom>
          </p:spPr>
        </p:pic>
        <p:sp>
          <p:nvSpPr>
            <p:cNvPr id="38" name="乗算記号 37">
              <a:extLst>
                <a:ext uri="{FF2B5EF4-FFF2-40B4-BE49-F238E27FC236}">
                  <a16:creationId xmlns:a16="http://schemas.microsoft.com/office/drawing/2014/main" id="{1E4BC849-FD21-4072-F11E-C7B6AEAE20E7}"/>
                </a:ext>
              </a:extLst>
            </p:cNvPr>
            <p:cNvSpPr/>
            <p:nvPr/>
          </p:nvSpPr>
          <p:spPr>
            <a:xfrm>
              <a:off x="7572828" y="3049455"/>
              <a:ext cx="2101894" cy="1983277"/>
            </a:xfrm>
            <a:prstGeom prst="mathMultiply">
              <a:avLst>
                <a:gd name="adj1" fmla="val 9823"/>
              </a:avLst>
            </a:prstGeom>
            <a:solidFill>
              <a:srgbClr val="4472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游ゴシック" panose="020B0400000000000000" pitchFamily="50" charset="-128"/>
                <a:cs typeface="+mn-cs"/>
              </a:endParaRPr>
            </a:p>
          </p:txBody>
        </p:sp>
      </p:grpSp>
      <p:sp>
        <p:nvSpPr>
          <p:cNvPr id="8" name="フレーム 7">
            <a:extLst>
              <a:ext uri="{FF2B5EF4-FFF2-40B4-BE49-F238E27FC236}">
                <a16:creationId xmlns:a16="http://schemas.microsoft.com/office/drawing/2014/main" id="{3FBD3C72-7793-09B5-A9BA-5AB5619BD02F}"/>
              </a:ext>
            </a:extLst>
          </p:cNvPr>
          <p:cNvSpPr/>
          <p:nvPr/>
        </p:nvSpPr>
        <p:spPr>
          <a:xfrm>
            <a:off x="0" y="0"/>
            <a:ext cx="12192000" cy="6858000"/>
          </a:xfrm>
          <a:prstGeom prst="frame">
            <a:avLst>
              <a:gd name="adj1" fmla="val 4278"/>
            </a:avLst>
          </a:prstGeom>
          <a:solidFill>
            <a:srgbClr val="EA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13" name="図 12">
            <a:extLst>
              <a:ext uri="{FF2B5EF4-FFF2-40B4-BE49-F238E27FC236}">
                <a16:creationId xmlns:a16="http://schemas.microsoft.com/office/drawing/2014/main" id="{D64659AF-8F0C-35E3-5AA5-8DC6C4B40052}"/>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437960" y="-30072"/>
            <a:ext cx="1940285" cy="1940285"/>
          </a:xfrm>
          <a:prstGeom prst="rect">
            <a:avLst/>
          </a:prstGeom>
        </p:spPr>
      </p:pic>
    </p:spTree>
    <p:extLst>
      <p:ext uri="{BB962C8B-B14F-4D97-AF65-F5344CB8AC3E}">
        <p14:creationId xmlns:p14="http://schemas.microsoft.com/office/powerpoint/2010/main" val="641259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D1467-1466-8668-B6D4-2F61572B4B56}"/>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A05A393-7D61-CF8A-0B57-3C1C32F2F7BC}"/>
              </a:ext>
            </a:extLst>
          </p:cNvPr>
          <p:cNvSpPr txBox="1"/>
          <p:nvPr/>
        </p:nvSpPr>
        <p:spPr>
          <a:xfrm>
            <a:off x="115414" y="97583"/>
            <a:ext cx="11961171" cy="1610184"/>
          </a:xfrm>
          <a:prstGeom prst="rect">
            <a:avLst/>
          </a:prstGeom>
          <a:noFill/>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授業終了後はその都度</a:t>
            </a:r>
            <a:endParaRPr kumimoji="1" lang="en-US" altLang="ja-JP"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ts val="75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パソコンからデータを削除してください。</a:t>
            </a:r>
            <a:endParaRPr kumimoji="1" lang="en-US" altLang="ja-JP"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pic>
        <p:nvPicPr>
          <p:cNvPr id="8" name="図 7">
            <a:extLst>
              <a:ext uri="{FF2B5EF4-FFF2-40B4-BE49-F238E27FC236}">
                <a16:creationId xmlns:a16="http://schemas.microsoft.com/office/drawing/2014/main" id="{EF469B4F-21EB-F5D9-EEB7-5BF715342C64}"/>
              </a:ext>
            </a:extLst>
          </p:cNvPr>
          <p:cNvPicPr>
            <a:picLocks noChangeAspect="1"/>
          </p:cNvPicPr>
          <p:nvPr/>
        </p:nvPicPr>
        <p:blipFill rotWithShape="1">
          <a:blip r:embed="rId3"/>
          <a:srcRect r="5920"/>
          <a:stretch/>
        </p:blipFill>
        <p:spPr>
          <a:xfrm>
            <a:off x="8726164" y="4025892"/>
            <a:ext cx="3165871" cy="2782229"/>
          </a:xfrm>
          <a:prstGeom prst="rect">
            <a:avLst/>
          </a:prstGeom>
        </p:spPr>
      </p:pic>
      <p:sp>
        <p:nvSpPr>
          <p:cNvPr id="9" name="テキスト ボックス 8">
            <a:extLst>
              <a:ext uri="{FF2B5EF4-FFF2-40B4-BE49-F238E27FC236}">
                <a16:creationId xmlns:a16="http://schemas.microsoft.com/office/drawing/2014/main" id="{83C2C753-B9DB-C1AB-F9F6-E444DD20CCD3}"/>
              </a:ext>
            </a:extLst>
          </p:cNvPr>
          <p:cNvSpPr txBox="1"/>
          <p:nvPr/>
        </p:nvSpPr>
        <p:spPr>
          <a:xfrm>
            <a:off x="603387" y="1793768"/>
            <a:ext cx="11607400" cy="1969578"/>
          </a:xfrm>
          <a:prstGeom prst="rect">
            <a:avLst/>
          </a:prstGeom>
          <a:noFill/>
        </p:spPr>
        <p:txBody>
          <a:bodyPr wrap="square" rtlCol="0">
            <a:spAutoFit/>
          </a:bodyPr>
          <a:lstStyle/>
          <a:p>
            <a:pPr marL="742950" marR="0" lvl="0" indent="-742950" algn="l" defTabSz="457200" rtl="0" eaLnBrk="1" fontAlgn="auto" latinLnBrk="0" hangingPunct="1">
              <a:lnSpc>
                <a:spcPts val="5000"/>
              </a:lnSpc>
              <a:spcBef>
                <a:spcPts val="0"/>
              </a:spcBef>
              <a:spcAft>
                <a:spcPts val="0"/>
              </a:spcAft>
              <a:buClrTx/>
              <a:buSzTx/>
              <a:buFontTx/>
              <a:buAutoNum type="arabicPeriod"/>
              <a:tabLst/>
              <a:defRPr/>
            </a:pP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“ダウンロード”フォルダを開く</a:t>
            </a:r>
            <a:endPar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742950" marR="0" lvl="0" indent="-742950" algn="l" defTabSz="457200" rtl="0" eaLnBrk="1" fontAlgn="auto" latinLnBrk="0" hangingPunct="1">
              <a:lnSpc>
                <a:spcPts val="5000"/>
              </a:lnSpc>
              <a:spcBef>
                <a:spcPts val="0"/>
              </a:spcBef>
              <a:spcAft>
                <a:spcPts val="0"/>
              </a:spcAft>
              <a:buClrTx/>
              <a:buSzTx/>
              <a:buFontTx/>
              <a:buAutoNum type="arabicPeriod"/>
              <a:tabLst/>
              <a:defRPr/>
            </a:pP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教材のファイルをごみ箱に入れる</a:t>
            </a:r>
            <a:endPar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742950" marR="0" lvl="0" indent="-742950" algn="l" defTabSz="457200" rtl="0" eaLnBrk="1" fontAlgn="auto" latinLnBrk="0" hangingPunct="1">
              <a:lnSpc>
                <a:spcPts val="5000"/>
              </a:lnSpc>
              <a:spcBef>
                <a:spcPts val="0"/>
              </a:spcBef>
              <a:spcAft>
                <a:spcPts val="0"/>
              </a:spcAft>
              <a:buClrTx/>
              <a:buSzTx/>
              <a:buFontTx/>
              <a:buAutoNum type="arabicPeriod"/>
              <a:tabLst/>
              <a:defRPr/>
            </a:pP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ごみ箱のアイコンを右クリックして、ごみ箱を空にする</a:t>
            </a:r>
            <a:endPar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057858FC-6D9F-1085-2DC7-4326B0673174}"/>
              </a:ext>
            </a:extLst>
          </p:cNvPr>
          <p:cNvSpPr txBox="1"/>
          <p:nvPr/>
        </p:nvSpPr>
        <p:spPr>
          <a:xfrm>
            <a:off x="195330" y="3690159"/>
            <a:ext cx="9380931" cy="754694"/>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1.                                       2.</a:t>
            </a: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a:t>
            </a:r>
          </a:p>
        </p:txBody>
      </p:sp>
      <p:pic>
        <p:nvPicPr>
          <p:cNvPr id="7" name="図 6">
            <a:extLst>
              <a:ext uri="{FF2B5EF4-FFF2-40B4-BE49-F238E27FC236}">
                <a16:creationId xmlns:a16="http://schemas.microsoft.com/office/drawing/2014/main" id="{E4E8C053-4E70-2DEA-605B-3EEE4219C0AF}"/>
              </a:ext>
            </a:extLst>
          </p:cNvPr>
          <p:cNvPicPr>
            <a:picLocks noChangeAspect="1"/>
          </p:cNvPicPr>
          <p:nvPr/>
        </p:nvPicPr>
        <p:blipFill rotWithShape="1">
          <a:blip r:embed="rId4"/>
          <a:srcRect r="26695" b="14878"/>
          <a:stretch/>
        </p:blipFill>
        <p:spPr>
          <a:xfrm>
            <a:off x="858717" y="4047891"/>
            <a:ext cx="2905969" cy="2782229"/>
          </a:xfrm>
          <a:prstGeom prst="rect">
            <a:avLst/>
          </a:prstGeom>
        </p:spPr>
      </p:pic>
      <p:sp>
        <p:nvSpPr>
          <p:cNvPr id="11" name="矢印: 下 10">
            <a:extLst>
              <a:ext uri="{FF2B5EF4-FFF2-40B4-BE49-F238E27FC236}">
                <a16:creationId xmlns:a16="http://schemas.microsoft.com/office/drawing/2014/main" id="{200CDFFC-4543-D1EF-7AEF-479C398D7F5C}"/>
              </a:ext>
            </a:extLst>
          </p:cNvPr>
          <p:cNvSpPr/>
          <p:nvPr/>
        </p:nvSpPr>
        <p:spPr>
          <a:xfrm rot="18900000">
            <a:off x="535950" y="5863177"/>
            <a:ext cx="488041" cy="745370"/>
          </a:xfrm>
          <a:prstGeom prst="downArrow">
            <a:avLst>
              <a:gd name="adj1" fmla="val 27912"/>
              <a:gd name="adj2" fmla="val 5000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3" name="図 12">
            <a:extLst>
              <a:ext uri="{FF2B5EF4-FFF2-40B4-BE49-F238E27FC236}">
                <a16:creationId xmlns:a16="http://schemas.microsoft.com/office/drawing/2014/main" id="{9A667027-9782-111D-8414-448B5D3F78D8}"/>
              </a:ext>
            </a:extLst>
          </p:cNvPr>
          <p:cNvPicPr>
            <a:picLocks noChangeAspect="1"/>
          </p:cNvPicPr>
          <p:nvPr/>
        </p:nvPicPr>
        <p:blipFill rotWithShape="1">
          <a:blip r:embed="rId5"/>
          <a:srcRect r="26112"/>
          <a:stretch/>
        </p:blipFill>
        <p:spPr>
          <a:xfrm>
            <a:off x="4761676" y="4014434"/>
            <a:ext cx="2810004" cy="2810109"/>
          </a:xfrm>
          <a:prstGeom prst="rect">
            <a:avLst/>
          </a:prstGeom>
        </p:spPr>
      </p:pic>
      <p:sp>
        <p:nvSpPr>
          <p:cNvPr id="16" name="矢印: 左カーブ 15">
            <a:extLst>
              <a:ext uri="{FF2B5EF4-FFF2-40B4-BE49-F238E27FC236}">
                <a16:creationId xmlns:a16="http://schemas.microsoft.com/office/drawing/2014/main" id="{663277B6-3DF5-49A2-0353-39ABDAAA2C87}"/>
              </a:ext>
            </a:extLst>
          </p:cNvPr>
          <p:cNvSpPr/>
          <p:nvPr/>
        </p:nvSpPr>
        <p:spPr>
          <a:xfrm rot="8100000">
            <a:off x="5330068" y="4762741"/>
            <a:ext cx="760708" cy="1477287"/>
          </a:xfrm>
          <a:prstGeom prst="curvedLeftArrow">
            <a:avLst>
              <a:gd name="adj1" fmla="val 21393"/>
              <a:gd name="adj2" fmla="val 70468"/>
              <a:gd name="adj3" fmla="val 3801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26143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1CCF0"/>
        </a:solidFill>
        <a:effectLst/>
      </p:bgPr>
    </p:bg>
    <p:spTree>
      <p:nvGrpSpPr>
        <p:cNvPr id="1" name=""/>
        <p:cNvGrpSpPr/>
        <p:nvPr/>
      </p:nvGrpSpPr>
      <p:grpSpPr>
        <a:xfrm>
          <a:off x="0" y="0"/>
          <a:ext cx="0" cy="0"/>
          <a:chOff x="0" y="0"/>
          <a:chExt cx="0" cy="0"/>
        </a:xfrm>
      </p:grpSpPr>
      <p:sp>
        <p:nvSpPr>
          <p:cNvPr id="18" name="テキスト ボックス 17"/>
          <p:cNvSpPr txBox="1"/>
          <p:nvPr/>
        </p:nvSpPr>
        <p:spPr>
          <a:xfrm>
            <a:off x="5708567" y="963390"/>
            <a:ext cx="1619333" cy="369460"/>
          </a:xfrm>
          <a:prstGeom prst="rect">
            <a:avLst/>
          </a:prstGeom>
          <a:noFill/>
        </p:spPr>
        <p:txBody>
          <a:bodyPr wrap="square" rtlCol="0">
            <a:spAutoFit/>
          </a:bodyPr>
          <a:lstStyle/>
          <a:p>
            <a:pPr algn="dist" defTabSz="914423"/>
            <a:r>
              <a:rPr kumimoji="1" lang="ja-JP" altLang="en-US" sz="1801" b="1" spc="601" dirty="0">
                <a:solidFill>
                  <a:srgbClr val="7030A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ねんせい</a:t>
            </a:r>
          </a:p>
        </p:txBody>
      </p:sp>
      <p:sp>
        <p:nvSpPr>
          <p:cNvPr id="6" name="Rectangle 3"/>
          <p:cNvSpPr>
            <a:spLocks noChangeArrowheads="1"/>
          </p:cNvSpPr>
          <p:nvPr/>
        </p:nvSpPr>
        <p:spPr bwMode="auto">
          <a:xfrm>
            <a:off x="2925909" y="3334740"/>
            <a:ext cx="6340197" cy="1294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pPr algn="ctr" defTabSz="914423" eaLnBrk="0" fontAlgn="base" hangingPunct="0">
              <a:lnSpc>
                <a:spcPct val="150000"/>
              </a:lnSpc>
              <a:spcBef>
                <a:spcPct val="0"/>
              </a:spcBef>
              <a:spcAft>
                <a:spcPct val="0"/>
              </a:spcAft>
            </a:pPr>
            <a:r>
              <a:rPr lang="ja-JP" altLang="en-US" sz="6000" b="1" dirty="0">
                <a:solidFill>
                  <a:prstClr val="black"/>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cs typeface="Times New Roman" panose="02020603050405020304" pitchFamily="18" charset="0"/>
              </a:rPr>
              <a:t>歯周病ってなに？</a:t>
            </a:r>
            <a:endParaRPr lang="ja-JP" altLang="ja-JP" sz="6000" dirty="0">
              <a:solidFill>
                <a:prstClr val="black"/>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50" charset="-128"/>
            </a:endParaRPr>
          </a:p>
        </p:txBody>
      </p:sp>
      <p:sp>
        <p:nvSpPr>
          <p:cNvPr id="5" name="Rectangle 2"/>
          <p:cNvSpPr>
            <a:spLocks noChangeArrowheads="1"/>
          </p:cNvSpPr>
          <p:nvPr/>
        </p:nvSpPr>
        <p:spPr bwMode="auto">
          <a:xfrm>
            <a:off x="0" y="43871"/>
            <a:ext cx="184731" cy="36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pPr defTabSz="914423"/>
            <a:endParaRPr kumimoji="1" lang="ja-JP" altLang="en-US" sz="1801" dirty="0">
              <a:solidFill>
                <a:srgbClr val="FF0000"/>
              </a:solidFill>
              <a:latin typeface="Calibri" panose="020F0502020204030204"/>
              <a:ea typeface="ＭＳ Ｐゴシック" panose="020B0600070205080204" pitchFamily="50" charset="-128"/>
            </a:endParaRPr>
          </a:p>
        </p:txBody>
      </p:sp>
      <p:pic>
        <p:nvPicPr>
          <p:cNvPr id="2049" name="Picture 6" descr="https://4.bp.blogspot.com/-e0mCnWrqAd0/W-0giNBGxPI/AAAAAAABQKw/I0lBe5Iiye8CJE5b7kku3fgMpZv6PTwyACLcBGAs/s800/figure_rpg_character_mahoutsukai.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37217" y="4393188"/>
            <a:ext cx="1521058" cy="231746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4764966" y="1273306"/>
            <a:ext cx="2662063" cy="923458"/>
          </a:xfrm>
          <a:prstGeom prst="rect">
            <a:avLst/>
          </a:prstGeom>
          <a:noFill/>
        </p:spPr>
        <p:txBody>
          <a:bodyPr wrap="square" rtlCol="0">
            <a:spAutoFit/>
          </a:bodyPr>
          <a:lstStyle/>
          <a:p>
            <a:pPr algn="dist" defTabSz="914423"/>
            <a:r>
              <a:rPr kumimoji="1" lang="ja-JP" altLang="en-US" sz="5401" b="1" dirty="0">
                <a:solidFill>
                  <a:srgbClr val="7030A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６年生</a:t>
            </a:r>
          </a:p>
        </p:txBody>
      </p:sp>
    </p:spTree>
    <p:extLst>
      <p:ext uri="{BB962C8B-B14F-4D97-AF65-F5344CB8AC3E}">
        <p14:creationId xmlns:p14="http://schemas.microsoft.com/office/powerpoint/2010/main" val="692353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D77A5D0-06B7-BB45-AF95-63D844C505E7}"/>
              </a:ext>
            </a:extLst>
          </p:cNvPr>
          <p:cNvSpPr txBox="1"/>
          <p:nvPr/>
        </p:nvSpPr>
        <p:spPr>
          <a:xfrm>
            <a:off x="1992765" y="491560"/>
            <a:ext cx="8290034" cy="122014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健康な歯肉</a:t>
            </a:r>
            <a:r>
              <a:rPr kumimoji="1" lang="ja-JP" altLang="en-US"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はどっち？</a:t>
            </a:r>
            <a:endParaRPr kumimoji="1" lang="en-US" altLang="ja-JP"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graphicFrame>
        <p:nvGraphicFramePr>
          <p:cNvPr id="6" name="オブジェクト 5">
            <a:extLst>
              <a:ext uri="{FF2B5EF4-FFF2-40B4-BE49-F238E27FC236}">
                <a16:creationId xmlns:a16="http://schemas.microsoft.com/office/drawing/2014/main" id="{DF2662CF-87A7-3FEB-4339-98F936750E52}"/>
              </a:ext>
            </a:extLst>
          </p:cNvPr>
          <p:cNvGraphicFramePr>
            <a:graphicFrameLocks noChangeAspect="1"/>
          </p:cNvGraphicFramePr>
          <p:nvPr/>
        </p:nvGraphicFramePr>
        <p:xfrm>
          <a:off x="615375" y="2203261"/>
          <a:ext cx="5343356" cy="3497225"/>
        </p:xfrm>
        <a:graphic>
          <a:graphicData uri="http://schemas.openxmlformats.org/presentationml/2006/ole">
            <mc:AlternateContent xmlns:mc="http://schemas.openxmlformats.org/markup-compatibility/2006">
              <mc:Choice xmlns:v="urn:schemas-microsoft-com:vml" Requires="v">
                <p:oleObj name="Image" r:id="rId3" imgW="20114280" imgH="13257000" progId="Photoshop.Image.13">
                  <p:embed/>
                </p:oleObj>
              </mc:Choice>
              <mc:Fallback>
                <p:oleObj name="Image" r:id="rId3" imgW="20114280" imgH="13257000" progId="Photoshop.Image.13">
                  <p:embed/>
                  <p:pic>
                    <p:nvPicPr>
                      <p:cNvPr id="6" name="オブジェクト 5">
                        <a:extLst>
                          <a:ext uri="{FF2B5EF4-FFF2-40B4-BE49-F238E27FC236}">
                            <a16:creationId xmlns:a16="http://schemas.microsoft.com/office/drawing/2014/main" id="{DF2662CF-87A7-3FEB-4339-98F936750E52}"/>
                          </a:ext>
                        </a:extLst>
                      </p:cNvPr>
                      <p:cNvPicPr/>
                      <p:nvPr/>
                    </p:nvPicPr>
                    <p:blipFill>
                      <a:blip r:embed="rId4"/>
                      <a:stretch>
                        <a:fillRect/>
                      </a:stretch>
                    </p:blipFill>
                    <p:spPr>
                      <a:xfrm>
                        <a:off x="615375" y="2203261"/>
                        <a:ext cx="5343356" cy="3497225"/>
                      </a:xfrm>
                      <a:prstGeom prst="rect">
                        <a:avLst/>
                      </a:prstGeom>
                    </p:spPr>
                  </p:pic>
                </p:oleObj>
              </mc:Fallback>
            </mc:AlternateContent>
          </a:graphicData>
        </a:graphic>
      </p:graphicFrame>
      <p:graphicFrame>
        <p:nvGraphicFramePr>
          <p:cNvPr id="7" name="オブジェクト 6">
            <a:extLst>
              <a:ext uri="{FF2B5EF4-FFF2-40B4-BE49-F238E27FC236}">
                <a16:creationId xmlns:a16="http://schemas.microsoft.com/office/drawing/2014/main" id="{C2BE531E-F6D5-AE28-5231-8E92FCCE8A92}"/>
              </a:ext>
            </a:extLst>
          </p:cNvPr>
          <p:cNvGraphicFramePr>
            <a:graphicFrameLocks noChangeAspect="1"/>
          </p:cNvGraphicFramePr>
          <p:nvPr/>
        </p:nvGraphicFramePr>
        <p:xfrm>
          <a:off x="6233270" y="2203261"/>
          <a:ext cx="5444237" cy="3433333"/>
        </p:xfrm>
        <a:graphic>
          <a:graphicData uri="http://schemas.openxmlformats.org/presentationml/2006/ole">
            <mc:AlternateContent xmlns:mc="http://schemas.openxmlformats.org/markup-compatibility/2006">
              <mc:Choice xmlns:v="urn:schemas-microsoft-com:vml" Requires="v">
                <p:oleObj name="Image" r:id="rId5" imgW="20482200" imgH="13015800" progId="Photoshop.Image.13">
                  <p:embed/>
                </p:oleObj>
              </mc:Choice>
              <mc:Fallback>
                <p:oleObj name="Image" r:id="rId5" imgW="20482200" imgH="13015800" progId="Photoshop.Image.13">
                  <p:embed/>
                  <p:pic>
                    <p:nvPicPr>
                      <p:cNvPr id="7" name="オブジェクト 6">
                        <a:extLst>
                          <a:ext uri="{FF2B5EF4-FFF2-40B4-BE49-F238E27FC236}">
                            <a16:creationId xmlns:a16="http://schemas.microsoft.com/office/drawing/2014/main" id="{C2BE531E-F6D5-AE28-5231-8E92FCCE8A92}"/>
                          </a:ext>
                        </a:extLst>
                      </p:cNvPr>
                      <p:cNvPicPr/>
                      <p:nvPr/>
                    </p:nvPicPr>
                    <p:blipFill>
                      <a:blip r:embed="rId6"/>
                      <a:stretch>
                        <a:fillRect/>
                      </a:stretch>
                    </p:blipFill>
                    <p:spPr>
                      <a:xfrm>
                        <a:off x="6233270" y="2203261"/>
                        <a:ext cx="5444237" cy="3433333"/>
                      </a:xfrm>
                      <a:prstGeom prst="rect">
                        <a:avLst/>
                      </a:prstGeom>
                    </p:spPr>
                  </p:pic>
                </p:oleObj>
              </mc:Fallback>
            </mc:AlternateContent>
          </a:graphicData>
        </a:graphic>
      </p:graphicFrame>
      <p:sp>
        <p:nvSpPr>
          <p:cNvPr id="2" name="フレーム 1">
            <a:extLst>
              <a:ext uri="{FF2B5EF4-FFF2-40B4-BE49-F238E27FC236}">
                <a16:creationId xmlns:a16="http://schemas.microsoft.com/office/drawing/2014/main" id="{94E33E9F-1E7D-F77C-DB3B-00FB33B723BC}"/>
              </a:ext>
            </a:extLst>
          </p:cNvPr>
          <p:cNvSpPr/>
          <p:nvPr/>
        </p:nvSpPr>
        <p:spPr>
          <a:xfrm>
            <a:off x="0" y="1"/>
            <a:ext cx="12192000" cy="6858000"/>
          </a:xfrm>
          <a:prstGeom prst="frame">
            <a:avLst>
              <a:gd name="adj1" fmla="val 4278"/>
            </a:avLst>
          </a:prstGeom>
          <a:solidFill>
            <a:srgbClr val="E1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326046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オブジェクト 5">
            <a:extLst>
              <a:ext uri="{FF2B5EF4-FFF2-40B4-BE49-F238E27FC236}">
                <a16:creationId xmlns:a16="http://schemas.microsoft.com/office/drawing/2014/main" id="{DF2662CF-87A7-3FEB-4339-98F936750E52}"/>
              </a:ext>
            </a:extLst>
          </p:cNvPr>
          <p:cNvGraphicFramePr>
            <a:graphicFrameLocks noChangeAspect="1"/>
          </p:cNvGraphicFramePr>
          <p:nvPr/>
        </p:nvGraphicFramePr>
        <p:xfrm>
          <a:off x="615375" y="2203261"/>
          <a:ext cx="5343356" cy="3497225"/>
        </p:xfrm>
        <a:graphic>
          <a:graphicData uri="http://schemas.openxmlformats.org/presentationml/2006/ole">
            <mc:AlternateContent xmlns:mc="http://schemas.openxmlformats.org/markup-compatibility/2006">
              <mc:Choice xmlns:v="urn:schemas-microsoft-com:vml" Requires="v">
                <p:oleObj name="Image" r:id="rId3" imgW="20114280" imgH="13257000" progId="Photoshop.Image.13">
                  <p:embed/>
                </p:oleObj>
              </mc:Choice>
              <mc:Fallback>
                <p:oleObj name="Image" r:id="rId3" imgW="20114280" imgH="13257000" progId="Photoshop.Image.13">
                  <p:embed/>
                  <p:pic>
                    <p:nvPicPr>
                      <p:cNvPr id="6" name="オブジェクト 5">
                        <a:extLst>
                          <a:ext uri="{FF2B5EF4-FFF2-40B4-BE49-F238E27FC236}">
                            <a16:creationId xmlns:a16="http://schemas.microsoft.com/office/drawing/2014/main" id="{DF2662CF-87A7-3FEB-4339-98F936750E52}"/>
                          </a:ext>
                        </a:extLst>
                      </p:cNvPr>
                      <p:cNvPicPr/>
                      <p:nvPr/>
                    </p:nvPicPr>
                    <p:blipFill>
                      <a:blip r:embed="rId4"/>
                      <a:stretch>
                        <a:fillRect/>
                      </a:stretch>
                    </p:blipFill>
                    <p:spPr>
                      <a:xfrm>
                        <a:off x="615375" y="2203261"/>
                        <a:ext cx="5343356" cy="3497225"/>
                      </a:xfrm>
                      <a:prstGeom prst="rect">
                        <a:avLst/>
                      </a:prstGeom>
                    </p:spPr>
                  </p:pic>
                </p:oleObj>
              </mc:Fallback>
            </mc:AlternateContent>
          </a:graphicData>
        </a:graphic>
      </p:graphicFrame>
      <p:graphicFrame>
        <p:nvGraphicFramePr>
          <p:cNvPr id="7" name="オブジェクト 6">
            <a:extLst>
              <a:ext uri="{FF2B5EF4-FFF2-40B4-BE49-F238E27FC236}">
                <a16:creationId xmlns:a16="http://schemas.microsoft.com/office/drawing/2014/main" id="{C2BE531E-F6D5-AE28-5231-8E92FCCE8A92}"/>
              </a:ext>
            </a:extLst>
          </p:cNvPr>
          <p:cNvGraphicFramePr>
            <a:graphicFrameLocks noChangeAspect="1"/>
          </p:cNvGraphicFramePr>
          <p:nvPr/>
        </p:nvGraphicFramePr>
        <p:xfrm>
          <a:off x="6233270" y="2203261"/>
          <a:ext cx="5444237" cy="3433333"/>
        </p:xfrm>
        <a:graphic>
          <a:graphicData uri="http://schemas.openxmlformats.org/presentationml/2006/ole">
            <mc:AlternateContent xmlns:mc="http://schemas.openxmlformats.org/markup-compatibility/2006">
              <mc:Choice xmlns:v="urn:schemas-microsoft-com:vml" Requires="v">
                <p:oleObj name="Image" r:id="rId5" imgW="20482200" imgH="13015800" progId="Photoshop.Image.13">
                  <p:embed/>
                </p:oleObj>
              </mc:Choice>
              <mc:Fallback>
                <p:oleObj name="Image" r:id="rId5" imgW="20482200" imgH="13015800" progId="Photoshop.Image.13">
                  <p:embed/>
                  <p:pic>
                    <p:nvPicPr>
                      <p:cNvPr id="7" name="オブジェクト 6">
                        <a:extLst>
                          <a:ext uri="{FF2B5EF4-FFF2-40B4-BE49-F238E27FC236}">
                            <a16:creationId xmlns:a16="http://schemas.microsoft.com/office/drawing/2014/main" id="{C2BE531E-F6D5-AE28-5231-8E92FCCE8A92}"/>
                          </a:ext>
                        </a:extLst>
                      </p:cNvPr>
                      <p:cNvPicPr/>
                      <p:nvPr/>
                    </p:nvPicPr>
                    <p:blipFill>
                      <a:blip r:embed="rId6"/>
                      <a:stretch>
                        <a:fillRect/>
                      </a:stretch>
                    </p:blipFill>
                    <p:spPr>
                      <a:xfrm>
                        <a:off x="6233270" y="2203261"/>
                        <a:ext cx="5444237" cy="3433333"/>
                      </a:xfrm>
                      <a:prstGeom prst="rect">
                        <a:avLst/>
                      </a:prstGeom>
                    </p:spPr>
                  </p:pic>
                </p:oleObj>
              </mc:Fallback>
            </mc:AlternateContent>
          </a:graphicData>
        </a:graphic>
      </p:graphicFrame>
      <p:grpSp>
        <p:nvGrpSpPr>
          <p:cNvPr id="11" name="グループ化 10">
            <a:extLst>
              <a:ext uri="{FF2B5EF4-FFF2-40B4-BE49-F238E27FC236}">
                <a16:creationId xmlns:a16="http://schemas.microsoft.com/office/drawing/2014/main" id="{26309215-658E-888D-FE2A-DEC690EC66BA}"/>
              </a:ext>
            </a:extLst>
          </p:cNvPr>
          <p:cNvGrpSpPr/>
          <p:nvPr/>
        </p:nvGrpSpPr>
        <p:grpSpPr>
          <a:xfrm>
            <a:off x="1521024" y="810632"/>
            <a:ext cx="3725107" cy="1046386"/>
            <a:chOff x="5119796" y="564986"/>
            <a:chExt cx="3156605" cy="1046386"/>
          </a:xfrm>
        </p:grpSpPr>
        <p:sp>
          <p:nvSpPr>
            <p:cNvPr id="12" name="四角形: 角を丸くする 11">
              <a:extLst>
                <a:ext uri="{FF2B5EF4-FFF2-40B4-BE49-F238E27FC236}">
                  <a16:creationId xmlns:a16="http://schemas.microsoft.com/office/drawing/2014/main" id="{44CA825B-1846-688D-A892-4FE67A801E24}"/>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健康な歯肉</a:t>
              </a:r>
            </a:p>
          </p:txBody>
        </p:sp>
        <p:sp>
          <p:nvSpPr>
            <p:cNvPr id="13" name="テキスト ボックス 12">
              <a:extLst>
                <a:ext uri="{FF2B5EF4-FFF2-40B4-BE49-F238E27FC236}">
                  <a16:creationId xmlns:a16="http://schemas.microsoft.com/office/drawing/2014/main" id="{3E6F0AA3-8B9D-0D8F-297F-018D5DE5DB01}"/>
                </a:ext>
              </a:extLst>
            </p:cNvPr>
            <p:cNvSpPr txBox="1"/>
            <p:nvPr/>
          </p:nvSpPr>
          <p:spPr>
            <a:xfrm>
              <a:off x="5433465" y="564986"/>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けんこう　　　しにく</a:t>
              </a:r>
            </a:p>
          </p:txBody>
        </p:sp>
      </p:grpSp>
      <p:grpSp>
        <p:nvGrpSpPr>
          <p:cNvPr id="14" name="グループ化 13">
            <a:extLst>
              <a:ext uri="{FF2B5EF4-FFF2-40B4-BE49-F238E27FC236}">
                <a16:creationId xmlns:a16="http://schemas.microsoft.com/office/drawing/2014/main" id="{7AA69A06-36B8-2F3F-41AE-AA94571545E0}"/>
              </a:ext>
            </a:extLst>
          </p:cNvPr>
          <p:cNvGrpSpPr/>
          <p:nvPr/>
        </p:nvGrpSpPr>
        <p:grpSpPr>
          <a:xfrm>
            <a:off x="7586562" y="790728"/>
            <a:ext cx="2857392" cy="1046386"/>
            <a:chOff x="5119796" y="564986"/>
            <a:chExt cx="3156605" cy="1046386"/>
          </a:xfrm>
        </p:grpSpPr>
        <p:sp>
          <p:nvSpPr>
            <p:cNvPr id="15" name="四角形: 角を丸くする 14">
              <a:extLst>
                <a:ext uri="{FF2B5EF4-FFF2-40B4-BE49-F238E27FC236}">
                  <a16:creationId xmlns:a16="http://schemas.microsoft.com/office/drawing/2014/main" id="{6F4FB7BF-8CCA-9A04-9C1D-98AC02C68606}"/>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 肉 炎</a:t>
              </a:r>
            </a:p>
          </p:txBody>
        </p:sp>
        <p:sp>
          <p:nvSpPr>
            <p:cNvPr id="16" name="テキスト ボックス 15">
              <a:extLst>
                <a:ext uri="{FF2B5EF4-FFF2-40B4-BE49-F238E27FC236}">
                  <a16:creationId xmlns:a16="http://schemas.microsoft.com/office/drawing/2014/main" id="{AFD9FBA2-F432-9475-03DE-C56D78BA59C2}"/>
                </a:ext>
              </a:extLst>
            </p:cNvPr>
            <p:cNvSpPr txBox="1"/>
            <p:nvPr/>
          </p:nvSpPr>
          <p:spPr>
            <a:xfrm>
              <a:off x="5433465" y="564986"/>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しにくえん</a:t>
              </a:r>
            </a:p>
          </p:txBody>
        </p:sp>
      </p:grpSp>
      <p:sp>
        <p:nvSpPr>
          <p:cNvPr id="2" name="フレーム 1">
            <a:extLst>
              <a:ext uri="{FF2B5EF4-FFF2-40B4-BE49-F238E27FC236}">
                <a16:creationId xmlns:a16="http://schemas.microsoft.com/office/drawing/2014/main" id="{AA2F7E53-C53B-9A9E-3526-4408511896D1}"/>
              </a:ext>
            </a:extLst>
          </p:cNvPr>
          <p:cNvSpPr/>
          <p:nvPr/>
        </p:nvSpPr>
        <p:spPr>
          <a:xfrm>
            <a:off x="0" y="1"/>
            <a:ext cx="12192000" cy="6858000"/>
          </a:xfrm>
          <a:prstGeom prst="frame">
            <a:avLst>
              <a:gd name="adj1" fmla="val 4278"/>
            </a:avLst>
          </a:prstGeom>
          <a:solidFill>
            <a:srgbClr val="E1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90312302"/>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オブジェクト 5">
            <a:extLst>
              <a:ext uri="{FF2B5EF4-FFF2-40B4-BE49-F238E27FC236}">
                <a16:creationId xmlns:a16="http://schemas.microsoft.com/office/drawing/2014/main" id="{DF2662CF-87A7-3FEB-4339-98F936750E52}"/>
              </a:ext>
            </a:extLst>
          </p:cNvPr>
          <p:cNvGraphicFramePr>
            <a:graphicFrameLocks noChangeAspect="1"/>
          </p:cNvGraphicFramePr>
          <p:nvPr/>
        </p:nvGraphicFramePr>
        <p:xfrm>
          <a:off x="615375" y="2203261"/>
          <a:ext cx="5343356" cy="3497225"/>
        </p:xfrm>
        <a:graphic>
          <a:graphicData uri="http://schemas.openxmlformats.org/presentationml/2006/ole">
            <mc:AlternateContent xmlns:mc="http://schemas.openxmlformats.org/markup-compatibility/2006">
              <mc:Choice xmlns:v="urn:schemas-microsoft-com:vml" Requires="v">
                <p:oleObj name="Image" r:id="rId3" imgW="20114280" imgH="13257000" progId="Photoshop.Image.13">
                  <p:embed/>
                </p:oleObj>
              </mc:Choice>
              <mc:Fallback>
                <p:oleObj name="Image" r:id="rId3" imgW="20114280" imgH="13257000" progId="Photoshop.Image.13">
                  <p:embed/>
                  <p:pic>
                    <p:nvPicPr>
                      <p:cNvPr id="6" name="オブジェクト 5">
                        <a:extLst>
                          <a:ext uri="{FF2B5EF4-FFF2-40B4-BE49-F238E27FC236}">
                            <a16:creationId xmlns:a16="http://schemas.microsoft.com/office/drawing/2014/main" id="{DF2662CF-87A7-3FEB-4339-98F936750E52}"/>
                          </a:ext>
                        </a:extLst>
                      </p:cNvPr>
                      <p:cNvPicPr/>
                      <p:nvPr/>
                    </p:nvPicPr>
                    <p:blipFill>
                      <a:blip r:embed="rId4"/>
                      <a:stretch>
                        <a:fillRect/>
                      </a:stretch>
                    </p:blipFill>
                    <p:spPr>
                      <a:xfrm>
                        <a:off x="615375" y="2203261"/>
                        <a:ext cx="5343356" cy="3497225"/>
                      </a:xfrm>
                      <a:prstGeom prst="rect">
                        <a:avLst/>
                      </a:prstGeom>
                    </p:spPr>
                  </p:pic>
                </p:oleObj>
              </mc:Fallback>
            </mc:AlternateContent>
          </a:graphicData>
        </a:graphic>
      </p:graphicFrame>
      <p:graphicFrame>
        <p:nvGraphicFramePr>
          <p:cNvPr id="7" name="オブジェクト 6">
            <a:extLst>
              <a:ext uri="{FF2B5EF4-FFF2-40B4-BE49-F238E27FC236}">
                <a16:creationId xmlns:a16="http://schemas.microsoft.com/office/drawing/2014/main" id="{C2BE531E-F6D5-AE28-5231-8E92FCCE8A92}"/>
              </a:ext>
            </a:extLst>
          </p:cNvPr>
          <p:cNvGraphicFramePr>
            <a:graphicFrameLocks noChangeAspect="1"/>
          </p:cNvGraphicFramePr>
          <p:nvPr/>
        </p:nvGraphicFramePr>
        <p:xfrm>
          <a:off x="6233270" y="2203261"/>
          <a:ext cx="5444237" cy="3433333"/>
        </p:xfrm>
        <a:graphic>
          <a:graphicData uri="http://schemas.openxmlformats.org/presentationml/2006/ole">
            <mc:AlternateContent xmlns:mc="http://schemas.openxmlformats.org/markup-compatibility/2006">
              <mc:Choice xmlns:v="urn:schemas-microsoft-com:vml" Requires="v">
                <p:oleObj name="Image" r:id="rId5" imgW="20482200" imgH="13015800" progId="Photoshop.Image.13">
                  <p:embed/>
                </p:oleObj>
              </mc:Choice>
              <mc:Fallback>
                <p:oleObj name="Image" r:id="rId5" imgW="20482200" imgH="13015800" progId="Photoshop.Image.13">
                  <p:embed/>
                  <p:pic>
                    <p:nvPicPr>
                      <p:cNvPr id="7" name="オブジェクト 6">
                        <a:extLst>
                          <a:ext uri="{FF2B5EF4-FFF2-40B4-BE49-F238E27FC236}">
                            <a16:creationId xmlns:a16="http://schemas.microsoft.com/office/drawing/2014/main" id="{C2BE531E-F6D5-AE28-5231-8E92FCCE8A92}"/>
                          </a:ext>
                        </a:extLst>
                      </p:cNvPr>
                      <p:cNvPicPr/>
                      <p:nvPr/>
                    </p:nvPicPr>
                    <p:blipFill>
                      <a:blip r:embed="rId6"/>
                      <a:stretch>
                        <a:fillRect/>
                      </a:stretch>
                    </p:blipFill>
                    <p:spPr>
                      <a:xfrm>
                        <a:off x="6233270" y="2203261"/>
                        <a:ext cx="5444237" cy="3433333"/>
                      </a:xfrm>
                      <a:prstGeom prst="rect">
                        <a:avLst/>
                      </a:prstGeom>
                    </p:spPr>
                  </p:pic>
                </p:oleObj>
              </mc:Fallback>
            </mc:AlternateContent>
          </a:graphicData>
        </a:graphic>
      </p:graphicFrame>
      <p:grpSp>
        <p:nvGrpSpPr>
          <p:cNvPr id="11" name="グループ化 10">
            <a:extLst>
              <a:ext uri="{FF2B5EF4-FFF2-40B4-BE49-F238E27FC236}">
                <a16:creationId xmlns:a16="http://schemas.microsoft.com/office/drawing/2014/main" id="{26309215-658E-888D-FE2A-DEC690EC66BA}"/>
              </a:ext>
            </a:extLst>
          </p:cNvPr>
          <p:cNvGrpSpPr/>
          <p:nvPr/>
        </p:nvGrpSpPr>
        <p:grpSpPr>
          <a:xfrm>
            <a:off x="1521024" y="810632"/>
            <a:ext cx="3725107" cy="1046386"/>
            <a:chOff x="5119796" y="564986"/>
            <a:chExt cx="3156605" cy="1046386"/>
          </a:xfrm>
        </p:grpSpPr>
        <p:sp>
          <p:nvSpPr>
            <p:cNvPr id="12" name="四角形: 角を丸くする 11">
              <a:extLst>
                <a:ext uri="{FF2B5EF4-FFF2-40B4-BE49-F238E27FC236}">
                  <a16:creationId xmlns:a16="http://schemas.microsoft.com/office/drawing/2014/main" id="{44CA825B-1846-688D-A892-4FE67A801E24}"/>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健康な歯肉</a:t>
              </a:r>
            </a:p>
          </p:txBody>
        </p:sp>
        <p:sp>
          <p:nvSpPr>
            <p:cNvPr id="13" name="テキスト ボックス 12">
              <a:extLst>
                <a:ext uri="{FF2B5EF4-FFF2-40B4-BE49-F238E27FC236}">
                  <a16:creationId xmlns:a16="http://schemas.microsoft.com/office/drawing/2014/main" id="{3E6F0AA3-8B9D-0D8F-297F-018D5DE5DB01}"/>
                </a:ext>
              </a:extLst>
            </p:cNvPr>
            <p:cNvSpPr txBox="1"/>
            <p:nvPr/>
          </p:nvSpPr>
          <p:spPr>
            <a:xfrm>
              <a:off x="5433465" y="564986"/>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けんこう　　　しにく</a:t>
              </a:r>
            </a:p>
          </p:txBody>
        </p:sp>
      </p:grpSp>
      <p:grpSp>
        <p:nvGrpSpPr>
          <p:cNvPr id="14" name="グループ化 13">
            <a:extLst>
              <a:ext uri="{FF2B5EF4-FFF2-40B4-BE49-F238E27FC236}">
                <a16:creationId xmlns:a16="http://schemas.microsoft.com/office/drawing/2014/main" id="{7AA69A06-36B8-2F3F-41AE-AA94571545E0}"/>
              </a:ext>
            </a:extLst>
          </p:cNvPr>
          <p:cNvGrpSpPr/>
          <p:nvPr/>
        </p:nvGrpSpPr>
        <p:grpSpPr>
          <a:xfrm>
            <a:off x="7586562" y="790728"/>
            <a:ext cx="2857392" cy="1046386"/>
            <a:chOff x="5119796" y="564986"/>
            <a:chExt cx="3156605" cy="1046386"/>
          </a:xfrm>
        </p:grpSpPr>
        <p:sp>
          <p:nvSpPr>
            <p:cNvPr id="15" name="四角形: 角を丸くする 14">
              <a:extLst>
                <a:ext uri="{FF2B5EF4-FFF2-40B4-BE49-F238E27FC236}">
                  <a16:creationId xmlns:a16="http://schemas.microsoft.com/office/drawing/2014/main" id="{6F4FB7BF-8CCA-9A04-9C1D-98AC02C68606}"/>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 肉 炎</a:t>
              </a:r>
            </a:p>
          </p:txBody>
        </p:sp>
        <p:sp>
          <p:nvSpPr>
            <p:cNvPr id="16" name="テキスト ボックス 15">
              <a:extLst>
                <a:ext uri="{FF2B5EF4-FFF2-40B4-BE49-F238E27FC236}">
                  <a16:creationId xmlns:a16="http://schemas.microsoft.com/office/drawing/2014/main" id="{AFD9FBA2-F432-9475-03DE-C56D78BA59C2}"/>
                </a:ext>
              </a:extLst>
            </p:cNvPr>
            <p:cNvSpPr txBox="1"/>
            <p:nvPr/>
          </p:nvSpPr>
          <p:spPr>
            <a:xfrm>
              <a:off x="5433465" y="564986"/>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しにくえん</a:t>
              </a:r>
            </a:p>
          </p:txBody>
        </p:sp>
      </p:grpSp>
      <p:sp>
        <p:nvSpPr>
          <p:cNvPr id="2" name="吹き出し: 円形 1">
            <a:extLst>
              <a:ext uri="{FF2B5EF4-FFF2-40B4-BE49-F238E27FC236}">
                <a16:creationId xmlns:a16="http://schemas.microsoft.com/office/drawing/2014/main" id="{6CCB67C7-9137-10E6-7749-1C621FBA3528}"/>
              </a:ext>
            </a:extLst>
          </p:cNvPr>
          <p:cNvSpPr/>
          <p:nvPr/>
        </p:nvSpPr>
        <p:spPr>
          <a:xfrm>
            <a:off x="5958731" y="1948743"/>
            <a:ext cx="1753906" cy="838200"/>
          </a:xfrm>
          <a:prstGeom prst="wedgeEllipseCallout">
            <a:avLst>
              <a:gd name="adj1" fmla="val 25011"/>
              <a:gd name="adj2" fmla="val 84667"/>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やわら</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かい</a:t>
            </a:r>
          </a:p>
        </p:txBody>
      </p:sp>
      <p:sp>
        <p:nvSpPr>
          <p:cNvPr id="3" name="吹き出し: 円形 2">
            <a:extLst>
              <a:ext uri="{FF2B5EF4-FFF2-40B4-BE49-F238E27FC236}">
                <a16:creationId xmlns:a16="http://schemas.microsoft.com/office/drawing/2014/main" id="{5A1F7F88-7997-4BD3-ED9B-EB8229D687C6}"/>
              </a:ext>
            </a:extLst>
          </p:cNvPr>
          <p:cNvSpPr/>
          <p:nvPr/>
        </p:nvSpPr>
        <p:spPr>
          <a:xfrm>
            <a:off x="10039713" y="2020187"/>
            <a:ext cx="1431277" cy="780136"/>
          </a:xfrm>
          <a:prstGeom prst="wedgeEllipseCallout">
            <a:avLst>
              <a:gd name="adj1" fmla="val -79280"/>
              <a:gd name="adj2" fmla="val 75101"/>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丸い</a:t>
            </a:r>
          </a:p>
        </p:txBody>
      </p:sp>
      <p:sp>
        <p:nvSpPr>
          <p:cNvPr id="5" name="吹き出し: 円形 4">
            <a:extLst>
              <a:ext uri="{FF2B5EF4-FFF2-40B4-BE49-F238E27FC236}">
                <a16:creationId xmlns:a16="http://schemas.microsoft.com/office/drawing/2014/main" id="{5A90B18B-3518-9874-3C96-FB5B38C17CDC}"/>
              </a:ext>
            </a:extLst>
          </p:cNvPr>
          <p:cNvSpPr/>
          <p:nvPr/>
        </p:nvSpPr>
        <p:spPr>
          <a:xfrm>
            <a:off x="9710828" y="3839293"/>
            <a:ext cx="1482690" cy="780136"/>
          </a:xfrm>
          <a:prstGeom prst="wedgeEllipseCallout">
            <a:avLst>
              <a:gd name="adj1" fmla="val -98424"/>
              <a:gd name="adj2" fmla="val -9641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赤い</a:t>
            </a:r>
          </a:p>
        </p:txBody>
      </p:sp>
      <p:sp>
        <p:nvSpPr>
          <p:cNvPr id="8" name="爆発: 8 pt 7">
            <a:extLst>
              <a:ext uri="{FF2B5EF4-FFF2-40B4-BE49-F238E27FC236}">
                <a16:creationId xmlns:a16="http://schemas.microsoft.com/office/drawing/2014/main" id="{8B19E190-D617-E9A1-5C7C-99ABAAA209E4}"/>
              </a:ext>
            </a:extLst>
          </p:cNvPr>
          <p:cNvSpPr/>
          <p:nvPr/>
        </p:nvSpPr>
        <p:spPr>
          <a:xfrm>
            <a:off x="4857310" y="4284365"/>
            <a:ext cx="4428759" cy="2344001"/>
          </a:xfrm>
          <a:prstGeom prst="irregularSeal1">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歯ぐきからの</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出血</a:t>
            </a:r>
          </a:p>
        </p:txBody>
      </p:sp>
      <p:sp>
        <p:nvSpPr>
          <p:cNvPr id="10" name="フレーム 9">
            <a:extLst>
              <a:ext uri="{FF2B5EF4-FFF2-40B4-BE49-F238E27FC236}">
                <a16:creationId xmlns:a16="http://schemas.microsoft.com/office/drawing/2014/main" id="{A91C21BA-138F-51DD-870D-851A7EF18A06}"/>
              </a:ext>
            </a:extLst>
          </p:cNvPr>
          <p:cNvSpPr/>
          <p:nvPr/>
        </p:nvSpPr>
        <p:spPr>
          <a:xfrm>
            <a:off x="0" y="1"/>
            <a:ext cx="12192000" cy="6858000"/>
          </a:xfrm>
          <a:prstGeom prst="frame">
            <a:avLst>
              <a:gd name="adj1" fmla="val 4278"/>
            </a:avLst>
          </a:prstGeom>
          <a:solidFill>
            <a:srgbClr val="E1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pSp>
        <p:nvGrpSpPr>
          <p:cNvPr id="4" name="グループ化 3">
            <a:extLst>
              <a:ext uri="{FF2B5EF4-FFF2-40B4-BE49-F238E27FC236}">
                <a16:creationId xmlns:a16="http://schemas.microsoft.com/office/drawing/2014/main" id="{301E93D1-20B8-78B0-8023-08FD3C220499}"/>
              </a:ext>
            </a:extLst>
          </p:cNvPr>
          <p:cNvGrpSpPr/>
          <p:nvPr/>
        </p:nvGrpSpPr>
        <p:grpSpPr>
          <a:xfrm>
            <a:off x="10026026" y="212646"/>
            <a:ext cx="2057400" cy="1538416"/>
            <a:chOff x="10026026" y="212646"/>
            <a:chExt cx="2057400" cy="1538416"/>
          </a:xfrm>
        </p:grpSpPr>
        <p:sp>
          <p:nvSpPr>
            <p:cNvPr id="21" name="雲 20">
              <a:extLst>
                <a:ext uri="{FF2B5EF4-FFF2-40B4-BE49-F238E27FC236}">
                  <a16:creationId xmlns:a16="http://schemas.microsoft.com/office/drawing/2014/main" id="{034980CD-9420-5160-923C-6A9EE65AD064}"/>
                </a:ext>
              </a:extLst>
            </p:cNvPr>
            <p:cNvSpPr/>
            <p:nvPr/>
          </p:nvSpPr>
          <p:spPr>
            <a:xfrm>
              <a:off x="10026026" y="212646"/>
              <a:ext cx="2057400" cy="1538416"/>
            </a:xfrm>
            <a:prstGeom prst="cloud">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lIns="180000" tIns="360000" rIns="0" bIns="0"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痛み</a:t>
              </a:r>
              <a:endParaRPr kumimoji="1" lang="en-US" altLang="ja-JP" sz="360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なし</a:t>
              </a:r>
            </a:p>
          </p:txBody>
        </p:sp>
        <p:sp>
          <p:nvSpPr>
            <p:cNvPr id="9" name="テキスト ボックス 8">
              <a:extLst>
                <a:ext uri="{FF2B5EF4-FFF2-40B4-BE49-F238E27FC236}">
                  <a16:creationId xmlns:a16="http://schemas.microsoft.com/office/drawing/2014/main" id="{D65EAAF7-7475-33AB-6F7D-16842F7F45F0}"/>
                </a:ext>
              </a:extLst>
            </p:cNvPr>
            <p:cNvSpPr txBox="1"/>
            <p:nvPr/>
          </p:nvSpPr>
          <p:spPr>
            <a:xfrm>
              <a:off x="10525921" y="308093"/>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いた</a:t>
              </a:r>
            </a:p>
          </p:txBody>
        </p:sp>
      </p:grpSp>
    </p:spTree>
    <p:extLst>
      <p:ext uri="{BB962C8B-B14F-4D97-AF65-F5344CB8AC3E}">
        <p14:creationId xmlns:p14="http://schemas.microsoft.com/office/powerpoint/2010/main" val="11640940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80">
                                          <p:stCondLst>
                                            <p:cond delay="0"/>
                                          </p:stCondLst>
                                        </p:cTn>
                                        <p:tgtEl>
                                          <p:spTgt spid="8"/>
                                        </p:tgtEl>
                                      </p:cBhvr>
                                    </p:animEffect>
                                    <p:anim calcmode="lin" valueType="num">
                                      <p:cBhvr>
                                        <p:cTn id="2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3" dur="26">
                                          <p:stCondLst>
                                            <p:cond delay="650"/>
                                          </p:stCondLst>
                                        </p:cTn>
                                        <p:tgtEl>
                                          <p:spTgt spid="8"/>
                                        </p:tgtEl>
                                      </p:cBhvr>
                                      <p:to x="100000" y="60000"/>
                                    </p:animScale>
                                    <p:animScale>
                                      <p:cBhvr>
                                        <p:cTn id="34" dur="166" decel="50000">
                                          <p:stCondLst>
                                            <p:cond delay="676"/>
                                          </p:stCondLst>
                                        </p:cTn>
                                        <p:tgtEl>
                                          <p:spTgt spid="8"/>
                                        </p:tgtEl>
                                      </p:cBhvr>
                                      <p:to x="100000" y="100000"/>
                                    </p:animScale>
                                    <p:animScale>
                                      <p:cBhvr>
                                        <p:cTn id="35" dur="26">
                                          <p:stCondLst>
                                            <p:cond delay="1312"/>
                                          </p:stCondLst>
                                        </p:cTn>
                                        <p:tgtEl>
                                          <p:spTgt spid="8"/>
                                        </p:tgtEl>
                                      </p:cBhvr>
                                      <p:to x="100000" y="80000"/>
                                    </p:animScale>
                                    <p:animScale>
                                      <p:cBhvr>
                                        <p:cTn id="36" dur="166" decel="50000">
                                          <p:stCondLst>
                                            <p:cond delay="1338"/>
                                          </p:stCondLst>
                                        </p:cTn>
                                        <p:tgtEl>
                                          <p:spTgt spid="8"/>
                                        </p:tgtEl>
                                      </p:cBhvr>
                                      <p:to x="100000" y="100000"/>
                                    </p:animScale>
                                    <p:animScale>
                                      <p:cBhvr>
                                        <p:cTn id="37" dur="26">
                                          <p:stCondLst>
                                            <p:cond delay="1642"/>
                                          </p:stCondLst>
                                        </p:cTn>
                                        <p:tgtEl>
                                          <p:spTgt spid="8"/>
                                        </p:tgtEl>
                                      </p:cBhvr>
                                      <p:to x="100000" y="90000"/>
                                    </p:animScale>
                                    <p:animScale>
                                      <p:cBhvr>
                                        <p:cTn id="38" dur="166" decel="50000">
                                          <p:stCondLst>
                                            <p:cond delay="1668"/>
                                          </p:stCondLst>
                                        </p:cTn>
                                        <p:tgtEl>
                                          <p:spTgt spid="8"/>
                                        </p:tgtEl>
                                      </p:cBhvr>
                                      <p:to x="100000" y="100000"/>
                                    </p:animScale>
                                    <p:animScale>
                                      <p:cBhvr>
                                        <p:cTn id="39" dur="26">
                                          <p:stCondLst>
                                            <p:cond delay="1808"/>
                                          </p:stCondLst>
                                        </p:cTn>
                                        <p:tgtEl>
                                          <p:spTgt spid="8"/>
                                        </p:tgtEl>
                                      </p:cBhvr>
                                      <p:to x="100000" y="95000"/>
                                    </p:animScale>
                                    <p:animScale>
                                      <p:cBhvr>
                                        <p:cTn id="40" dur="166" decel="50000">
                                          <p:stCondLst>
                                            <p:cond delay="1834"/>
                                          </p:stCondLst>
                                        </p:cTn>
                                        <p:tgtEl>
                                          <p:spTgt spid="8"/>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500" fill="hold"/>
                                        <p:tgtEl>
                                          <p:spTgt spid="4"/>
                                        </p:tgtEl>
                                        <p:attrNameLst>
                                          <p:attrName>ppt_w</p:attrName>
                                        </p:attrNameLst>
                                      </p:cBhvr>
                                      <p:tavLst>
                                        <p:tav tm="0">
                                          <p:val>
                                            <p:fltVal val="0"/>
                                          </p:val>
                                        </p:tav>
                                        <p:tav tm="100000">
                                          <p:val>
                                            <p:strVal val="#ppt_w"/>
                                          </p:val>
                                        </p:tav>
                                      </p:tavLst>
                                    </p:anim>
                                    <p:anim calcmode="lin" valueType="num">
                                      <p:cBhvr>
                                        <p:cTn id="46" dur="500" fill="hold"/>
                                        <p:tgtEl>
                                          <p:spTgt spid="4"/>
                                        </p:tgtEl>
                                        <p:attrNameLst>
                                          <p:attrName>ppt_h</p:attrName>
                                        </p:attrNameLst>
                                      </p:cBhvr>
                                      <p:tavLst>
                                        <p:tav tm="0">
                                          <p:val>
                                            <p:fltVal val="0"/>
                                          </p:val>
                                        </p:tav>
                                        <p:tav tm="100000">
                                          <p:val>
                                            <p:strVal val="#ppt_h"/>
                                          </p:val>
                                        </p:tav>
                                      </p:tavLst>
                                    </p:anim>
                                    <p:animEffect transition="in" filter="fade">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a:extLst>
              <a:ext uri="{FF2B5EF4-FFF2-40B4-BE49-F238E27FC236}">
                <a16:creationId xmlns:a16="http://schemas.microsoft.com/office/drawing/2014/main" id="{C2BE531E-F6D5-AE28-5231-8E92FCCE8A92}"/>
              </a:ext>
            </a:extLst>
          </p:cNvPr>
          <p:cNvGraphicFramePr>
            <a:graphicFrameLocks noChangeAspect="1"/>
          </p:cNvGraphicFramePr>
          <p:nvPr/>
        </p:nvGraphicFramePr>
        <p:xfrm>
          <a:off x="881056" y="2230819"/>
          <a:ext cx="5444237" cy="3433333"/>
        </p:xfrm>
        <a:graphic>
          <a:graphicData uri="http://schemas.openxmlformats.org/presentationml/2006/ole">
            <mc:AlternateContent xmlns:mc="http://schemas.openxmlformats.org/markup-compatibility/2006">
              <mc:Choice xmlns:v="urn:schemas-microsoft-com:vml" Requires="v">
                <p:oleObj name="Image" r:id="rId3" imgW="20482200" imgH="13015800" progId="Photoshop.Image.13">
                  <p:embed/>
                </p:oleObj>
              </mc:Choice>
              <mc:Fallback>
                <p:oleObj name="Image" r:id="rId3" imgW="20482200" imgH="13015800" progId="Photoshop.Image.13">
                  <p:embed/>
                  <p:pic>
                    <p:nvPicPr>
                      <p:cNvPr id="7" name="オブジェクト 6">
                        <a:extLst>
                          <a:ext uri="{FF2B5EF4-FFF2-40B4-BE49-F238E27FC236}">
                            <a16:creationId xmlns:a16="http://schemas.microsoft.com/office/drawing/2014/main" id="{C2BE531E-F6D5-AE28-5231-8E92FCCE8A92}"/>
                          </a:ext>
                        </a:extLst>
                      </p:cNvPr>
                      <p:cNvPicPr/>
                      <p:nvPr/>
                    </p:nvPicPr>
                    <p:blipFill>
                      <a:blip r:embed="rId4"/>
                      <a:stretch>
                        <a:fillRect/>
                      </a:stretch>
                    </p:blipFill>
                    <p:spPr>
                      <a:xfrm>
                        <a:off x="881056" y="2230819"/>
                        <a:ext cx="5444237" cy="3433333"/>
                      </a:xfrm>
                      <a:prstGeom prst="rect">
                        <a:avLst/>
                      </a:prstGeom>
                    </p:spPr>
                  </p:pic>
                </p:oleObj>
              </mc:Fallback>
            </mc:AlternateContent>
          </a:graphicData>
        </a:graphic>
      </p:graphicFrame>
      <p:grpSp>
        <p:nvGrpSpPr>
          <p:cNvPr id="14" name="グループ化 13">
            <a:extLst>
              <a:ext uri="{FF2B5EF4-FFF2-40B4-BE49-F238E27FC236}">
                <a16:creationId xmlns:a16="http://schemas.microsoft.com/office/drawing/2014/main" id="{7AA69A06-36B8-2F3F-41AE-AA94571545E0}"/>
              </a:ext>
            </a:extLst>
          </p:cNvPr>
          <p:cNvGrpSpPr/>
          <p:nvPr/>
        </p:nvGrpSpPr>
        <p:grpSpPr>
          <a:xfrm>
            <a:off x="2221959" y="784167"/>
            <a:ext cx="2857392" cy="1046386"/>
            <a:chOff x="5119796" y="564986"/>
            <a:chExt cx="3156605" cy="1046386"/>
          </a:xfrm>
        </p:grpSpPr>
        <p:sp>
          <p:nvSpPr>
            <p:cNvPr id="15" name="四角形: 角を丸くする 14">
              <a:extLst>
                <a:ext uri="{FF2B5EF4-FFF2-40B4-BE49-F238E27FC236}">
                  <a16:creationId xmlns:a16="http://schemas.microsoft.com/office/drawing/2014/main" id="{6F4FB7BF-8CCA-9A04-9C1D-98AC02C68606}"/>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 肉 炎</a:t>
              </a:r>
            </a:p>
          </p:txBody>
        </p:sp>
        <p:sp>
          <p:nvSpPr>
            <p:cNvPr id="16" name="テキスト ボックス 15">
              <a:extLst>
                <a:ext uri="{FF2B5EF4-FFF2-40B4-BE49-F238E27FC236}">
                  <a16:creationId xmlns:a16="http://schemas.microsoft.com/office/drawing/2014/main" id="{AFD9FBA2-F432-9475-03DE-C56D78BA59C2}"/>
                </a:ext>
              </a:extLst>
            </p:cNvPr>
            <p:cNvSpPr txBox="1"/>
            <p:nvPr/>
          </p:nvSpPr>
          <p:spPr>
            <a:xfrm>
              <a:off x="5433465" y="564986"/>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しにくえん</a:t>
              </a:r>
            </a:p>
          </p:txBody>
        </p:sp>
      </p:grpSp>
      <p:sp>
        <p:nvSpPr>
          <p:cNvPr id="10" name="フリーフォーム: 図形 9">
            <a:extLst>
              <a:ext uri="{FF2B5EF4-FFF2-40B4-BE49-F238E27FC236}">
                <a16:creationId xmlns:a16="http://schemas.microsoft.com/office/drawing/2014/main" id="{6F789C5C-3552-A0BF-6FC7-97DACDDC5FFD}"/>
              </a:ext>
            </a:extLst>
          </p:cNvPr>
          <p:cNvSpPr/>
          <p:nvPr/>
        </p:nvSpPr>
        <p:spPr>
          <a:xfrm>
            <a:off x="4050341" y="2619408"/>
            <a:ext cx="2257622" cy="1437816"/>
          </a:xfrm>
          <a:custGeom>
            <a:avLst/>
            <a:gdLst>
              <a:gd name="connsiteX0" fmla="*/ 12613 w 2257622"/>
              <a:gd name="connsiteY0" fmla="*/ 1305385 h 1437816"/>
              <a:gd name="connsiteX1" fmla="*/ 88287 w 2257622"/>
              <a:gd name="connsiteY1" fmla="*/ 788276 h 1437816"/>
              <a:gd name="connsiteX2" fmla="*/ 315311 w 2257622"/>
              <a:gd name="connsiteY2" fmla="*/ 189187 h 1437816"/>
              <a:gd name="connsiteX3" fmla="*/ 781970 w 2257622"/>
              <a:gd name="connsiteY3" fmla="*/ 0 h 1437816"/>
              <a:gd name="connsiteX4" fmla="*/ 1507184 w 2257622"/>
              <a:gd name="connsiteY4" fmla="*/ 25225 h 1437816"/>
              <a:gd name="connsiteX5" fmla="*/ 1942312 w 2257622"/>
              <a:gd name="connsiteY5" fmla="*/ 447741 h 1437816"/>
              <a:gd name="connsiteX6" fmla="*/ 2213479 w 2257622"/>
              <a:gd name="connsiteY6" fmla="*/ 977463 h 1437816"/>
              <a:gd name="connsiteX7" fmla="*/ 2257622 w 2257622"/>
              <a:gd name="connsiteY7" fmla="*/ 1299079 h 1437816"/>
              <a:gd name="connsiteX8" fmla="*/ 1797269 w 2257622"/>
              <a:gd name="connsiteY8" fmla="*/ 1072056 h 1437816"/>
              <a:gd name="connsiteX9" fmla="*/ 1160342 w 2257622"/>
              <a:gd name="connsiteY9" fmla="*/ 977463 h 1437816"/>
              <a:gd name="connsiteX10" fmla="*/ 643233 w 2257622"/>
              <a:gd name="connsiteY10" fmla="*/ 1166649 h 1437816"/>
              <a:gd name="connsiteX11" fmla="*/ 170268 w 2257622"/>
              <a:gd name="connsiteY11" fmla="*/ 1437816 h 1437816"/>
              <a:gd name="connsiteX12" fmla="*/ 12613 w 2257622"/>
              <a:gd name="connsiteY12" fmla="*/ 1381060 h 1437816"/>
              <a:gd name="connsiteX13" fmla="*/ 37837 w 2257622"/>
              <a:gd name="connsiteY13" fmla="*/ 1368447 h 1437816"/>
              <a:gd name="connsiteX14" fmla="*/ 0 w 2257622"/>
              <a:gd name="connsiteY14" fmla="*/ 1242323 h 143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7622" h="1437816">
                <a:moveTo>
                  <a:pt x="12613" y="1305385"/>
                </a:moveTo>
                <a:lnTo>
                  <a:pt x="88287" y="788276"/>
                </a:lnTo>
                <a:lnTo>
                  <a:pt x="315311" y="189187"/>
                </a:lnTo>
                <a:lnTo>
                  <a:pt x="781970" y="0"/>
                </a:lnTo>
                <a:lnTo>
                  <a:pt x="1507184" y="25225"/>
                </a:lnTo>
                <a:lnTo>
                  <a:pt x="1942312" y="447741"/>
                </a:lnTo>
                <a:lnTo>
                  <a:pt x="2213479" y="977463"/>
                </a:lnTo>
                <a:lnTo>
                  <a:pt x="2257622" y="1299079"/>
                </a:lnTo>
                <a:lnTo>
                  <a:pt x="1797269" y="1072056"/>
                </a:lnTo>
                <a:lnTo>
                  <a:pt x="1160342" y="977463"/>
                </a:lnTo>
                <a:lnTo>
                  <a:pt x="643233" y="1166649"/>
                </a:lnTo>
                <a:lnTo>
                  <a:pt x="170268" y="1437816"/>
                </a:lnTo>
                <a:lnTo>
                  <a:pt x="12613" y="1381060"/>
                </a:lnTo>
                <a:lnTo>
                  <a:pt x="37837" y="1368447"/>
                </a:lnTo>
                <a:lnTo>
                  <a:pt x="0" y="1242323"/>
                </a:ln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フリーフォーム: 図形 16">
            <a:extLst>
              <a:ext uri="{FF2B5EF4-FFF2-40B4-BE49-F238E27FC236}">
                <a16:creationId xmlns:a16="http://schemas.microsoft.com/office/drawing/2014/main" id="{49698F2F-7A21-21B8-DC68-D32EAC5B612F}"/>
              </a:ext>
            </a:extLst>
          </p:cNvPr>
          <p:cNvSpPr/>
          <p:nvPr/>
        </p:nvSpPr>
        <p:spPr>
          <a:xfrm>
            <a:off x="2303522" y="2877963"/>
            <a:ext cx="1601776" cy="1261241"/>
          </a:xfrm>
          <a:custGeom>
            <a:avLst/>
            <a:gdLst>
              <a:gd name="connsiteX0" fmla="*/ 44143 w 1601776"/>
              <a:gd name="connsiteY0" fmla="*/ 1059443 h 1261241"/>
              <a:gd name="connsiteX1" fmla="*/ 44143 w 1601776"/>
              <a:gd name="connsiteY1" fmla="*/ 1059443 h 1261241"/>
              <a:gd name="connsiteX2" fmla="*/ 63062 w 1601776"/>
              <a:gd name="connsiteY2" fmla="*/ 945931 h 1261241"/>
              <a:gd name="connsiteX3" fmla="*/ 170268 w 1601776"/>
              <a:gd name="connsiteY3" fmla="*/ 447741 h 1261241"/>
              <a:gd name="connsiteX4" fmla="*/ 454047 w 1601776"/>
              <a:gd name="connsiteY4" fmla="*/ 0 h 1261241"/>
              <a:gd name="connsiteX5" fmla="*/ 927012 w 1601776"/>
              <a:gd name="connsiteY5" fmla="*/ 0 h 1261241"/>
              <a:gd name="connsiteX6" fmla="*/ 1317997 w 1601776"/>
              <a:gd name="connsiteY6" fmla="*/ 618008 h 1261241"/>
              <a:gd name="connsiteX7" fmla="*/ 1601776 w 1601776"/>
              <a:gd name="connsiteY7" fmla="*/ 1154036 h 1261241"/>
              <a:gd name="connsiteX8" fmla="*/ 1122505 w 1601776"/>
              <a:gd name="connsiteY8" fmla="*/ 1034218 h 1261241"/>
              <a:gd name="connsiteX9" fmla="*/ 838725 w 1601776"/>
              <a:gd name="connsiteY9" fmla="*/ 655845 h 1261241"/>
              <a:gd name="connsiteX10" fmla="*/ 599090 w 1601776"/>
              <a:gd name="connsiteY10" fmla="*/ 605396 h 1261241"/>
              <a:gd name="connsiteX11" fmla="*/ 302698 w 1601776"/>
              <a:gd name="connsiteY11" fmla="*/ 870257 h 1261241"/>
              <a:gd name="connsiteX12" fmla="*/ 170268 w 1601776"/>
              <a:gd name="connsiteY12" fmla="*/ 1261241 h 1261241"/>
              <a:gd name="connsiteX13" fmla="*/ 0 w 1601776"/>
              <a:gd name="connsiteY13" fmla="*/ 1198179 h 126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01776" h="1261241">
                <a:moveTo>
                  <a:pt x="44143" y="1059443"/>
                </a:moveTo>
                <a:lnTo>
                  <a:pt x="44143" y="1059443"/>
                </a:lnTo>
                <a:lnTo>
                  <a:pt x="63062" y="945931"/>
                </a:lnTo>
                <a:lnTo>
                  <a:pt x="170268" y="447741"/>
                </a:lnTo>
                <a:lnTo>
                  <a:pt x="454047" y="0"/>
                </a:lnTo>
                <a:lnTo>
                  <a:pt x="927012" y="0"/>
                </a:lnTo>
                <a:lnTo>
                  <a:pt x="1317997" y="618008"/>
                </a:lnTo>
                <a:lnTo>
                  <a:pt x="1601776" y="1154036"/>
                </a:lnTo>
                <a:lnTo>
                  <a:pt x="1122505" y="1034218"/>
                </a:lnTo>
                <a:lnTo>
                  <a:pt x="838725" y="655845"/>
                </a:lnTo>
                <a:lnTo>
                  <a:pt x="599090" y="605396"/>
                </a:lnTo>
                <a:lnTo>
                  <a:pt x="302698" y="870257"/>
                </a:lnTo>
                <a:lnTo>
                  <a:pt x="170268" y="1261241"/>
                </a:lnTo>
                <a:lnTo>
                  <a:pt x="0" y="1198179"/>
                </a:ln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フリーフォーム: 図形 17">
            <a:extLst>
              <a:ext uri="{FF2B5EF4-FFF2-40B4-BE49-F238E27FC236}">
                <a16:creationId xmlns:a16="http://schemas.microsoft.com/office/drawing/2014/main" id="{AFEB9B51-53A9-DBEB-5A85-02F4680AF852}"/>
              </a:ext>
            </a:extLst>
          </p:cNvPr>
          <p:cNvSpPr/>
          <p:nvPr/>
        </p:nvSpPr>
        <p:spPr>
          <a:xfrm>
            <a:off x="1004443" y="3079762"/>
            <a:ext cx="1141424" cy="1084667"/>
          </a:xfrm>
          <a:custGeom>
            <a:avLst/>
            <a:gdLst>
              <a:gd name="connsiteX0" fmla="*/ 81981 w 1141424"/>
              <a:gd name="connsiteY0" fmla="*/ 1084667 h 1084667"/>
              <a:gd name="connsiteX1" fmla="*/ 81981 w 1141424"/>
              <a:gd name="connsiteY1" fmla="*/ 1084667 h 1084667"/>
              <a:gd name="connsiteX2" fmla="*/ 0 w 1141424"/>
              <a:gd name="connsiteY2" fmla="*/ 227023 h 1084667"/>
              <a:gd name="connsiteX3" fmla="*/ 416210 w 1141424"/>
              <a:gd name="connsiteY3" fmla="*/ 0 h 1084667"/>
              <a:gd name="connsiteX4" fmla="*/ 1072055 w 1141424"/>
              <a:gd name="connsiteY4" fmla="*/ 340535 h 1084667"/>
              <a:gd name="connsiteX5" fmla="*/ 1141424 w 1141424"/>
              <a:gd name="connsiteY5" fmla="*/ 819806 h 1084667"/>
              <a:gd name="connsiteX6" fmla="*/ 1084668 w 1141424"/>
              <a:gd name="connsiteY6" fmla="*/ 1008993 h 1084667"/>
              <a:gd name="connsiteX7" fmla="*/ 668458 w 1141424"/>
              <a:gd name="connsiteY7" fmla="*/ 655845 h 1084667"/>
              <a:gd name="connsiteX8" fmla="*/ 416210 w 1141424"/>
              <a:gd name="connsiteY8" fmla="*/ 769357 h 1084667"/>
              <a:gd name="connsiteX9" fmla="*/ 163962 w 1141424"/>
              <a:gd name="connsiteY9" fmla="*/ 1008993 h 108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1424" h="1084667">
                <a:moveTo>
                  <a:pt x="81981" y="1084667"/>
                </a:moveTo>
                <a:lnTo>
                  <a:pt x="81981" y="1084667"/>
                </a:lnTo>
                <a:lnTo>
                  <a:pt x="0" y="227023"/>
                </a:lnTo>
                <a:lnTo>
                  <a:pt x="416210" y="0"/>
                </a:lnTo>
                <a:lnTo>
                  <a:pt x="1072055" y="340535"/>
                </a:lnTo>
                <a:lnTo>
                  <a:pt x="1141424" y="819806"/>
                </a:lnTo>
                <a:lnTo>
                  <a:pt x="1084668" y="1008993"/>
                </a:lnTo>
                <a:lnTo>
                  <a:pt x="668458" y="655845"/>
                </a:lnTo>
                <a:lnTo>
                  <a:pt x="416210" y="769357"/>
                </a:lnTo>
                <a:lnTo>
                  <a:pt x="163962" y="1008993"/>
                </a:lnTo>
              </a:path>
            </a:pathLst>
          </a:cu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D27658F0-9F24-0BC0-40EE-6CF736DD4EA1}"/>
              </a:ext>
            </a:extLst>
          </p:cNvPr>
          <p:cNvSpPr txBox="1"/>
          <p:nvPr/>
        </p:nvSpPr>
        <p:spPr>
          <a:xfrm>
            <a:off x="7706185" y="775780"/>
            <a:ext cx="2646878" cy="1440972"/>
          </a:xfrm>
          <a:prstGeom prst="rect">
            <a:avLst/>
          </a:prstGeom>
          <a:noFill/>
          <a:ln w="57150">
            <a:solidFill>
              <a:srgbClr val="FFFF00"/>
            </a:solidFill>
          </a:ln>
        </p:spPr>
        <p:txBody>
          <a:bodyPr wrap="none" rtlCol="0">
            <a:spAutoFit/>
          </a:bodyPr>
          <a:lstStyle/>
          <a:p>
            <a:pPr marL="0" marR="0" lvl="0" indent="0" algn="ctr" defTabSz="457200" rtl="0" eaLnBrk="1" fontAlgn="auto" latinLnBrk="0" hangingPunct="1">
              <a:lnSpc>
                <a:spcPts val="55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歯と歯ぐきの</a:t>
            </a:r>
            <a:endParaRPr kumimoji="1"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ts val="55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さかい目</a:t>
            </a:r>
          </a:p>
        </p:txBody>
      </p:sp>
      <p:grpSp>
        <p:nvGrpSpPr>
          <p:cNvPr id="22" name="グループ化 21">
            <a:extLst>
              <a:ext uri="{FF2B5EF4-FFF2-40B4-BE49-F238E27FC236}">
                <a16:creationId xmlns:a16="http://schemas.microsoft.com/office/drawing/2014/main" id="{7F085D2D-057B-CAED-3742-66075DA1E8C5}"/>
              </a:ext>
            </a:extLst>
          </p:cNvPr>
          <p:cNvGrpSpPr/>
          <p:nvPr/>
        </p:nvGrpSpPr>
        <p:grpSpPr>
          <a:xfrm>
            <a:off x="8090905" y="2750053"/>
            <a:ext cx="1877437" cy="1040523"/>
            <a:chOff x="9355023" y="4073810"/>
            <a:chExt cx="1877437" cy="1040523"/>
          </a:xfrm>
          <a:solidFill>
            <a:schemeClr val="accent5">
              <a:lumMod val="75000"/>
            </a:schemeClr>
          </a:solidFill>
        </p:grpSpPr>
        <p:sp>
          <p:nvSpPr>
            <p:cNvPr id="20" name="テキスト ボックス 19">
              <a:extLst>
                <a:ext uri="{FF2B5EF4-FFF2-40B4-BE49-F238E27FC236}">
                  <a16:creationId xmlns:a16="http://schemas.microsoft.com/office/drawing/2014/main" id="{92C8C3BE-810D-3A70-C44C-894642680EFD}"/>
                </a:ext>
              </a:extLst>
            </p:cNvPr>
            <p:cNvSpPr txBox="1"/>
            <p:nvPr/>
          </p:nvSpPr>
          <p:spPr>
            <a:xfrm>
              <a:off x="9355023" y="4073810"/>
              <a:ext cx="1877437" cy="1040523"/>
            </a:xfrm>
            <a:prstGeom prst="rect">
              <a:avLst/>
            </a:prstGeom>
            <a:grpFill/>
            <a:ln w="57150">
              <a:solidFill>
                <a:srgbClr val="FFFF00"/>
              </a:solidFill>
            </a:ln>
          </p:spPr>
          <p:txBody>
            <a:bodyPr wrap="none" rtlCol="0" anchor="b"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歯　垢</a:t>
              </a:r>
            </a:p>
          </p:txBody>
        </p:sp>
        <p:sp>
          <p:nvSpPr>
            <p:cNvPr id="21" name="テキスト ボックス 20">
              <a:extLst>
                <a:ext uri="{FF2B5EF4-FFF2-40B4-BE49-F238E27FC236}">
                  <a16:creationId xmlns:a16="http://schemas.microsoft.com/office/drawing/2014/main" id="{C48D53B5-E580-6C41-D4C0-0463829E74EE}"/>
                </a:ext>
              </a:extLst>
            </p:cNvPr>
            <p:cNvSpPr txBox="1"/>
            <p:nvPr/>
          </p:nvSpPr>
          <p:spPr>
            <a:xfrm>
              <a:off x="9606341" y="4105340"/>
              <a:ext cx="1397989" cy="369332"/>
            </a:xfrm>
            <a:prstGeom prst="rect">
              <a:avLst/>
            </a:prstGeom>
            <a:grp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しこう</a:t>
              </a:r>
            </a:p>
          </p:txBody>
        </p:sp>
      </p:grpSp>
      <p:sp>
        <p:nvSpPr>
          <p:cNvPr id="23" name="テキスト ボックス 22">
            <a:extLst>
              <a:ext uri="{FF2B5EF4-FFF2-40B4-BE49-F238E27FC236}">
                <a16:creationId xmlns:a16="http://schemas.microsoft.com/office/drawing/2014/main" id="{40D61D8A-C84B-2294-8A4E-47826769341C}"/>
              </a:ext>
            </a:extLst>
          </p:cNvPr>
          <p:cNvSpPr txBox="1"/>
          <p:nvPr/>
        </p:nvSpPr>
        <p:spPr>
          <a:xfrm>
            <a:off x="9088712" y="4526282"/>
            <a:ext cx="2426076"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ばい菌のかたまり</a:t>
            </a:r>
          </a:p>
        </p:txBody>
      </p:sp>
      <p:grpSp>
        <p:nvGrpSpPr>
          <p:cNvPr id="29" name="グループ化 28">
            <a:extLst>
              <a:ext uri="{FF2B5EF4-FFF2-40B4-BE49-F238E27FC236}">
                <a16:creationId xmlns:a16="http://schemas.microsoft.com/office/drawing/2014/main" id="{E9437EF7-9A23-0F66-42E3-8F57E4C5BA22}"/>
              </a:ext>
            </a:extLst>
          </p:cNvPr>
          <p:cNvGrpSpPr/>
          <p:nvPr/>
        </p:nvGrpSpPr>
        <p:grpSpPr>
          <a:xfrm>
            <a:off x="6373264" y="4070542"/>
            <a:ext cx="2885382" cy="2250832"/>
            <a:chOff x="302344" y="-440942"/>
            <a:chExt cx="3509826" cy="2737943"/>
          </a:xfrm>
        </p:grpSpPr>
        <p:pic>
          <p:nvPicPr>
            <p:cNvPr id="26" name="図 25" descr="時計 が含まれている画像&#10;&#10;説明は自動で生成されたものです">
              <a:extLst>
                <a:ext uri="{FF2B5EF4-FFF2-40B4-BE49-F238E27FC236}">
                  <a16:creationId xmlns:a16="http://schemas.microsoft.com/office/drawing/2014/main" id="{37ABF008-2550-05F8-B910-352821BF022B}"/>
                </a:ext>
              </a:extLst>
            </p:cNvPr>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rot="1301256" flipH="1">
              <a:off x="302344" y="246540"/>
              <a:ext cx="2325854" cy="1808240"/>
            </a:xfrm>
            <a:prstGeom prst="rect">
              <a:avLst/>
            </a:prstGeom>
          </p:spPr>
        </p:pic>
        <p:pic>
          <p:nvPicPr>
            <p:cNvPr id="27" name="図 26" descr="時計 が含まれている画像&#10;&#10;説明は自動で生成されたものです">
              <a:extLst>
                <a:ext uri="{FF2B5EF4-FFF2-40B4-BE49-F238E27FC236}">
                  <a16:creationId xmlns:a16="http://schemas.microsoft.com/office/drawing/2014/main" id="{AC264E9F-8389-5264-C5A6-4C8ED143D8F3}"/>
                </a:ext>
              </a:extLst>
            </p:cNvPr>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rot="20221460">
              <a:off x="1692204" y="488761"/>
              <a:ext cx="2119966" cy="1808240"/>
            </a:xfrm>
            <a:prstGeom prst="rect">
              <a:avLst/>
            </a:prstGeom>
          </p:spPr>
        </p:pic>
        <p:pic>
          <p:nvPicPr>
            <p:cNvPr id="28" name="図 27" descr="時計 が含まれている画像&#10;&#10;説明は自動で生成されたものです">
              <a:extLst>
                <a:ext uri="{FF2B5EF4-FFF2-40B4-BE49-F238E27FC236}">
                  <a16:creationId xmlns:a16="http://schemas.microsoft.com/office/drawing/2014/main" id="{F2635F1A-657D-DDC2-98FF-2C1F69699C8E}"/>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1080815" y="-440942"/>
              <a:ext cx="2119966" cy="1808240"/>
            </a:xfrm>
            <a:prstGeom prst="rect">
              <a:avLst/>
            </a:prstGeom>
          </p:spPr>
        </p:pic>
        <p:pic>
          <p:nvPicPr>
            <p:cNvPr id="24" name="図 23" descr="時計 が含まれている画像&#10;&#10;説明は自動で生成されたものです">
              <a:extLst>
                <a:ext uri="{FF2B5EF4-FFF2-40B4-BE49-F238E27FC236}">
                  <a16:creationId xmlns:a16="http://schemas.microsoft.com/office/drawing/2014/main" id="{B118FA5D-9E11-C475-2698-A902F4D3C67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99645" y="-91692"/>
              <a:ext cx="2119966" cy="1808240"/>
            </a:xfrm>
            <a:prstGeom prst="rect">
              <a:avLst/>
            </a:prstGeom>
          </p:spPr>
        </p:pic>
      </p:grpSp>
      <p:sp>
        <p:nvSpPr>
          <p:cNvPr id="2" name="テキスト ボックス 1">
            <a:extLst>
              <a:ext uri="{FF2B5EF4-FFF2-40B4-BE49-F238E27FC236}">
                <a16:creationId xmlns:a16="http://schemas.microsoft.com/office/drawing/2014/main" id="{4400C08A-F8A9-7777-0E6B-1CB15133F8CE}"/>
              </a:ext>
            </a:extLst>
          </p:cNvPr>
          <p:cNvSpPr txBox="1"/>
          <p:nvPr/>
        </p:nvSpPr>
        <p:spPr>
          <a:xfrm>
            <a:off x="10260571" y="4257303"/>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きん</a:t>
            </a:r>
          </a:p>
        </p:txBody>
      </p:sp>
      <p:sp>
        <p:nvSpPr>
          <p:cNvPr id="3" name="フリーフォーム: 図形 2">
            <a:extLst>
              <a:ext uri="{FF2B5EF4-FFF2-40B4-BE49-F238E27FC236}">
                <a16:creationId xmlns:a16="http://schemas.microsoft.com/office/drawing/2014/main" id="{4DD0E538-3603-BB93-5F71-781EF18D8494}"/>
              </a:ext>
            </a:extLst>
          </p:cNvPr>
          <p:cNvSpPr/>
          <p:nvPr/>
        </p:nvSpPr>
        <p:spPr>
          <a:xfrm>
            <a:off x="4033406" y="2610386"/>
            <a:ext cx="2257622" cy="1437816"/>
          </a:xfrm>
          <a:custGeom>
            <a:avLst/>
            <a:gdLst>
              <a:gd name="connsiteX0" fmla="*/ 12613 w 2257622"/>
              <a:gd name="connsiteY0" fmla="*/ 1305385 h 1437816"/>
              <a:gd name="connsiteX1" fmla="*/ 88287 w 2257622"/>
              <a:gd name="connsiteY1" fmla="*/ 788276 h 1437816"/>
              <a:gd name="connsiteX2" fmla="*/ 315311 w 2257622"/>
              <a:gd name="connsiteY2" fmla="*/ 189187 h 1437816"/>
              <a:gd name="connsiteX3" fmla="*/ 781970 w 2257622"/>
              <a:gd name="connsiteY3" fmla="*/ 0 h 1437816"/>
              <a:gd name="connsiteX4" fmla="*/ 1507184 w 2257622"/>
              <a:gd name="connsiteY4" fmla="*/ 25225 h 1437816"/>
              <a:gd name="connsiteX5" fmla="*/ 1942312 w 2257622"/>
              <a:gd name="connsiteY5" fmla="*/ 447741 h 1437816"/>
              <a:gd name="connsiteX6" fmla="*/ 2213479 w 2257622"/>
              <a:gd name="connsiteY6" fmla="*/ 977463 h 1437816"/>
              <a:gd name="connsiteX7" fmla="*/ 2257622 w 2257622"/>
              <a:gd name="connsiteY7" fmla="*/ 1299079 h 1437816"/>
              <a:gd name="connsiteX8" fmla="*/ 1797269 w 2257622"/>
              <a:gd name="connsiteY8" fmla="*/ 1072056 h 1437816"/>
              <a:gd name="connsiteX9" fmla="*/ 1160342 w 2257622"/>
              <a:gd name="connsiteY9" fmla="*/ 977463 h 1437816"/>
              <a:gd name="connsiteX10" fmla="*/ 643233 w 2257622"/>
              <a:gd name="connsiteY10" fmla="*/ 1166649 h 1437816"/>
              <a:gd name="connsiteX11" fmla="*/ 170268 w 2257622"/>
              <a:gd name="connsiteY11" fmla="*/ 1437816 h 1437816"/>
              <a:gd name="connsiteX12" fmla="*/ 12613 w 2257622"/>
              <a:gd name="connsiteY12" fmla="*/ 1381060 h 1437816"/>
              <a:gd name="connsiteX13" fmla="*/ 37837 w 2257622"/>
              <a:gd name="connsiteY13" fmla="*/ 1368447 h 1437816"/>
              <a:gd name="connsiteX14" fmla="*/ 0 w 2257622"/>
              <a:gd name="connsiteY14" fmla="*/ 1242323 h 143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7622" h="1437816">
                <a:moveTo>
                  <a:pt x="12613" y="1305385"/>
                </a:moveTo>
                <a:lnTo>
                  <a:pt x="88287" y="788276"/>
                </a:lnTo>
                <a:lnTo>
                  <a:pt x="315311" y="189187"/>
                </a:lnTo>
                <a:lnTo>
                  <a:pt x="781970" y="0"/>
                </a:lnTo>
                <a:lnTo>
                  <a:pt x="1507184" y="25225"/>
                </a:lnTo>
                <a:lnTo>
                  <a:pt x="1942312" y="447741"/>
                </a:lnTo>
                <a:lnTo>
                  <a:pt x="2213479" y="977463"/>
                </a:lnTo>
                <a:lnTo>
                  <a:pt x="2257622" y="1299079"/>
                </a:lnTo>
                <a:lnTo>
                  <a:pt x="1797269" y="1072056"/>
                </a:lnTo>
                <a:lnTo>
                  <a:pt x="1160342" y="977463"/>
                </a:lnTo>
                <a:lnTo>
                  <a:pt x="643233" y="1166649"/>
                </a:lnTo>
                <a:lnTo>
                  <a:pt x="170268" y="1437816"/>
                </a:lnTo>
                <a:lnTo>
                  <a:pt x="12613" y="1381060"/>
                </a:lnTo>
                <a:lnTo>
                  <a:pt x="37837" y="1368447"/>
                </a:lnTo>
                <a:lnTo>
                  <a:pt x="0" y="1242323"/>
                </a:lnTo>
              </a:path>
            </a:pathLst>
          </a:custGeom>
          <a:solidFill>
            <a:srgbClr val="2E75B6">
              <a:alpha val="47059"/>
            </a:srgbClr>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フリーフォーム: 図形 4">
            <a:extLst>
              <a:ext uri="{FF2B5EF4-FFF2-40B4-BE49-F238E27FC236}">
                <a16:creationId xmlns:a16="http://schemas.microsoft.com/office/drawing/2014/main" id="{AB64688A-B769-1B59-7A6C-05012FC4C69A}"/>
              </a:ext>
            </a:extLst>
          </p:cNvPr>
          <p:cNvSpPr/>
          <p:nvPr/>
        </p:nvSpPr>
        <p:spPr>
          <a:xfrm>
            <a:off x="2286587" y="2868941"/>
            <a:ext cx="1601776" cy="1261241"/>
          </a:xfrm>
          <a:custGeom>
            <a:avLst/>
            <a:gdLst>
              <a:gd name="connsiteX0" fmla="*/ 44143 w 1601776"/>
              <a:gd name="connsiteY0" fmla="*/ 1059443 h 1261241"/>
              <a:gd name="connsiteX1" fmla="*/ 44143 w 1601776"/>
              <a:gd name="connsiteY1" fmla="*/ 1059443 h 1261241"/>
              <a:gd name="connsiteX2" fmla="*/ 63062 w 1601776"/>
              <a:gd name="connsiteY2" fmla="*/ 945931 h 1261241"/>
              <a:gd name="connsiteX3" fmla="*/ 170268 w 1601776"/>
              <a:gd name="connsiteY3" fmla="*/ 447741 h 1261241"/>
              <a:gd name="connsiteX4" fmla="*/ 454047 w 1601776"/>
              <a:gd name="connsiteY4" fmla="*/ 0 h 1261241"/>
              <a:gd name="connsiteX5" fmla="*/ 927012 w 1601776"/>
              <a:gd name="connsiteY5" fmla="*/ 0 h 1261241"/>
              <a:gd name="connsiteX6" fmla="*/ 1317997 w 1601776"/>
              <a:gd name="connsiteY6" fmla="*/ 618008 h 1261241"/>
              <a:gd name="connsiteX7" fmla="*/ 1601776 w 1601776"/>
              <a:gd name="connsiteY7" fmla="*/ 1154036 h 1261241"/>
              <a:gd name="connsiteX8" fmla="*/ 1122505 w 1601776"/>
              <a:gd name="connsiteY8" fmla="*/ 1034218 h 1261241"/>
              <a:gd name="connsiteX9" fmla="*/ 838725 w 1601776"/>
              <a:gd name="connsiteY9" fmla="*/ 655845 h 1261241"/>
              <a:gd name="connsiteX10" fmla="*/ 599090 w 1601776"/>
              <a:gd name="connsiteY10" fmla="*/ 605396 h 1261241"/>
              <a:gd name="connsiteX11" fmla="*/ 302698 w 1601776"/>
              <a:gd name="connsiteY11" fmla="*/ 870257 h 1261241"/>
              <a:gd name="connsiteX12" fmla="*/ 170268 w 1601776"/>
              <a:gd name="connsiteY12" fmla="*/ 1261241 h 1261241"/>
              <a:gd name="connsiteX13" fmla="*/ 0 w 1601776"/>
              <a:gd name="connsiteY13" fmla="*/ 1198179 h 126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01776" h="1261241">
                <a:moveTo>
                  <a:pt x="44143" y="1059443"/>
                </a:moveTo>
                <a:lnTo>
                  <a:pt x="44143" y="1059443"/>
                </a:lnTo>
                <a:lnTo>
                  <a:pt x="63062" y="945931"/>
                </a:lnTo>
                <a:lnTo>
                  <a:pt x="170268" y="447741"/>
                </a:lnTo>
                <a:lnTo>
                  <a:pt x="454047" y="0"/>
                </a:lnTo>
                <a:lnTo>
                  <a:pt x="927012" y="0"/>
                </a:lnTo>
                <a:lnTo>
                  <a:pt x="1317997" y="618008"/>
                </a:lnTo>
                <a:lnTo>
                  <a:pt x="1601776" y="1154036"/>
                </a:lnTo>
                <a:lnTo>
                  <a:pt x="1122505" y="1034218"/>
                </a:lnTo>
                <a:lnTo>
                  <a:pt x="838725" y="655845"/>
                </a:lnTo>
                <a:lnTo>
                  <a:pt x="599090" y="605396"/>
                </a:lnTo>
                <a:lnTo>
                  <a:pt x="302698" y="870257"/>
                </a:lnTo>
                <a:lnTo>
                  <a:pt x="170268" y="1261241"/>
                </a:lnTo>
                <a:lnTo>
                  <a:pt x="0" y="1198179"/>
                </a:lnTo>
              </a:path>
            </a:pathLst>
          </a:custGeom>
          <a:solidFill>
            <a:srgbClr val="2E75B6">
              <a:alpha val="47059"/>
            </a:srgbClr>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フリーフォーム: 図形 5">
            <a:extLst>
              <a:ext uri="{FF2B5EF4-FFF2-40B4-BE49-F238E27FC236}">
                <a16:creationId xmlns:a16="http://schemas.microsoft.com/office/drawing/2014/main" id="{DB90645A-53B2-DB18-16F4-6C38D41175FF}"/>
              </a:ext>
            </a:extLst>
          </p:cNvPr>
          <p:cNvSpPr/>
          <p:nvPr/>
        </p:nvSpPr>
        <p:spPr>
          <a:xfrm>
            <a:off x="987508" y="3070740"/>
            <a:ext cx="1141424" cy="1084667"/>
          </a:xfrm>
          <a:custGeom>
            <a:avLst/>
            <a:gdLst>
              <a:gd name="connsiteX0" fmla="*/ 81981 w 1141424"/>
              <a:gd name="connsiteY0" fmla="*/ 1084667 h 1084667"/>
              <a:gd name="connsiteX1" fmla="*/ 81981 w 1141424"/>
              <a:gd name="connsiteY1" fmla="*/ 1084667 h 1084667"/>
              <a:gd name="connsiteX2" fmla="*/ 0 w 1141424"/>
              <a:gd name="connsiteY2" fmla="*/ 227023 h 1084667"/>
              <a:gd name="connsiteX3" fmla="*/ 416210 w 1141424"/>
              <a:gd name="connsiteY3" fmla="*/ 0 h 1084667"/>
              <a:gd name="connsiteX4" fmla="*/ 1072055 w 1141424"/>
              <a:gd name="connsiteY4" fmla="*/ 340535 h 1084667"/>
              <a:gd name="connsiteX5" fmla="*/ 1141424 w 1141424"/>
              <a:gd name="connsiteY5" fmla="*/ 819806 h 1084667"/>
              <a:gd name="connsiteX6" fmla="*/ 1084668 w 1141424"/>
              <a:gd name="connsiteY6" fmla="*/ 1008993 h 1084667"/>
              <a:gd name="connsiteX7" fmla="*/ 668458 w 1141424"/>
              <a:gd name="connsiteY7" fmla="*/ 655845 h 1084667"/>
              <a:gd name="connsiteX8" fmla="*/ 416210 w 1141424"/>
              <a:gd name="connsiteY8" fmla="*/ 769357 h 1084667"/>
              <a:gd name="connsiteX9" fmla="*/ 163962 w 1141424"/>
              <a:gd name="connsiteY9" fmla="*/ 1008993 h 108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1424" h="1084667">
                <a:moveTo>
                  <a:pt x="81981" y="1084667"/>
                </a:moveTo>
                <a:lnTo>
                  <a:pt x="81981" y="1084667"/>
                </a:lnTo>
                <a:lnTo>
                  <a:pt x="0" y="227023"/>
                </a:lnTo>
                <a:lnTo>
                  <a:pt x="416210" y="0"/>
                </a:lnTo>
                <a:lnTo>
                  <a:pt x="1072055" y="340535"/>
                </a:lnTo>
                <a:lnTo>
                  <a:pt x="1141424" y="819806"/>
                </a:lnTo>
                <a:lnTo>
                  <a:pt x="1084668" y="1008993"/>
                </a:lnTo>
                <a:lnTo>
                  <a:pt x="668458" y="655845"/>
                </a:lnTo>
                <a:lnTo>
                  <a:pt x="416210" y="769357"/>
                </a:lnTo>
                <a:lnTo>
                  <a:pt x="163962" y="1008993"/>
                </a:lnTo>
              </a:path>
            </a:pathLst>
          </a:custGeom>
          <a:solidFill>
            <a:srgbClr val="2E75B6">
              <a:alpha val="47059"/>
            </a:srgbClr>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フレーム 7">
            <a:extLst>
              <a:ext uri="{FF2B5EF4-FFF2-40B4-BE49-F238E27FC236}">
                <a16:creationId xmlns:a16="http://schemas.microsoft.com/office/drawing/2014/main" id="{C689B81C-4A31-5CC1-991D-6103537CE8C9}"/>
              </a:ext>
            </a:extLst>
          </p:cNvPr>
          <p:cNvSpPr/>
          <p:nvPr/>
        </p:nvSpPr>
        <p:spPr>
          <a:xfrm>
            <a:off x="0" y="1"/>
            <a:ext cx="12192000" cy="6858000"/>
          </a:xfrm>
          <a:prstGeom prst="frame">
            <a:avLst>
              <a:gd name="adj1" fmla="val 4278"/>
            </a:avLst>
          </a:prstGeom>
          <a:solidFill>
            <a:srgbClr val="E1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079823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par>
                          <p:cTn id="17" fill="hold">
                            <p:stCondLst>
                              <p:cond delay="500"/>
                            </p:stCondLst>
                            <p:childTnLst>
                              <p:par>
                                <p:cTn id="18" presetID="26" presetClass="emph" presetSubtype="0" repeatCount="5000" fill="hold" grpId="1" nodeType="afterEffect">
                                  <p:stCondLst>
                                    <p:cond delay="0"/>
                                  </p:stCondLst>
                                  <p:childTnLst>
                                    <p:animEffect transition="out" filter="fade">
                                      <p:cBhvr>
                                        <p:cTn id="19" dur="500" tmFilter="0, 0; .2, .5; .8, .5; 1, 0"/>
                                        <p:tgtEl>
                                          <p:spTgt spid="18"/>
                                        </p:tgtEl>
                                      </p:cBhvr>
                                    </p:animEffect>
                                    <p:animScale>
                                      <p:cBhvr>
                                        <p:cTn id="20" dur="250" autoRev="1" fill="hold"/>
                                        <p:tgtEl>
                                          <p:spTgt spid="18"/>
                                        </p:tgtEl>
                                      </p:cBhvr>
                                      <p:by x="105000" y="105000"/>
                                    </p:animScale>
                                  </p:childTnLst>
                                </p:cTn>
                              </p:par>
                              <p:par>
                                <p:cTn id="21" presetID="26" presetClass="emph" presetSubtype="0" repeatCount="5000" fill="hold" grpId="1" nodeType="withEffect">
                                  <p:stCondLst>
                                    <p:cond delay="0"/>
                                  </p:stCondLst>
                                  <p:childTnLst>
                                    <p:animEffect transition="out" filter="fade">
                                      <p:cBhvr>
                                        <p:cTn id="22" dur="500" tmFilter="0, 0; .2, .5; .8, .5; 1, 0"/>
                                        <p:tgtEl>
                                          <p:spTgt spid="17"/>
                                        </p:tgtEl>
                                      </p:cBhvr>
                                    </p:animEffect>
                                    <p:animScale>
                                      <p:cBhvr>
                                        <p:cTn id="23" dur="250" autoRev="1" fill="hold"/>
                                        <p:tgtEl>
                                          <p:spTgt spid="17"/>
                                        </p:tgtEl>
                                      </p:cBhvr>
                                      <p:by x="105000" y="105000"/>
                                    </p:animScale>
                                  </p:childTnLst>
                                </p:cTn>
                              </p:par>
                              <p:par>
                                <p:cTn id="24" presetID="26" presetClass="emph" presetSubtype="0" repeatCount="5000" fill="hold" grpId="1" nodeType="withEffect">
                                  <p:stCondLst>
                                    <p:cond delay="0"/>
                                  </p:stCondLst>
                                  <p:childTnLst>
                                    <p:animEffect transition="out" filter="fade">
                                      <p:cBhvr>
                                        <p:cTn id="25" dur="500" tmFilter="0, 0; .2, .5; .8, .5; 1, 0"/>
                                        <p:tgtEl>
                                          <p:spTgt spid="10"/>
                                        </p:tgtEl>
                                      </p:cBhvr>
                                    </p:animEffect>
                                    <p:animScale>
                                      <p:cBhvr>
                                        <p:cTn id="26" dur="250" autoRev="1" fill="hold"/>
                                        <p:tgtEl>
                                          <p:spTgt spid="10"/>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randombar(horizontal)">
                                      <p:cBhvr>
                                        <p:cTn id="31" dur="500"/>
                                        <p:tgtEl>
                                          <p:spTgt spid="6"/>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randombar(horizontal)">
                                      <p:cBhvr>
                                        <p:cTn id="34" dur="500"/>
                                        <p:tgtEl>
                                          <p:spTgt spid="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randombar(horizontal)">
                                      <p:cBhvr>
                                        <p:cTn id="37" dur="500"/>
                                        <p:tgtEl>
                                          <p:spTgt spid="3"/>
                                        </p:tgtEl>
                                      </p:cBhvr>
                                    </p:animEffect>
                                  </p:childTnLst>
                                </p:cTn>
                              </p:par>
                              <p:par>
                                <p:cTn id="38" presetID="14" presetClass="entr" presetSubtype="1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randombar(horizontal)">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randombar(horizontal)">
                                      <p:cBhvr>
                                        <p:cTn id="45" dur="500"/>
                                        <p:tgtEl>
                                          <p:spTgt spid="29"/>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randombar(horizontal)">
                                      <p:cBhvr>
                                        <p:cTn id="48" dur="500"/>
                                        <p:tgtEl>
                                          <p:spTgt spid="23"/>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randombar(horizontal)">
                                      <p:cBhvr>
                                        <p:cTn id="5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7" grpId="0" animBg="1"/>
      <p:bldP spid="17" grpId="1" animBg="1"/>
      <p:bldP spid="18" grpId="0" animBg="1"/>
      <p:bldP spid="18" grpId="1" animBg="1"/>
      <p:bldP spid="19" grpId="0" animBg="1"/>
      <p:bldP spid="23" grpId="0"/>
      <p:bldP spid="2" grpId="0"/>
      <p:bldP spid="3"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41EA1D3-26C7-9A7E-BAA5-C876CE6E7549}"/>
              </a:ext>
            </a:extLst>
          </p:cNvPr>
          <p:cNvSpPr txBox="1"/>
          <p:nvPr/>
        </p:nvSpPr>
        <p:spPr>
          <a:xfrm>
            <a:off x="2036285" y="339470"/>
            <a:ext cx="8290034" cy="122014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歯肉炎</a:t>
            </a:r>
            <a:r>
              <a:rPr kumimoji="1" lang="ja-JP" altLang="en-US"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はなおる？</a:t>
            </a:r>
            <a:endParaRPr kumimoji="1" lang="en-US" altLang="ja-JP"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3" name="テキスト ボックス 2">
            <a:extLst>
              <a:ext uri="{FF2B5EF4-FFF2-40B4-BE49-F238E27FC236}">
                <a16:creationId xmlns:a16="http://schemas.microsoft.com/office/drawing/2014/main" id="{4CE4D04B-AB99-A04D-E5CD-CE06E03021D5}"/>
              </a:ext>
            </a:extLst>
          </p:cNvPr>
          <p:cNvSpPr txBox="1"/>
          <p:nvPr/>
        </p:nvSpPr>
        <p:spPr>
          <a:xfrm>
            <a:off x="9096642" y="3464551"/>
            <a:ext cx="2485692" cy="14820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ばい菌のかたまり</a:t>
            </a:r>
          </a:p>
        </p:txBody>
      </p:sp>
      <p:grpSp>
        <p:nvGrpSpPr>
          <p:cNvPr id="5" name="グループ化 4">
            <a:extLst>
              <a:ext uri="{FF2B5EF4-FFF2-40B4-BE49-F238E27FC236}">
                <a16:creationId xmlns:a16="http://schemas.microsoft.com/office/drawing/2014/main" id="{BF98CFFB-CB13-6A9D-0F72-F3078A165B49}"/>
              </a:ext>
            </a:extLst>
          </p:cNvPr>
          <p:cNvGrpSpPr/>
          <p:nvPr/>
        </p:nvGrpSpPr>
        <p:grpSpPr>
          <a:xfrm>
            <a:off x="6369908" y="3008810"/>
            <a:ext cx="2956284" cy="2306141"/>
            <a:chOff x="302344" y="-440942"/>
            <a:chExt cx="3509826" cy="2737943"/>
          </a:xfrm>
        </p:grpSpPr>
        <p:pic>
          <p:nvPicPr>
            <p:cNvPr id="6" name="図 5" descr="時計 が含まれている画像&#10;&#10;説明は自動で生成されたものです">
              <a:extLst>
                <a:ext uri="{FF2B5EF4-FFF2-40B4-BE49-F238E27FC236}">
                  <a16:creationId xmlns:a16="http://schemas.microsoft.com/office/drawing/2014/main" id="{C7BB95E9-D7F8-3B55-625C-B15021B8AC9B}"/>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rot="1301256" flipH="1">
              <a:off x="302344" y="246540"/>
              <a:ext cx="2325854" cy="1808240"/>
            </a:xfrm>
            <a:prstGeom prst="rect">
              <a:avLst/>
            </a:prstGeom>
          </p:spPr>
        </p:pic>
        <p:pic>
          <p:nvPicPr>
            <p:cNvPr id="8" name="図 7" descr="時計 が含まれている画像&#10;&#10;説明は自動で生成されたものです">
              <a:extLst>
                <a:ext uri="{FF2B5EF4-FFF2-40B4-BE49-F238E27FC236}">
                  <a16:creationId xmlns:a16="http://schemas.microsoft.com/office/drawing/2014/main" id="{77376A01-6303-AA60-B54F-C1948EC3A058}"/>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rot="20221460">
              <a:off x="1692204" y="488761"/>
              <a:ext cx="2119966" cy="1808240"/>
            </a:xfrm>
            <a:prstGeom prst="rect">
              <a:avLst/>
            </a:prstGeom>
          </p:spPr>
        </p:pic>
        <p:pic>
          <p:nvPicPr>
            <p:cNvPr id="9" name="図 8" descr="時計 が含まれている画像&#10;&#10;説明は自動で生成されたものです">
              <a:extLst>
                <a:ext uri="{FF2B5EF4-FFF2-40B4-BE49-F238E27FC236}">
                  <a16:creationId xmlns:a16="http://schemas.microsoft.com/office/drawing/2014/main" id="{0D80E84C-655C-F27B-F6B9-7C8C3DBDE0E8}"/>
                </a:ext>
              </a:extLst>
            </p:cNvPr>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1080815" y="-440942"/>
              <a:ext cx="2119966" cy="1808240"/>
            </a:xfrm>
            <a:prstGeom prst="rect">
              <a:avLst/>
            </a:prstGeom>
          </p:spPr>
        </p:pic>
        <p:pic>
          <p:nvPicPr>
            <p:cNvPr id="11" name="図 10" descr="時計 が含まれている画像&#10;&#10;説明は自動で生成されたものです">
              <a:extLst>
                <a:ext uri="{FF2B5EF4-FFF2-40B4-BE49-F238E27FC236}">
                  <a16:creationId xmlns:a16="http://schemas.microsoft.com/office/drawing/2014/main" id="{23F11C8E-C9A7-95FB-AEC1-1C085351DA6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99645" y="-91692"/>
              <a:ext cx="2119966" cy="1808240"/>
            </a:xfrm>
            <a:prstGeom prst="rect">
              <a:avLst/>
            </a:prstGeom>
          </p:spPr>
        </p:pic>
      </p:grpSp>
      <p:sp>
        <p:nvSpPr>
          <p:cNvPr id="12" name="テキスト ボックス 11">
            <a:extLst>
              <a:ext uri="{FF2B5EF4-FFF2-40B4-BE49-F238E27FC236}">
                <a16:creationId xmlns:a16="http://schemas.microsoft.com/office/drawing/2014/main" id="{A656256F-34F0-A3F2-EE30-85093FA7B65F}"/>
              </a:ext>
            </a:extLst>
          </p:cNvPr>
          <p:cNvSpPr txBox="1"/>
          <p:nvPr/>
        </p:nvSpPr>
        <p:spPr>
          <a:xfrm>
            <a:off x="3548776" y="5518486"/>
            <a:ext cx="5444238" cy="923330"/>
          </a:xfrm>
          <a:prstGeom prst="rect">
            <a:avLst/>
          </a:prstGeom>
          <a:solidFill>
            <a:srgbClr val="E1FFFF"/>
          </a:solidFill>
          <a:ln>
            <a:solidFill>
              <a:schemeClr val="tx1"/>
            </a:solidFill>
          </a:ln>
        </p:spPr>
        <p:txBody>
          <a:bodyPr wrap="squar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歯みがき</a:t>
            </a:r>
            <a:r>
              <a:rPr kumimoji="1" lang="ja-JP" altLang="en-US" sz="5400" b="1" i="0" u="none" strike="noStrike" kern="1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で治る</a:t>
            </a:r>
            <a:endParaRPr kumimoji="1" lang="en-US" altLang="ja-JP" sz="5400" b="1" i="0" u="none" strike="noStrike" kern="1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3" name="図 12">
            <a:extLst>
              <a:ext uri="{FF2B5EF4-FFF2-40B4-BE49-F238E27FC236}">
                <a16:creationId xmlns:a16="http://schemas.microsoft.com/office/drawing/2014/main" id="{09FD69D2-34C6-98F8-CA24-F1781DBAADDC}"/>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Effect>
                      <a14:saturation sat="400000"/>
                    </a14:imgEffect>
                  </a14:imgLayer>
                </a14:imgProps>
              </a:ext>
            </a:extLst>
          </a:blip>
          <a:stretch>
            <a:fillRect/>
          </a:stretch>
        </p:blipFill>
        <p:spPr>
          <a:xfrm rot="12720000" flipH="1">
            <a:off x="7713615" y="607706"/>
            <a:ext cx="2766204" cy="3191775"/>
          </a:xfrm>
          <a:prstGeom prst="rect">
            <a:avLst/>
          </a:prstGeom>
        </p:spPr>
      </p:pic>
      <p:graphicFrame>
        <p:nvGraphicFramePr>
          <p:cNvPr id="25" name="オブジェクト 24">
            <a:extLst>
              <a:ext uri="{FF2B5EF4-FFF2-40B4-BE49-F238E27FC236}">
                <a16:creationId xmlns:a16="http://schemas.microsoft.com/office/drawing/2014/main" id="{B23C5CE2-F98A-E38E-7DDD-B6913B0EBC06}"/>
              </a:ext>
            </a:extLst>
          </p:cNvPr>
          <p:cNvGraphicFramePr>
            <a:graphicFrameLocks noChangeAspect="1"/>
          </p:cNvGraphicFramePr>
          <p:nvPr/>
        </p:nvGraphicFramePr>
        <p:xfrm>
          <a:off x="843988" y="1952795"/>
          <a:ext cx="5444237" cy="3433333"/>
        </p:xfrm>
        <a:graphic>
          <a:graphicData uri="http://schemas.openxmlformats.org/presentationml/2006/ole">
            <mc:AlternateContent xmlns:mc="http://schemas.openxmlformats.org/markup-compatibility/2006">
              <mc:Choice xmlns:v="urn:schemas-microsoft-com:vml" Requires="v">
                <p:oleObj name="Image" r:id="rId7" imgW="20482200" imgH="13015800" progId="Photoshop.Image.13">
                  <p:embed/>
                </p:oleObj>
              </mc:Choice>
              <mc:Fallback>
                <p:oleObj name="Image" r:id="rId7" imgW="20482200" imgH="13015800" progId="Photoshop.Image.13">
                  <p:embed/>
                  <p:pic>
                    <p:nvPicPr>
                      <p:cNvPr id="25" name="オブジェクト 24">
                        <a:extLst>
                          <a:ext uri="{FF2B5EF4-FFF2-40B4-BE49-F238E27FC236}">
                            <a16:creationId xmlns:a16="http://schemas.microsoft.com/office/drawing/2014/main" id="{B23C5CE2-F98A-E38E-7DDD-B6913B0EBC06}"/>
                          </a:ext>
                        </a:extLst>
                      </p:cNvPr>
                      <p:cNvPicPr/>
                      <p:nvPr/>
                    </p:nvPicPr>
                    <p:blipFill>
                      <a:blip r:embed="rId8"/>
                      <a:stretch>
                        <a:fillRect/>
                      </a:stretch>
                    </p:blipFill>
                    <p:spPr>
                      <a:xfrm>
                        <a:off x="843988" y="1952795"/>
                        <a:ext cx="5444237" cy="3433333"/>
                      </a:xfrm>
                      <a:prstGeom prst="rect">
                        <a:avLst/>
                      </a:prstGeom>
                    </p:spPr>
                  </p:pic>
                </p:oleObj>
              </mc:Fallback>
            </mc:AlternateContent>
          </a:graphicData>
        </a:graphic>
      </p:graphicFrame>
      <p:sp>
        <p:nvSpPr>
          <p:cNvPr id="30" name="フリーフォーム: 図形 29">
            <a:extLst>
              <a:ext uri="{FF2B5EF4-FFF2-40B4-BE49-F238E27FC236}">
                <a16:creationId xmlns:a16="http://schemas.microsoft.com/office/drawing/2014/main" id="{78228317-2370-2A06-C3FB-9178E4601672}"/>
              </a:ext>
            </a:extLst>
          </p:cNvPr>
          <p:cNvSpPr/>
          <p:nvPr/>
        </p:nvSpPr>
        <p:spPr>
          <a:xfrm>
            <a:off x="4013273" y="2341384"/>
            <a:ext cx="2257622" cy="1437816"/>
          </a:xfrm>
          <a:custGeom>
            <a:avLst/>
            <a:gdLst>
              <a:gd name="connsiteX0" fmla="*/ 12613 w 2257622"/>
              <a:gd name="connsiteY0" fmla="*/ 1305385 h 1437816"/>
              <a:gd name="connsiteX1" fmla="*/ 88287 w 2257622"/>
              <a:gd name="connsiteY1" fmla="*/ 788276 h 1437816"/>
              <a:gd name="connsiteX2" fmla="*/ 315311 w 2257622"/>
              <a:gd name="connsiteY2" fmla="*/ 189187 h 1437816"/>
              <a:gd name="connsiteX3" fmla="*/ 781970 w 2257622"/>
              <a:gd name="connsiteY3" fmla="*/ 0 h 1437816"/>
              <a:gd name="connsiteX4" fmla="*/ 1507184 w 2257622"/>
              <a:gd name="connsiteY4" fmla="*/ 25225 h 1437816"/>
              <a:gd name="connsiteX5" fmla="*/ 1942312 w 2257622"/>
              <a:gd name="connsiteY5" fmla="*/ 447741 h 1437816"/>
              <a:gd name="connsiteX6" fmla="*/ 2213479 w 2257622"/>
              <a:gd name="connsiteY6" fmla="*/ 977463 h 1437816"/>
              <a:gd name="connsiteX7" fmla="*/ 2257622 w 2257622"/>
              <a:gd name="connsiteY7" fmla="*/ 1299079 h 1437816"/>
              <a:gd name="connsiteX8" fmla="*/ 1797269 w 2257622"/>
              <a:gd name="connsiteY8" fmla="*/ 1072056 h 1437816"/>
              <a:gd name="connsiteX9" fmla="*/ 1160342 w 2257622"/>
              <a:gd name="connsiteY9" fmla="*/ 977463 h 1437816"/>
              <a:gd name="connsiteX10" fmla="*/ 643233 w 2257622"/>
              <a:gd name="connsiteY10" fmla="*/ 1166649 h 1437816"/>
              <a:gd name="connsiteX11" fmla="*/ 170268 w 2257622"/>
              <a:gd name="connsiteY11" fmla="*/ 1437816 h 1437816"/>
              <a:gd name="connsiteX12" fmla="*/ 12613 w 2257622"/>
              <a:gd name="connsiteY12" fmla="*/ 1381060 h 1437816"/>
              <a:gd name="connsiteX13" fmla="*/ 37837 w 2257622"/>
              <a:gd name="connsiteY13" fmla="*/ 1368447 h 1437816"/>
              <a:gd name="connsiteX14" fmla="*/ 0 w 2257622"/>
              <a:gd name="connsiteY14" fmla="*/ 1242323 h 143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7622" h="1437816">
                <a:moveTo>
                  <a:pt x="12613" y="1305385"/>
                </a:moveTo>
                <a:lnTo>
                  <a:pt x="88287" y="788276"/>
                </a:lnTo>
                <a:lnTo>
                  <a:pt x="315311" y="189187"/>
                </a:lnTo>
                <a:lnTo>
                  <a:pt x="781970" y="0"/>
                </a:lnTo>
                <a:lnTo>
                  <a:pt x="1507184" y="25225"/>
                </a:lnTo>
                <a:lnTo>
                  <a:pt x="1942312" y="447741"/>
                </a:lnTo>
                <a:lnTo>
                  <a:pt x="2213479" y="977463"/>
                </a:lnTo>
                <a:lnTo>
                  <a:pt x="2257622" y="1299079"/>
                </a:lnTo>
                <a:lnTo>
                  <a:pt x="1797269" y="1072056"/>
                </a:lnTo>
                <a:lnTo>
                  <a:pt x="1160342" y="977463"/>
                </a:lnTo>
                <a:lnTo>
                  <a:pt x="643233" y="1166649"/>
                </a:lnTo>
                <a:lnTo>
                  <a:pt x="170268" y="1437816"/>
                </a:lnTo>
                <a:lnTo>
                  <a:pt x="12613" y="1381060"/>
                </a:lnTo>
                <a:lnTo>
                  <a:pt x="37837" y="1368447"/>
                </a:lnTo>
                <a:lnTo>
                  <a:pt x="0" y="1242323"/>
                </a:lnTo>
              </a:path>
            </a:pathLst>
          </a:custGeom>
          <a:solidFill>
            <a:srgbClr val="2E75B6">
              <a:alpha val="47059"/>
            </a:srgbClr>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 name="フリーフォーム: 図形 30">
            <a:extLst>
              <a:ext uri="{FF2B5EF4-FFF2-40B4-BE49-F238E27FC236}">
                <a16:creationId xmlns:a16="http://schemas.microsoft.com/office/drawing/2014/main" id="{24F05FB9-33FD-8FC2-CD88-71034E7315FE}"/>
              </a:ext>
            </a:extLst>
          </p:cNvPr>
          <p:cNvSpPr/>
          <p:nvPr/>
        </p:nvSpPr>
        <p:spPr>
          <a:xfrm>
            <a:off x="2266454" y="2599939"/>
            <a:ext cx="1601776" cy="1261241"/>
          </a:xfrm>
          <a:custGeom>
            <a:avLst/>
            <a:gdLst>
              <a:gd name="connsiteX0" fmla="*/ 44143 w 1601776"/>
              <a:gd name="connsiteY0" fmla="*/ 1059443 h 1261241"/>
              <a:gd name="connsiteX1" fmla="*/ 44143 w 1601776"/>
              <a:gd name="connsiteY1" fmla="*/ 1059443 h 1261241"/>
              <a:gd name="connsiteX2" fmla="*/ 63062 w 1601776"/>
              <a:gd name="connsiteY2" fmla="*/ 945931 h 1261241"/>
              <a:gd name="connsiteX3" fmla="*/ 170268 w 1601776"/>
              <a:gd name="connsiteY3" fmla="*/ 447741 h 1261241"/>
              <a:gd name="connsiteX4" fmla="*/ 454047 w 1601776"/>
              <a:gd name="connsiteY4" fmla="*/ 0 h 1261241"/>
              <a:gd name="connsiteX5" fmla="*/ 927012 w 1601776"/>
              <a:gd name="connsiteY5" fmla="*/ 0 h 1261241"/>
              <a:gd name="connsiteX6" fmla="*/ 1317997 w 1601776"/>
              <a:gd name="connsiteY6" fmla="*/ 618008 h 1261241"/>
              <a:gd name="connsiteX7" fmla="*/ 1601776 w 1601776"/>
              <a:gd name="connsiteY7" fmla="*/ 1154036 h 1261241"/>
              <a:gd name="connsiteX8" fmla="*/ 1122505 w 1601776"/>
              <a:gd name="connsiteY8" fmla="*/ 1034218 h 1261241"/>
              <a:gd name="connsiteX9" fmla="*/ 838725 w 1601776"/>
              <a:gd name="connsiteY9" fmla="*/ 655845 h 1261241"/>
              <a:gd name="connsiteX10" fmla="*/ 599090 w 1601776"/>
              <a:gd name="connsiteY10" fmla="*/ 605396 h 1261241"/>
              <a:gd name="connsiteX11" fmla="*/ 302698 w 1601776"/>
              <a:gd name="connsiteY11" fmla="*/ 870257 h 1261241"/>
              <a:gd name="connsiteX12" fmla="*/ 170268 w 1601776"/>
              <a:gd name="connsiteY12" fmla="*/ 1261241 h 1261241"/>
              <a:gd name="connsiteX13" fmla="*/ 0 w 1601776"/>
              <a:gd name="connsiteY13" fmla="*/ 1198179 h 126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01776" h="1261241">
                <a:moveTo>
                  <a:pt x="44143" y="1059443"/>
                </a:moveTo>
                <a:lnTo>
                  <a:pt x="44143" y="1059443"/>
                </a:lnTo>
                <a:lnTo>
                  <a:pt x="63062" y="945931"/>
                </a:lnTo>
                <a:lnTo>
                  <a:pt x="170268" y="447741"/>
                </a:lnTo>
                <a:lnTo>
                  <a:pt x="454047" y="0"/>
                </a:lnTo>
                <a:lnTo>
                  <a:pt x="927012" y="0"/>
                </a:lnTo>
                <a:lnTo>
                  <a:pt x="1317997" y="618008"/>
                </a:lnTo>
                <a:lnTo>
                  <a:pt x="1601776" y="1154036"/>
                </a:lnTo>
                <a:lnTo>
                  <a:pt x="1122505" y="1034218"/>
                </a:lnTo>
                <a:lnTo>
                  <a:pt x="838725" y="655845"/>
                </a:lnTo>
                <a:lnTo>
                  <a:pt x="599090" y="605396"/>
                </a:lnTo>
                <a:lnTo>
                  <a:pt x="302698" y="870257"/>
                </a:lnTo>
                <a:lnTo>
                  <a:pt x="170268" y="1261241"/>
                </a:lnTo>
                <a:lnTo>
                  <a:pt x="0" y="1198179"/>
                </a:lnTo>
              </a:path>
            </a:pathLst>
          </a:custGeom>
          <a:solidFill>
            <a:srgbClr val="2E75B6">
              <a:alpha val="47059"/>
            </a:srgbClr>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 name="フリーフォーム: 図形 31">
            <a:extLst>
              <a:ext uri="{FF2B5EF4-FFF2-40B4-BE49-F238E27FC236}">
                <a16:creationId xmlns:a16="http://schemas.microsoft.com/office/drawing/2014/main" id="{84B72F65-CDE0-DE3A-2854-1C902DF21257}"/>
              </a:ext>
            </a:extLst>
          </p:cNvPr>
          <p:cNvSpPr/>
          <p:nvPr/>
        </p:nvSpPr>
        <p:spPr>
          <a:xfrm>
            <a:off x="967375" y="2801738"/>
            <a:ext cx="1141424" cy="1084667"/>
          </a:xfrm>
          <a:custGeom>
            <a:avLst/>
            <a:gdLst>
              <a:gd name="connsiteX0" fmla="*/ 81981 w 1141424"/>
              <a:gd name="connsiteY0" fmla="*/ 1084667 h 1084667"/>
              <a:gd name="connsiteX1" fmla="*/ 81981 w 1141424"/>
              <a:gd name="connsiteY1" fmla="*/ 1084667 h 1084667"/>
              <a:gd name="connsiteX2" fmla="*/ 0 w 1141424"/>
              <a:gd name="connsiteY2" fmla="*/ 227023 h 1084667"/>
              <a:gd name="connsiteX3" fmla="*/ 416210 w 1141424"/>
              <a:gd name="connsiteY3" fmla="*/ 0 h 1084667"/>
              <a:gd name="connsiteX4" fmla="*/ 1072055 w 1141424"/>
              <a:gd name="connsiteY4" fmla="*/ 340535 h 1084667"/>
              <a:gd name="connsiteX5" fmla="*/ 1141424 w 1141424"/>
              <a:gd name="connsiteY5" fmla="*/ 819806 h 1084667"/>
              <a:gd name="connsiteX6" fmla="*/ 1084668 w 1141424"/>
              <a:gd name="connsiteY6" fmla="*/ 1008993 h 1084667"/>
              <a:gd name="connsiteX7" fmla="*/ 668458 w 1141424"/>
              <a:gd name="connsiteY7" fmla="*/ 655845 h 1084667"/>
              <a:gd name="connsiteX8" fmla="*/ 416210 w 1141424"/>
              <a:gd name="connsiteY8" fmla="*/ 769357 h 1084667"/>
              <a:gd name="connsiteX9" fmla="*/ 163962 w 1141424"/>
              <a:gd name="connsiteY9" fmla="*/ 1008993 h 108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1424" h="1084667">
                <a:moveTo>
                  <a:pt x="81981" y="1084667"/>
                </a:moveTo>
                <a:lnTo>
                  <a:pt x="81981" y="1084667"/>
                </a:lnTo>
                <a:lnTo>
                  <a:pt x="0" y="227023"/>
                </a:lnTo>
                <a:lnTo>
                  <a:pt x="416210" y="0"/>
                </a:lnTo>
                <a:lnTo>
                  <a:pt x="1072055" y="340535"/>
                </a:lnTo>
                <a:lnTo>
                  <a:pt x="1141424" y="819806"/>
                </a:lnTo>
                <a:lnTo>
                  <a:pt x="1084668" y="1008993"/>
                </a:lnTo>
                <a:lnTo>
                  <a:pt x="668458" y="655845"/>
                </a:lnTo>
                <a:lnTo>
                  <a:pt x="416210" y="769357"/>
                </a:lnTo>
                <a:lnTo>
                  <a:pt x="163962" y="1008993"/>
                </a:lnTo>
              </a:path>
            </a:pathLst>
          </a:custGeom>
          <a:solidFill>
            <a:srgbClr val="2E75B6">
              <a:alpha val="47059"/>
            </a:srgbClr>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8FC11218-7864-F84D-AC44-AA8627B64CCB}"/>
              </a:ext>
            </a:extLst>
          </p:cNvPr>
          <p:cNvSpPr txBox="1"/>
          <p:nvPr/>
        </p:nvSpPr>
        <p:spPr>
          <a:xfrm>
            <a:off x="10285063" y="3253092"/>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きん</a:t>
            </a:r>
          </a:p>
        </p:txBody>
      </p:sp>
      <p:sp>
        <p:nvSpPr>
          <p:cNvPr id="10" name="フレーム 9">
            <a:extLst>
              <a:ext uri="{FF2B5EF4-FFF2-40B4-BE49-F238E27FC236}">
                <a16:creationId xmlns:a16="http://schemas.microsoft.com/office/drawing/2014/main" id="{9C813981-D70A-46DC-6F06-BD46697909B3}"/>
              </a:ext>
            </a:extLst>
          </p:cNvPr>
          <p:cNvSpPr/>
          <p:nvPr/>
        </p:nvSpPr>
        <p:spPr>
          <a:xfrm>
            <a:off x="0" y="1"/>
            <a:ext cx="12192000" cy="6858000"/>
          </a:xfrm>
          <a:prstGeom prst="frame">
            <a:avLst>
              <a:gd name="adj1" fmla="val 4278"/>
            </a:avLst>
          </a:prstGeom>
          <a:solidFill>
            <a:srgbClr val="E1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317838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0" presetClass="path" presetSubtype="0" repeatCount="3000" fill="hold" nodeType="afterEffect">
                                  <p:stCondLst>
                                    <p:cond delay="1000"/>
                                  </p:stCondLst>
                                  <p:childTnLst>
                                    <p:animMotion origin="layout" path="M -3.125E-6 -2.96296E-6 L -0.05599 -2.96296E-6 L 0.06927 -0.00463 L -3.125E-6 -2.96296E-6 Z " pathEditMode="relative" rAng="0" ptsTypes="AAAA">
                                      <p:cBhvr>
                                        <p:cTn id="10" dur="2000" fill="hold"/>
                                        <p:tgtEl>
                                          <p:spTgt spid="13"/>
                                        </p:tgtEl>
                                        <p:attrNameLst>
                                          <p:attrName>ppt_x</p:attrName>
                                          <p:attrName>ppt_y</p:attrName>
                                        </p:attrNameLst>
                                      </p:cBhvr>
                                      <p:rCtr x="66400" y="-23100"/>
                                    </p:animMotion>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nodeType="clickEffect">
                                  <p:stCondLst>
                                    <p:cond delay="0"/>
                                  </p:stCondLst>
                                  <p:childTnLst>
                                    <p:animEffect transition="out" filter="randombar(horizontal)">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4" presetClass="exit" presetSubtype="10" fill="hold" grpId="0" nodeType="withEffect">
                                  <p:stCondLst>
                                    <p:cond delay="0"/>
                                  </p:stCondLst>
                                  <p:childTnLst>
                                    <p:animEffect transition="out" filter="randombar(horizontal)">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par>
                                <p:cTn id="19" presetID="14" presetClass="exit" presetSubtype="10" fill="hold" grpId="0" nodeType="withEffect">
                                  <p:stCondLst>
                                    <p:cond delay="0"/>
                                  </p:stCondLst>
                                  <p:childTnLst>
                                    <p:animEffect transition="out" filter="randombar(horizontal)">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par>
                          <p:cTn id="22" fill="hold">
                            <p:stCondLst>
                              <p:cond delay="500"/>
                            </p:stCondLst>
                            <p:childTnLst>
                              <p:par>
                                <p:cTn id="23" presetID="14" presetClass="entr" presetSubtype="10" fill="hold" grpId="0" nodeType="afterEffect">
                                  <p:stCondLst>
                                    <p:cond delay="50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オブジェクト 5">
            <a:extLst>
              <a:ext uri="{FF2B5EF4-FFF2-40B4-BE49-F238E27FC236}">
                <a16:creationId xmlns:a16="http://schemas.microsoft.com/office/drawing/2014/main" id="{DF2662CF-87A7-3FEB-4339-98F936750E52}"/>
              </a:ext>
            </a:extLst>
          </p:cNvPr>
          <p:cNvGraphicFramePr>
            <a:graphicFrameLocks noChangeAspect="1"/>
          </p:cNvGraphicFramePr>
          <p:nvPr/>
        </p:nvGraphicFramePr>
        <p:xfrm>
          <a:off x="585733" y="3097073"/>
          <a:ext cx="3534200" cy="2313133"/>
        </p:xfrm>
        <a:graphic>
          <a:graphicData uri="http://schemas.openxmlformats.org/presentationml/2006/ole">
            <mc:AlternateContent xmlns:mc="http://schemas.openxmlformats.org/markup-compatibility/2006">
              <mc:Choice xmlns:v="urn:schemas-microsoft-com:vml" Requires="v">
                <p:oleObj name="Image" r:id="rId3" imgW="20114280" imgH="13257000" progId="Photoshop.Image.13">
                  <p:embed/>
                </p:oleObj>
              </mc:Choice>
              <mc:Fallback>
                <p:oleObj name="Image" r:id="rId3" imgW="20114280" imgH="13257000" progId="Photoshop.Image.13">
                  <p:embed/>
                  <p:pic>
                    <p:nvPicPr>
                      <p:cNvPr id="6" name="オブジェクト 5">
                        <a:extLst>
                          <a:ext uri="{FF2B5EF4-FFF2-40B4-BE49-F238E27FC236}">
                            <a16:creationId xmlns:a16="http://schemas.microsoft.com/office/drawing/2014/main" id="{DF2662CF-87A7-3FEB-4339-98F936750E52}"/>
                          </a:ext>
                        </a:extLst>
                      </p:cNvPr>
                      <p:cNvPicPr/>
                      <p:nvPr/>
                    </p:nvPicPr>
                    <p:blipFill>
                      <a:blip r:embed="rId4"/>
                      <a:stretch>
                        <a:fillRect/>
                      </a:stretch>
                    </p:blipFill>
                    <p:spPr>
                      <a:xfrm>
                        <a:off x="585733" y="3097073"/>
                        <a:ext cx="3534200" cy="2313133"/>
                      </a:xfrm>
                      <a:prstGeom prst="rect">
                        <a:avLst/>
                      </a:prstGeom>
                    </p:spPr>
                  </p:pic>
                </p:oleObj>
              </mc:Fallback>
            </mc:AlternateContent>
          </a:graphicData>
        </a:graphic>
      </p:graphicFrame>
      <p:graphicFrame>
        <p:nvGraphicFramePr>
          <p:cNvPr id="7" name="オブジェクト 6">
            <a:extLst>
              <a:ext uri="{FF2B5EF4-FFF2-40B4-BE49-F238E27FC236}">
                <a16:creationId xmlns:a16="http://schemas.microsoft.com/office/drawing/2014/main" id="{C2BE531E-F6D5-AE28-5231-8E92FCCE8A92}"/>
              </a:ext>
            </a:extLst>
          </p:cNvPr>
          <p:cNvGraphicFramePr>
            <a:graphicFrameLocks noChangeAspect="1"/>
          </p:cNvGraphicFramePr>
          <p:nvPr/>
        </p:nvGraphicFramePr>
        <p:xfrm>
          <a:off x="4295537" y="3097073"/>
          <a:ext cx="3600925" cy="2270874"/>
        </p:xfrm>
        <a:graphic>
          <a:graphicData uri="http://schemas.openxmlformats.org/presentationml/2006/ole">
            <mc:AlternateContent xmlns:mc="http://schemas.openxmlformats.org/markup-compatibility/2006">
              <mc:Choice xmlns:v="urn:schemas-microsoft-com:vml" Requires="v">
                <p:oleObj name="Image" r:id="rId5" imgW="20482200" imgH="13015800" progId="Photoshop.Image.13">
                  <p:embed/>
                </p:oleObj>
              </mc:Choice>
              <mc:Fallback>
                <p:oleObj name="Image" r:id="rId5" imgW="20482200" imgH="13015800" progId="Photoshop.Image.13">
                  <p:embed/>
                  <p:pic>
                    <p:nvPicPr>
                      <p:cNvPr id="7" name="オブジェクト 6">
                        <a:extLst>
                          <a:ext uri="{FF2B5EF4-FFF2-40B4-BE49-F238E27FC236}">
                            <a16:creationId xmlns:a16="http://schemas.microsoft.com/office/drawing/2014/main" id="{C2BE531E-F6D5-AE28-5231-8E92FCCE8A92}"/>
                          </a:ext>
                        </a:extLst>
                      </p:cNvPr>
                      <p:cNvPicPr/>
                      <p:nvPr/>
                    </p:nvPicPr>
                    <p:blipFill>
                      <a:blip r:embed="rId6"/>
                      <a:stretch>
                        <a:fillRect/>
                      </a:stretch>
                    </p:blipFill>
                    <p:spPr>
                      <a:xfrm>
                        <a:off x="4295537" y="3097073"/>
                        <a:ext cx="3600925" cy="2270874"/>
                      </a:xfrm>
                      <a:prstGeom prst="rect">
                        <a:avLst/>
                      </a:prstGeom>
                    </p:spPr>
                  </p:pic>
                </p:oleObj>
              </mc:Fallback>
            </mc:AlternateContent>
          </a:graphicData>
        </a:graphic>
      </p:graphicFrame>
      <p:grpSp>
        <p:nvGrpSpPr>
          <p:cNvPr id="11" name="グループ化 10">
            <a:extLst>
              <a:ext uri="{FF2B5EF4-FFF2-40B4-BE49-F238E27FC236}">
                <a16:creationId xmlns:a16="http://schemas.microsoft.com/office/drawing/2014/main" id="{26309215-658E-888D-FE2A-DEC690EC66BA}"/>
              </a:ext>
            </a:extLst>
          </p:cNvPr>
          <p:cNvGrpSpPr/>
          <p:nvPr/>
        </p:nvGrpSpPr>
        <p:grpSpPr>
          <a:xfrm>
            <a:off x="490279" y="1819093"/>
            <a:ext cx="3725107" cy="1046386"/>
            <a:chOff x="5119796" y="564986"/>
            <a:chExt cx="3156605" cy="1046386"/>
          </a:xfrm>
        </p:grpSpPr>
        <p:sp>
          <p:nvSpPr>
            <p:cNvPr id="12" name="四角形: 角を丸くする 11">
              <a:extLst>
                <a:ext uri="{FF2B5EF4-FFF2-40B4-BE49-F238E27FC236}">
                  <a16:creationId xmlns:a16="http://schemas.microsoft.com/office/drawing/2014/main" id="{44CA825B-1846-688D-A892-4FE67A801E24}"/>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健康な歯肉</a:t>
              </a:r>
            </a:p>
          </p:txBody>
        </p:sp>
        <p:sp>
          <p:nvSpPr>
            <p:cNvPr id="13" name="テキスト ボックス 12">
              <a:extLst>
                <a:ext uri="{FF2B5EF4-FFF2-40B4-BE49-F238E27FC236}">
                  <a16:creationId xmlns:a16="http://schemas.microsoft.com/office/drawing/2014/main" id="{3E6F0AA3-8B9D-0D8F-297F-018D5DE5DB01}"/>
                </a:ext>
              </a:extLst>
            </p:cNvPr>
            <p:cNvSpPr txBox="1"/>
            <p:nvPr/>
          </p:nvSpPr>
          <p:spPr>
            <a:xfrm>
              <a:off x="5433465" y="564986"/>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けんこう　　　しにく</a:t>
              </a:r>
            </a:p>
          </p:txBody>
        </p:sp>
      </p:grpSp>
      <p:grpSp>
        <p:nvGrpSpPr>
          <p:cNvPr id="14" name="グループ化 13">
            <a:extLst>
              <a:ext uri="{FF2B5EF4-FFF2-40B4-BE49-F238E27FC236}">
                <a16:creationId xmlns:a16="http://schemas.microsoft.com/office/drawing/2014/main" id="{7AA69A06-36B8-2F3F-41AE-AA94571545E0}"/>
              </a:ext>
            </a:extLst>
          </p:cNvPr>
          <p:cNvGrpSpPr/>
          <p:nvPr/>
        </p:nvGrpSpPr>
        <p:grpSpPr>
          <a:xfrm>
            <a:off x="6670561" y="1756284"/>
            <a:ext cx="2857392" cy="1046386"/>
            <a:chOff x="5119796" y="564986"/>
            <a:chExt cx="3156605" cy="1046386"/>
          </a:xfrm>
        </p:grpSpPr>
        <p:sp>
          <p:nvSpPr>
            <p:cNvPr id="15" name="四角形: 角を丸くする 14">
              <a:extLst>
                <a:ext uri="{FF2B5EF4-FFF2-40B4-BE49-F238E27FC236}">
                  <a16:creationId xmlns:a16="http://schemas.microsoft.com/office/drawing/2014/main" id="{6F4FB7BF-8CCA-9A04-9C1D-98AC02C68606}"/>
                </a:ext>
              </a:extLst>
            </p:cNvPr>
            <p:cNvSpPr/>
            <p:nvPr/>
          </p:nvSpPr>
          <p:spPr>
            <a:xfrm>
              <a:off x="5119796" y="576322"/>
              <a:ext cx="3156605"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歯 肉 炎</a:t>
              </a:r>
            </a:p>
          </p:txBody>
        </p:sp>
        <p:sp>
          <p:nvSpPr>
            <p:cNvPr id="16" name="テキスト ボックス 15">
              <a:extLst>
                <a:ext uri="{FF2B5EF4-FFF2-40B4-BE49-F238E27FC236}">
                  <a16:creationId xmlns:a16="http://schemas.microsoft.com/office/drawing/2014/main" id="{AFD9FBA2-F432-9475-03DE-C56D78BA59C2}"/>
                </a:ext>
              </a:extLst>
            </p:cNvPr>
            <p:cNvSpPr txBox="1"/>
            <p:nvPr/>
          </p:nvSpPr>
          <p:spPr>
            <a:xfrm>
              <a:off x="5433465" y="564986"/>
              <a:ext cx="2421315" cy="369332"/>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しにくえん</a:t>
              </a:r>
            </a:p>
          </p:txBody>
        </p:sp>
      </p:grpSp>
      <p:pic>
        <p:nvPicPr>
          <p:cNvPr id="8" name="図 7" descr="皿に置いている様々なフルーツ&#10;&#10;低い精度で自動的に生成された説明">
            <a:extLst>
              <a:ext uri="{FF2B5EF4-FFF2-40B4-BE49-F238E27FC236}">
                <a16:creationId xmlns:a16="http://schemas.microsoft.com/office/drawing/2014/main" id="{B73A59CF-D035-02E5-DEC8-2388CA82BAB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97583" y="3097073"/>
            <a:ext cx="3206339" cy="2270874"/>
          </a:xfrm>
          <a:prstGeom prst="rect">
            <a:avLst/>
          </a:prstGeom>
        </p:spPr>
      </p:pic>
      <p:sp>
        <p:nvSpPr>
          <p:cNvPr id="21" name="テキスト ボックス 20">
            <a:extLst>
              <a:ext uri="{FF2B5EF4-FFF2-40B4-BE49-F238E27FC236}">
                <a16:creationId xmlns:a16="http://schemas.microsoft.com/office/drawing/2014/main" id="{4EF87986-49FB-F780-28E5-7CF687CE8FC8}"/>
              </a:ext>
            </a:extLst>
          </p:cNvPr>
          <p:cNvSpPr txBox="1"/>
          <p:nvPr/>
        </p:nvSpPr>
        <p:spPr>
          <a:xfrm>
            <a:off x="2036285" y="339470"/>
            <a:ext cx="8290034" cy="122014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ほっといたらどうなる？</a:t>
            </a:r>
            <a:endParaRPr kumimoji="1" lang="en-US" altLang="ja-JP"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3" name="テキスト ボックス 22">
            <a:extLst>
              <a:ext uri="{FF2B5EF4-FFF2-40B4-BE49-F238E27FC236}">
                <a16:creationId xmlns:a16="http://schemas.microsoft.com/office/drawing/2014/main" id="{C6FAA9BD-28A1-A9EC-2084-5FBCAEE8DBA5}"/>
              </a:ext>
            </a:extLst>
          </p:cNvPr>
          <p:cNvSpPr txBox="1"/>
          <p:nvPr/>
        </p:nvSpPr>
        <p:spPr>
          <a:xfrm>
            <a:off x="5328278" y="5499436"/>
            <a:ext cx="5444238" cy="923330"/>
          </a:xfrm>
          <a:prstGeom prst="rect">
            <a:avLst/>
          </a:prstGeom>
          <a:solidFill>
            <a:srgbClr val="E1FFFF"/>
          </a:solidFill>
          <a:ln>
            <a:solidFill>
              <a:schemeClr val="tx1"/>
            </a:solidFill>
          </a:ln>
        </p:spPr>
        <p:txBody>
          <a:bodyPr wrap="squar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歯みがき</a:t>
            </a:r>
            <a:r>
              <a:rPr kumimoji="1" lang="ja-JP" altLang="en-US" sz="5400" b="1" i="0" u="none" strike="noStrike" kern="1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で治る</a:t>
            </a:r>
            <a:endParaRPr kumimoji="1" lang="en-US" altLang="ja-JP" sz="5400" b="1" i="0" u="none" strike="noStrike" kern="100" cap="none" spc="0" normalizeH="0" baseline="0" noProof="0" dirty="0">
              <a:ln>
                <a:noFill/>
              </a:ln>
              <a:solidFill>
                <a:srgbClr val="0000FF"/>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026" name="Picture 2" descr="歯のクリーニングのイラスト「歯科衛生士さんと子供」">
            <a:extLst>
              <a:ext uri="{FF2B5EF4-FFF2-40B4-BE49-F238E27FC236}">
                <a16:creationId xmlns:a16="http://schemas.microsoft.com/office/drawing/2014/main" id="{6F34DEDB-70F7-679C-9FAA-7F833C0F6F3E}"/>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664700" y="1490053"/>
            <a:ext cx="2354175" cy="2354175"/>
          </a:xfrm>
          <a:prstGeom prst="rect">
            <a:avLst/>
          </a:prstGeom>
          <a:noFill/>
          <a:extLst>
            <a:ext uri="{909E8E84-426E-40DD-AFC4-6F175D3DCCD1}">
              <a14:hiddenFill xmlns:a14="http://schemas.microsoft.com/office/drawing/2010/main">
                <a:solidFill>
                  <a:srgbClr val="FFFFFF"/>
                </a:solidFill>
              </a14:hiddenFill>
            </a:ext>
          </a:extLst>
        </p:spPr>
      </p:pic>
      <p:sp>
        <p:nvSpPr>
          <p:cNvPr id="2" name="フレーム 1">
            <a:extLst>
              <a:ext uri="{FF2B5EF4-FFF2-40B4-BE49-F238E27FC236}">
                <a16:creationId xmlns:a16="http://schemas.microsoft.com/office/drawing/2014/main" id="{478101FC-6C40-7042-142D-7E044CBCCA05}"/>
              </a:ext>
            </a:extLst>
          </p:cNvPr>
          <p:cNvSpPr/>
          <p:nvPr/>
        </p:nvSpPr>
        <p:spPr>
          <a:xfrm>
            <a:off x="0" y="1"/>
            <a:ext cx="12192000" cy="6858000"/>
          </a:xfrm>
          <a:prstGeom prst="frame">
            <a:avLst>
              <a:gd name="adj1" fmla="val 4278"/>
            </a:avLst>
          </a:prstGeom>
          <a:solidFill>
            <a:srgbClr val="E1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482178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880</TotalTime>
  <Words>877</Words>
  <Application>Microsoft Office PowerPoint</Application>
  <PresentationFormat>ワイド画面</PresentationFormat>
  <Paragraphs>235</Paragraphs>
  <Slides>27</Slides>
  <Notes>26</Notes>
  <HiddenSlides>0</HiddenSlides>
  <MMClips>1</MMClips>
  <ScaleCrop>false</ScaleCrop>
  <HeadingPairs>
    <vt:vector size="8" baseType="variant">
      <vt:variant>
        <vt:lpstr>使用されているフォント</vt:lpstr>
      </vt:variant>
      <vt:variant>
        <vt:i4>11</vt:i4>
      </vt:variant>
      <vt:variant>
        <vt:lpstr>テーマ</vt:lpstr>
      </vt:variant>
      <vt:variant>
        <vt:i4>1</vt:i4>
      </vt:variant>
      <vt:variant>
        <vt:lpstr>埋め込まれた OLE サーバー</vt:lpstr>
      </vt:variant>
      <vt:variant>
        <vt:i4>1</vt:i4>
      </vt:variant>
      <vt:variant>
        <vt:lpstr>スライド タイトル</vt:lpstr>
      </vt:variant>
      <vt:variant>
        <vt:i4>27</vt:i4>
      </vt:variant>
    </vt:vector>
  </HeadingPairs>
  <TitlesOfParts>
    <vt:vector size="40" baseType="lpstr">
      <vt:lpstr>BIZ UDPゴシック</vt:lpstr>
      <vt:lpstr>BIZ UDゴシック</vt:lpstr>
      <vt:lpstr>HGS創英角ﾎﾟｯﾌﾟ体</vt:lpstr>
      <vt:lpstr>HG丸ｺﾞｼｯｸM-PRO</vt:lpstr>
      <vt:lpstr>HG創英角ﾎﾟｯﾌﾟ体</vt:lpstr>
      <vt:lpstr>ＭＳ 明朝</vt:lpstr>
      <vt:lpstr>游ゴシック</vt:lpstr>
      <vt:lpstr>Arial</vt:lpstr>
      <vt:lpstr>Calibri</vt:lpstr>
      <vt:lpstr>Calibri Light</vt:lpstr>
      <vt:lpstr>Century</vt:lpstr>
      <vt:lpstr>1_Office テーマ</vt:lpstr>
      <vt:lpstr>Image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タイトル</dc:title>
  <dc:creator>Haruhito Omure</dc:creator>
  <cp:lastModifiedBy>Omure Haruhito</cp:lastModifiedBy>
  <cp:revision>25</cp:revision>
  <dcterms:created xsi:type="dcterms:W3CDTF">2023-04-28T13:03:18Z</dcterms:created>
  <dcterms:modified xsi:type="dcterms:W3CDTF">2026-02-26T03:46:33Z</dcterms:modified>
</cp:coreProperties>
</file>