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9770" r:id="rId2"/>
    <p:sldId id="9782" r:id="rId3"/>
    <p:sldId id="269" r:id="rId4"/>
    <p:sldId id="9732" r:id="rId5"/>
    <p:sldId id="9746" r:id="rId6"/>
    <p:sldId id="9748" r:id="rId7"/>
    <p:sldId id="9749" r:id="rId8"/>
    <p:sldId id="9772" r:id="rId9"/>
    <p:sldId id="9764" r:id="rId10"/>
    <p:sldId id="9777" r:id="rId11"/>
    <p:sldId id="9778" r:id="rId12"/>
    <p:sldId id="9776" r:id="rId13"/>
    <p:sldId id="9774" r:id="rId14"/>
    <p:sldId id="9755" r:id="rId15"/>
    <p:sldId id="9756" r:id="rId16"/>
    <p:sldId id="9765" r:id="rId17"/>
    <p:sldId id="9758" r:id="rId18"/>
    <p:sldId id="9750" r:id="rId19"/>
    <p:sldId id="9760" r:id="rId20"/>
    <p:sldId id="9761" r:id="rId21"/>
    <p:sldId id="9766" r:id="rId22"/>
    <p:sldId id="9763" r:id="rId23"/>
    <p:sldId id="9753" r:id="rId24"/>
    <p:sldId id="9752" r:id="rId25"/>
    <p:sldId id="9767" r:id="rId26"/>
    <p:sldId id="9768" r:id="rId27"/>
    <p:sldId id="9769" r:id="rId28"/>
    <p:sldId id="9754" r:id="rId29"/>
    <p:sldId id="9751" r:id="rId30"/>
    <p:sldId id="978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66FF"/>
    <a:srgbClr val="FF0000"/>
    <a:srgbClr val="FF6600"/>
    <a:srgbClr val="FFFF00"/>
    <a:srgbClr val="FF6699"/>
    <a:srgbClr val="FF99FF"/>
    <a:srgbClr val="FF3300"/>
    <a:srgbClr val="E1CCF0"/>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0" autoAdjust="0"/>
    <p:restoredTop sz="85529" autoAdjust="0"/>
  </p:normalViewPr>
  <p:slideViewPr>
    <p:cSldViewPr snapToGrid="0">
      <p:cViewPr varScale="1">
        <p:scale>
          <a:sx n="122" d="100"/>
          <a:sy n="122" d="100"/>
        </p:scale>
        <p:origin x="1556" y="2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2026/2/26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a:t>
            </a:fld>
            <a:endParaRPr kumimoji="1" lang="ja-JP" altLang="en-US"/>
          </a:p>
        </p:txBody>
      </p:sp>
    </p:spTree>
    <p:extLst>
      <p:ext uri="{BB962C8B-B14F-4D97-AF65-F5344CB8AC3E}">
        <p14:creationId xmlns:p14="http://schemas.microsoft.com/office/powerpoint/2010/main" val="3659024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1835787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3902367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2978239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3578477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176901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606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17</a:t>
            </a:fld>
            <a:endParaRPr kumimoji="1" lang="ja-JP" altLang="en-US"/>
          </a:p>
        </p:txBody>
      </p:sp>
    </p:spTree>
    <p:extLst>
      <p:ext uri="{BB962C8B-B14F-4D97-AF65-F5344CB8AC3E}">
        <p14:creationId xmlns:p14="http://schemas.microsoft.com/office/powerpoint/2010/main" val="162805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18</a:t>
            </a:fld>
            <a:endParaRPr kumimoji="1" lang="ja-JP" altLang="en-US"/>
          </a:p>
        </p:txBody>
      </p:sp>
    </p:spTree>
    <p:extLst>
      <p:ext uri="{BB962C8B-B14F-4D97-AF65-F5344CB8AC3E}">
        <p14:creationId xmlns:p14="http://schemas.microsoft.com/office/powerpoint/2010/main" val="2368949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19</a:t>
            </a:fld>
            <a:endParaRPr kumimoji="1" lang="ja-JP" altLang="en-US"/>
          </a:p>
        </p:txBody>
      </p:sp>
    </p:spTree>
    <p:extLst>
      <p:ext uri="{BB962C8B-B14F-4D97-AF65-F5344CB8AC3E}">
        <p14:creationId xmlns:p14="http://schemas.microsoft.com/office/powerpoint/2010/main" val="371066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20</a:t>
            </a:fld>
            <a:endParaRPr kumimoji="1" lang="ja-JP" altLang="en-US"/>
          </a:p>
        </p:txBody>
      </p:sp>
    </p:spTree>
    <p:extLst>
      <p:ext uri="{BB962C8B-B14F-4D97-AF65-F5344CB8AC3E}">
        <p14:creationId xmlns:p14="http://schemas.microsoft.com/office/powerpoint/2010/main" val="3446545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松山市歯科医師会　学校保健部　監修</a:t>
            </a:r>
          </a:p>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26428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22</a:t>
            </a:fld>
            <a:endParaRPr kumimoji="1" lang="ja-JP" altLang="en-US"/>
          </a:p>
        </p:txBody>
      </p:sp>
    </p:spTree>
    <p:extLst>
      <p:ext uri="{BB962C8B-B14F-4D97-AF65-F5344CB8AC3E}">
        <p14:creationId xmlns:p14="http://schemas.microsoft.com/office/powerpoint/2010/main" val="3209459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7639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81942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27788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歯みがき動画：光洋台デンタルクリニック提供</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8728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3473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歯みがき動画：光洋台デンタルクリニック提供</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9124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76442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30</a:t>
            </a:fld>
            <a:endParaRPr kumimoji="1" lang="ja-JP" altLang="en-US"/>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口腔内写真：大牟禮矯正歯科クリニック提供（患者同意あり）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1957043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いらすとやから引用、一部改変</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5</a:t>
            </a:fld>
            <a:endParaRPr kumimoji="1" lang="ja-JP" altLang="en-US"/>
          </a:p>
        </p:txBody>
      </p:sp>
    </p:spTree>
    <p:extLst>
      <p:ext uri="{BB962C8B-B14F-4D97-AF65-F5344CB8AC3E}">
        <p14:creationId xmlns:p14="http://schemas.microsoft.com/office/powerpoint/2010/main" val="1719517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口腔内写真：大牟禮矯正歯科クリニック提供（患者同意あり）</a:t>
            </a:r>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2194360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99993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354348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67697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レントゲン写真：大牟禮矯正歯科クリニック提供（患者同意あり）</a:t>
            </a:r>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2668570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2026/2/26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jpeg"/><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23.jpeg"/><Relationship Id="rId5" Type="http://schemas.openxmlformats.org/officeDocument/2006/relationships/image" Target="../media/image10.jpg"/><Relationship Id="rId10" Type="http://schemas.openxmlformats.org/officeDocument/2006/relationships/image" Target="../media/image22.jpeg"/><Relationship Id="rId4" Type="http://schemas.openxmlformats.org/officeDocument/2006/relationships/image" Target="../media/image9.jpg"/><Relationship Id="rId9" Type="http://schemas.openxmlformats.org/officeDocument/2006/relationships/image" Target="../media/image21.jpe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0.jpg"/><Relationship Id="rId10" Type="http://schemas.openxmlformats.org/officeDocument/2006/relationships/image" Target="../media/image23.jpeg"/><Relationship Id="rId4" Type="http://schemas.openxmlformats.org/officeDocument/2006/relationships/image" Target="../media/image9.jpg"/><Relationship Id="rId9"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0.jpg"/><Relationship Id="rId10" Type="http://schemas.openxmlformats.org/officeDocument/2006/relationships/image" Target="../media/image23.jpeg"/><Relationship Id="rId4" Type="http://schemas.openxmlformats.org/officeDocument/2006/relationships/image" Target="../media/image9.jp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9.jp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6.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2.xml"/><Relationship Id="rId7" Type="http://schemas.openxmlformats.org/officeDocument/2006/relationships/image" Target="../media/image6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25.xml"/><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emf"/></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7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1.emf"/><Relationship Id="rId5" Type="http://schemas.openxmlformats.org/officeDocument/2006/relationships/image" Target="../media/image68.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3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この</a:t>
            </a:r>
            <a:r>
              <a:rPr kumimoji="1" lang="ja-JP" altLang="en-US"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32785"/>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1"/>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0088" y="2586534"/>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76"/>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四角形: 角を丸くする 1">
            <a:extLst>
              <a:ext uri="{FF2B5EF4-FFF2-40B4-BE49-F238E27FC236}">
                <a16:creationId xmlns:a16="http://schemas.microsoft.com/office/drawing/2014/main" id="{771A8729-0822-1076-64C5-556971D46E4E}"/>
              </a:ext>
            </a:extLst>
          </p:cNvPr>
          <p:cNvSpPr/>
          <p:nvPr/>
        </p:nvSpPr>
        <p:spPr>
          <a:xfrm rot="1275234">
            <a:off x="4116535" y="4288988"/>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D6B69138-83A0-1035-B8FE-4E2DCECEFE9D}"/>
              </a:ext>
            </a:extLst>
          </p:cNvPr>
          <p:cNvSpPr/>
          <p:nvPr/>
        </p:nvSpPr>
        <p:spPr>
          <a:xfrm rot="20476996">
            <a:off x="6707900" y="4253852"/>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DB7B8EDB-C3C3-2098-A59D-71C7320A8DAE}"/>
              </a:ext>
            </a:extLst>
          </p:cNvPr>
          <p:cNvSpPr/>
          <p:nvPr/>
        </p:nvSpPr>
        <p:spPr>
          <a:xfrm rot="20476996">
            <a:off x="6907601" y="3558797"/>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A6482F92-20B5-8588-BDBD-8BA3EC778C6F}"/>
              </a:ext>
            </a:extLst>
          </p:cNvPr>
          <p:cNvSpPr/>
          <p:nvPr/>
        </p:nvSpPr>
        <p:spPr>
          <a:xfrm rot="1275234">
            <a:off x="3818422" y="3455357"/>
            <a:ext cx="1259363" cy="607265"/>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5F220971-5640-2411-C4D1-E215CF789B74}"/>
              </a:ext>
            </a:extLst>
          </p:cNvPr>
          <p:cNvSpPr/>
          <p:nvPr/>
        </p:nvSpPr>
        <p:spPr>
          <a:xfrm rot="1275234">
            <a:off x="3723654" y="5004235"/>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3B8E89BF-01FE-B291-FEB4-B179DDE268DA}"/>
              </a:ext>
            </a:extLst>
          </p:cNvPr>
          <p:cNvSpPr/>
          <p:nvPr/>
        </p:nvSpPr>
        <p:spPr>
          <a:xfrm rot="20499601">
            <a:off x="6738378" y="4864813"/>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523965F7-AAD1-5DCA-2A9C-9164716C6574}"/>
              </a:ext>
            </a:extLst>
          </p:cNvPr>
          <p:cNvSpPr/>
          <p:nvPr/>
        </p:nvSpPr>
        <p:spPr>
          <a:xfrm rot="1275234">
            <a:off x="4086393" y="2497676"/>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45FFF486-DE8A-4021-AE1B-C7FF829540A8}"/>
              </a:ext>
            </a:extLst>
          </p:cNvPr>
          <p:cNvSpPr/>
          <p:nvPr/>
        </p:nvSpPr>
        <p:spPr>
          <a:xfrm rot="20694109">
            <a:off x="6751025" y="2469311"/>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2E87B0D9-21A2-2388-884E-B83AD36F5E1D}"/>
              </a:ext>
            </a:extLst>
          </p:cNvPr>
          <p:cNvGrpSpPr/>
          <p:nvPr/>
        </p:nvGrpSpPr>
        <p:grpSpPr>
          <a:xfrm>
            <a:off x="262856" y="5389244"/>
            <a:ext cx="3726023" cy="1413519"/>
            <a:chOff x="1381817" y="1195635"/>
            <a:chExt cx="3726023" cy="1413519"/>
          </a:xfrm>
          <a:solidFill>
            <a:srgbClr val="FF0000"/>
          </a:solidFill>
        </p:grpSpPr>
        <p:sp>
          <p:nvSpPr>
            <p:cNvPr id="15" name="吹き出し: 角を丸めた四角形 14">
              <a:extLst>
                <a:ext uri="{FF2B5EF4-FFF2-40B4-BE49-F238E27FC236}">
                  <a16:creationId xmlns:a16="http://schemas.microsoft.com/office/drawing/2014/main" id="{C4733965-B270-E1E5-1870-DE5742154616}"/>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6" name="テキスト ボックス 15">
              <a:extLst>
                <a:ext uri="{FF2B5EF4-FFF2-40B4-BE49-F238E27FC236}">
                  <a16:creationId xmlns:a16="http://schemas.microsoft.com/office/drawing/2014/main" id="{AE2C698A-FD4E-CCF7-BA29-75C91033B84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7" name="テキスト ボックス 16">
            <a:extLst>
              <a:ext uri="{FF2B5EF4-FFF2-40B4-BE49-F238E27FC236}">
                <a16:creationId xmlns:a16="http://schemas.microsoft.com/office/drawing/2014/main" id="{6B268258-6A5B-CF3C-9AC9-EDCF8050E08C}"/>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8" name="テキスト ボックス 7">
            <a:extLst>
              <a:ext uri="{FF2B5EF4-FFF2-40B4-BE49-F238E27FC236}">
                <a16:creationId xmlns:a16="http://schemas.microsoft.com/office/drawing/2014/main" id="{9BCE5B4A-3D61-66C0-C710-2B115AEB8C29}"/>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D0FE1ACB-8BF8-17F2-5FDF-3AF7C1FE67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551688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
                                        </p:tgtEl>
                                      </p:cBhvr>
                                    </p:animEffect>
                                    <p:animScale>
                                      <p:cBhvr>
                                        <p:cTn id="13" dur="250" autoRev="1" fill="hold"/>
                                        <p:tgtEl>
                                          <p:spTgt spid="11"/>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4337"/>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8"/>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7"/>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8"/>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047256" y="2579988"/>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3"/>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テキスト ボックス 1">
            <a:extLst>
              <a:ext uri="{FF2B5EF4-FFF2-40B4-BE49-F238E27FC236}">
                <a16:creationId xmlns:a16="http://schemas.microsoft.com/office/drawing/2014/main" id="{33A48DB3-D7DF-B447-4A37-1B3A9D74E28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85524359-B314-52DC-A464-8C8C0A53512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740907842"/>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61653"/>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2042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59399"/>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43300"/>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55120"/>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11245"/>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2" name="楕円 1">
            <a:extLst>
              <a:ext uri="{FF2B5EF4-FFF2-40B4-BE49-F238E27FC236}">
                <a16:creationId xmlns:a16="http://schemas.microsoft.com/office/drawing/2014/main" id="{4872EEC9-C0AA-FD86-D2B7-D0927D4B3F87}"/>
              </a:ext>
            </a:extLst>
          </p:cNvPr>
          <p:cNvSpPr/>
          <p:nvPr/>
        </p:nvSpPr>
        <p:spPr>
          <a:xfrm rot="19580572">
            <a:off x="2990641" y="2373095"/>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A4DE63F1-E498-EE49-82BC-C108B2F1E409}"/>
              </a:ext>
            </a:extLst>
          </p:cNvPr>
          <p:cNvSpPr/>
          <p:nvPr/>
        </p:nvSpPr>
        <p:spPr>
          <a:xfrm>
            <a:off x="8265113" y="2338030"/>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 name="楕円 4">
            <a:extLst>
              <a:ext uri="{FF2B5EF4-FFF2-40B4-BE49-F238E27FC236}">
                <a16:creationId xmlns:a16="http://schemas.microsoft.com/office/drawing/2014/main" id="{6B381806-5240-85FD-C9A7-6F7224D0020F}"/>
              </a:ext>
            </a:extLst>
          </p:cNvPr>
          <p:cNvSpPr/>
          <p:nvPr/>
        </p:nvSpPr>
        <p:spPr>
          <a:xfrm>
            <a:off x="2531404" y="3963696"/>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0388372-89D0-C26E-BF41-298A496E9466}"/>
              </a:ext>
            </a:extLst>
          </p:cNvPr>
          <p:cNvSpPr/>
          <p:nvPr/>
        </p:nvSpPr>
        <p:spPr>
          <a:xfrm>
            <a:off x="8775115" y="3947394"/>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200653EB-E774-5C2A-C048-B7AC3D18E88A}"/>
              </a:ext>
            </a:extLst>
          </p:cNvPr>
          <p:cNvSpPr/>
          <p:nvPr/>
        </p:nvSpPr>
        <p:spPr>
          <a:xfrm rot="20295937">
            <a:off x="7991992" y="2727768"/>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0" name="楕円 9">
            <a:extLst>
              <a:ext uri="{FF2B5EF4-FFF2-40B4-BE49-F238E27FC236}">
                <a16:creationId xmlns:a16="http://schemas.microsoft.com/office/drawing/2014/main" id="{D3D8E4C2-1A0C-D85E-92AB-420F6DACEE5F}"/>
              </a:ext>
            </a:extLst>
          </p:cNvPr>
          <p:cNvSpPr/>
          <p:nvPr/>
        </p:nvSpPr>
        <p:spPr>
          <a:xfrm rot="19664653">
            <a:off x="8140676" y="3873700"/>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 name="楕円 10">
            <a:extLst>
              <a:ext uri="{FF2B5EF4-FFF2-40B4-BE49-F238E27FC236}">
                <a16:creationId xmlns:a16="http://schemas.microsoft.com/office/drawing/2014/main" id="{95245D02-8637-311D-F127-E62CD5B472A2}"/>
              </a:ext>
            </a:extLst>
          </p:cNvPr>
          <p:cNvSpPr/>
          <p:nvPr/>
        </p:nvSpPr>
        <p:spPr>
          <a:xfrm rot="949767">
            <a:off x="3340764" y="2703324"/>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C227E190-F5E4-8A25-4524-425C78627050}"/>
              </a:ext>
            </a:extLst>
          </p:cNvPr>
          <p:cNvSpPr/>
          <p:nvPr/>
        </p:nvSpPr>
        <p:spPr>
          <a:xfrm rot="2142687">
            <a:off x="3326640" y="3803148"/>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A22F26C7-1564-446A-D0F8-1665E84C348A}"/>
              </a:ext>
            </a:extLst>
          </p:cNvPr>
          <p:cNvSpPr/>
          <p:nvPr/>
        </p:nvSpPr>
        <p:spPr>
          <a:xfrm>
            <a:off x="5135173" y="3050254"/>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797939CB-7284-2A4A-0606-CC5082E34933}"/>
              </a:ext>
            </a:extLst>
          </p:cNvPr>
          <p:cNvSpPr/>
          <p:nvPr/>
        </p:nvSpPr>
        <p:spPr>
          <a:xfrm>
            <a:off x="5458041" y="4507893"/>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6DFDEED3-92BC-6095-76AB-89A4D3CF57F3}"/>
              </a:ext>
            </a:extLst>
          </p:cNvPr>
          <p:cNvGrpSpPr/>
          <p:nvPr/>
        </p:nvGrpSpPr>
        <p:grpSpPr>
          <a:xfrm>
            <a:off x="7358138" y="5218865"/>
            <a:ext cx="4659605" cy="1639134"/>
            <a:chOff x="1381817" y="777159"/>
            <a:chExt cx="3726023" cy="1831996"/>
          </a:xfrm>
          <a:solidFill>
            <a:srgbClr val="FF0000"/>
          </a:solidFill>
        </p:grpSpPr>
        <p:sp>
          <p:nvSpPr>
            <p:cNvPr id="16" name="吹き出し: 角を丸めた四角形 15">
              <a:extLst>
                <a:ext uri="{FF2B5EF4-FFF2-40B4-BE49-F238E27FC236}">
                  <a16:creationId xmlns:a16="http://schemas.microsoft.com/office/drawing/2014/main" id="{CE1CC134-6DC5-71F2-3B0F-979FD4FCA3DC}"/>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7" name="テキスト ボックス 16">
              <a:extLst>
                <a:ext uri="{FF2B5EF4-FFF2-40B4-BE49-F238E27FC236}">
                  <a16:creationId xmlns:a16="http://schemas.microsoft.com/office/drawing/2014/main" id="{2621E8C3-F3F0-4A24-3043-62CE7FDE87A3}"/>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8" name="テキスト ボックス 17">
            <a:extLst>
              <a:ext uri="{FF2B5EF4-FFF2-40B4-BE49-F238E27FC236}">
                <a16:creationId xmlns:a16="http://schemas.microsoft.com/office/drawing/2014/main" id="{9DD69016-F601-C20B-ED0D-0ACE848F14C3}"/>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9" name="テキスト ボックス 18">
            <a:extLst>
              <a:ext uri="{FF2B5EF4-FFF2-40B4-BE49-F238E27FC236}">
                <a16:creationId xmlns:a16="http://schemas.microsoft.com/office/drawing/2014/main" id="{B2A445FD-2EDB-DADF-B44D-191596A8D2F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0" name="テキスト ボックス 19">
            <a:extLst>
              <a:ext uri="{FF2B5EF4-FFF2-40B4-BE49-F238E27FC236}">
                <a16:creationId xmlns:a16="http://schemas.microsoft.com/office/drawing/2014/main" id="{E16BD01C-A204-BB36-7112-A0B4F48C0178}"/>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1" name="テキスト ボックス 20">
            <a:extLst>
              <a:ext uri="{FF2B5EF4-FFF2-40B4-BE49-F238E27FC236}">
                <a16:creationId xmlns:a16="http://schemas.microsoft.com/office/drawing/2014/main" id="{2B6E2D82-08D4-057B-1BA9-B5DF44B5B374}"/>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80CAF4FB-B637-8B78-D6D7-B4E077CC8FF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5633114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7"/>
                                        </p:tgtEl>
                                      </p:cBhvr>
                                    </p:animEffect>
                                    <p:animScale>
                                      <p:cBhvr>
                                        <p:cTn id="16" dur="250" autoRev="1" fill="hold"/>
                                        <p:tgtEl>
                                          <p:spTgt spid="7"/>
                                        </p:tgtEl>
                                      </p:cBhvr>
                                      <p:by x="105000" y="105000"/>
                                    </p:animScale>
                                  </p:childTnLst>
                                </p:cTn>
                              </p:par>
                              <p:par>
                                <p:cTn id="17" presetID="26" presetClass="emph" presetSubtype="0" repeatCount="10000" fill="hold" grpId="0" nodeType="with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par>
                                <p:cTn id="20" presetID="26" presetClass="emph" presetSubtype="0" repeatCount="10000"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10000"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10000"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par>
                                <p:cTn id="29" presetID="26" presetClass="emph" presetSubtype="0" repeatCount="10000" fill="hold" grpId="0" nodeType="withEffect">
                                  <p:stCondLst>
                                    <p:cond delay="0"/>
                                  </p:stCondLst>
                                  <p:childTnLst>
                                    <p:animEffect transition="out" filter="fade">
                                      <p:cBhvr>
                                        <p:cTn id="30" dur="500" tmFilter="0, 0; .2, .5; .8, .5; 1, 0"/>
                                        <p:tgtEl>
                                          <p:spTgt spid="13"/>
                                        </p:tgtEl>
                                      </p:cBhvr>
                                    </p:animEffect>
                                    <p:animScale>
                                      <p:cBhvr>
                                        <p:cTn id="31" dur="250" autoRev="1" fill="hold"/>
                                        <p:tgtEl>
                                          <p:spTgt spid="13"/>
                                        </p:tgtEl>
                                      </p:cBhvr>
                                      <p:by x="105000" y="105000"/>
                                    </p:animScale>
                                  </p:childTnLst>
                                </p:cTn>
                              </p:par>
                              <p:par>
                                <p:cTn id="32" presetID="26" presetClass="emph" presetSubtype="0" repeatCount="10000" fill="hold" grpId="0" nodeType="withEffect">
                                  <p:stCondLst>
                                    <p:cond delay="0"/>
                                  </p:stCondLst>
                                  <p:childTnLst>
                                    <p:animEffect transition="out" filter="fade">
                                      <p:cBhvr>
                                        <p:cTn id="33" dur="500" tmFilter="0, 0; .2, .5; .8, .5; 1, 0"/>
                                        <p:tgtEl>
                                          <p:spTgt spid="14"/>
                                        </p:tgtEl>
                                      </p:cBhvr>
                                    </p:animEffect>
                                    <p:animScale>
                                      <p:cBhvr>
                                        <p:cTn id="34"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P spid="8" grpId="0" animBg="1"/>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46590"/>
            <a:ext cx="10791657" cy="4679877"/>
          </a:xfrm>
          <a:prstGeom prst="rect">
            <a:avLst/>
          </a:prstGeom>
        </p:spPr>
      </p:pic>
      <p:sp>
        <p:nvSpPr>
          <p:cNvPr id="28" name="楕円 27">
            <a:extLst>
              <a:ext uri="{FF2B5EF4-FFF2-40B4-BE49-F238E27FC236}">
                <a16:creationId xmlns:a16="http://schemas.microsoft.com/office/drawing/2014/main" id="{8EF79892-1AB4-D1A2-6B9D-13C468299469}"/>
              </a:ext>
            </a:extLst>
          </p:cNvPr>
          <p:cNvSpPr/>
          <p:nvPr/>
        </p:nvSpPr>
        <p:spPr>
          <a:xfrm rot="19580572">
            <a:off x="2990641" y="2358032"/>
            <a:ext cx="832927" cy="66033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12146F91-75EC-5AE0-4371-60C5E9A57DE8}"/>
              </a:ext>
            </a:extLst>
          </p:cNvPr>
          <p:cNvSpPr/>
          <p:nvPr/>
        </p:nvSpPr>
        <p:spPr>
          <a:xfrm>
            <a:off x="8265113" y="2322967"/>
            <a:ext cx="746985" cy="70072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6" name="楕円 35">
            <a:extLst>
              <a:ext uri="{FF2B5EF4-FFF2-40B4-BE49-F238E27FC236}">
                <a16:creationId xmlns:a16="http://schemas.microsoft.com/office/drawing/2014/main" id="{FF7F8B80-8FDD-3199-2667-3E7D94B41DD5}"/>
              </a:ext>
            </a:extLst>
          </p:cNvPr>
          <p:cNvSpPr/>
          <p:nvPr/>
        </p:nvSpPr>
        <p:spPr>
          <a:xfrm>
            <a:off x="2531404" y="3948633"/>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47380095-E963-703F-8176-838701A8AC6A}"/>
              </a:ext>
            </a:extLst>
          </p:cNvPr>
          <p:cNvSpPr/>
          <p:nvPr/>
        </p:nvSpPr>
        <p:spPr>
          <a:xfrm>
            <a:off x="8775115" y="3932331"/>
            <a:ext cx="770723" cy="79998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0" name="楕円 49">
            <a:extLst>
              <a:ext uri="{FF2B5EF4-FFF2-40B4-BE49-F238E27FC236}">
                <a16:creationId xmlns:a16="http://schemas.microsoft.com/office/drawing/2014/main" id="{F6EFC7A8-3052-F1D5-DCBC-AC974AA4EEBD}"/>
              </a:ext>
            </a:extLst>
          </p:cNvPr>
          <p:cNvSpPr/>
          <p:nvPr/>
        </p:nvSpPr>
        <p:spPr>
          <a:xfrm rot="20295937">
            <a:off x="7991992" y="2712705"/>
            <a:ext cx="626683" cy="1044888"/>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335E2B25-3454-2E07-7E77-B2253E3ECE67}"/>
              </a:ext>
            </a:extLst>
          </p:cNvPr>
          <p:cNvSpPr/>
          <p:nvPr/>
        </p:nvSpPr>
        <p:spPr>
          <a:xfrm rot="19664653">
            <a:off x="8140676" y="3858637"/>
            <a:ext cx="626683" cy="1343253"/>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56" name="楕円 55">
            <a:extLst>
              <a:ext uri="{FF2B5EF4-FFF2-40B4-BE49-F238E27FC236}">
                <a16:creationId xmlns:a16="http://schemas.microsoft.com/office/drawing/2014/main" id="{2DA51BF5-3BCA-C06E-1DD1-4C2FFB044098}"/>
              </a:ext>
            </a:extLst>
          </p:cNvPr>
          <p:cNvSpPr/>
          <p:nvPr/>
        </p:nvSpPr>
        <p:spPr>
          <a:xfrm rot="949767">
            <a:off x="3340764" y="2688261"/>
            <a:ext cx="622528" cy="102422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592A3995-2E6C-33F8-6C85-4BDA0AF0FF2C}"/>
              </a:ext>
            </a:extLst>
          </p:cNvPr>
          <p:cNvSpPr/>
          <p:nvPr/>
        </p:nvSpPr>
        <p:spPr>
          <a:xfrm rot="2142687">
            <a:off x="3326640" y="3788085"/>
            <a:ext cx="765568" cy="117276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83" name="直線矢印コネクタ 82">
            <a:extLst>
              <a:ext uri="{FF2B5EF4-FFF2-40B4-BE49-F238E27FC236}">
                <a16:creationId xmlns:a16="http://schemas.microsoft.com/office/drawing/2014/main" id="{B24430C2-CC5D-F9D4-6496-E07CC007E28C}"/>
              </a:ext>
            </a:extLst>
          </p:cNvPr>
          <p:cNvCxnSpPr/>
          <p:nvPr/>
        </p:nvCxnSpPr>
        <p:spPr>
          <a:xfrm flipV="1">
            <a:off x="2492180" y="4751414"/>
            <a:ext cx="249447" cy="82532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DF4F68DD-4416-2E75-F956-119A3972E269}"/>
              </a:ext>
            </a:extLst>
          </p:cNvPr>
          <p:cNvCxnSpPr>
            <a:cxnSpLocks/>
          </p:cNvCxnSpPr>
          <p:nvPr/>
        </p:nvCxnSpPr>
        <p:spPr>
          <a:xfrm flipV="1">
            <a:off x="3880718" y="5545187"/>
            <a:ext cx="540050" cy="591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05357"/>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4336"/>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28237"/>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0057"/>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296182"/>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cxnSp>
        <p:nvCxnSpPr>
          <p:cNvPr id="97" name="直線矢印コネクタ 96">
            <a:extLst>
              <a:ext uri="{FF2B5EF4-FFF2-40B4-BE49-F238E27FC236}">
                <a16:creationId xmlns:a16="http://schemas.microsoft.com/office/drawing/2014/main" id="{E3F8BCC5-76FD-CA4E-515C-D290982DEF18}"/>
              </a:ext>
            </a:extLst>
          </p:cNvPr>
          <p:cNvCxnSpPr>
            <a:cxnSpLocks/>
          </p:cNvCxnSpPr>
          <p:nvPr/>
        </p:nvCxnSpPr>
        <p:spPr>
          <a:xfrm flipH="1" flipV="1">
            <a:off x="6450225" y="5654944"/>
            <a:ext cx="1006621" cy="605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B5ABD5FC-F114-6146-A7E5-187564F47688}"/>
              </a:ext>
            </a:extLst>
          </p:cNvPr>
          <p:cNvCxnSpPr>
            <a:cxnSpLocks/>
          </p:cNvCxnSpPr>
          <p:nvPr/>
        </p:nvCxnSpPr>
        <p:spPr>
          <a:xfrm flipH="1">
            <a:off x="8098314" y="2999980"/>
            <a:ext cx="1090339" cy="79507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7" name="四角形: 角を丸くする 106">
            <a:extLst>
              <a:ext uri="{FF2B5EF4-FFF2-40B4-BE49-F238E27FC236}">
                <a16:creationId xmlns:a16="http://schemas.microsoft.com/office/drawing/2014/main" id="{AF88EB28-50AB-AF39-EF17-5DBA0E1D3AA1}"/>
              </a:ext>
            </a:extLst>
          </p:cNvPr>
          <p:cNvSpPr/>
          <p:nvPr/>
        </p:nvSpPr>
        <p:spPr>
          <a:xfrm>
            <a:off x="5135173" y="3035191"/>
            <a:ext cx="1668089" cy="12525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8" name="四角形: 角を丸くする 107">
            <a:extLst>
              <a:ext uri="{FF2B5EF4-FFF2-40B4-BE49-F238E27FC236}">
                <a16:creationId xmlns:a16="http://schemas.microsoft.com/office/drawing/2014/main" id="{8AD0878E-1F45-ED46-30CC-CE4C3A044498}"/>
              </a:ext>
            </a:extLst>
          </p:cNvPr>
          <p:cNvSpPr/>
          <p:nvPr/>
        </p:nvSpPr>
        <p:spPr>
          <a:xfrm>
            <a:off x="5458041" y="4492830"/>
            <a:ext cx="1246865" cy="100313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9" name="四角形: 角を丸くする 108">
            <a:extLst>
              <a:ext uri="{FF2B5EF4-FFF2-40B4-BE49-F238E27FC236}">
                <a16:creationId xmlns:a16="http://schemas.microsoft.com/office/drawing/2014/main" id="{B09F455A-2EDC-58D0-B3B3-509FAB96253A}"/>
              </a:ext>
            </a:extLst>
          </p:cNvPr>
          <p:cNvSpPr/>
          <p:nvPr/>
        </p:nvSpPr>
        <p:spPr>
          <a:xfrm rot="1275234">
            <a:off x="3723654" y="5004241"/>
            <a:ext cx="1681125" cy="675759"/>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0" name="四角形: 角を丸くする 109">
            <a:extLst>
              <a:ext uri="{FF2B5EF4-FFF2-40B4-BE49-F238E27FC236}">
                <a16:creationId xmlns:a16="http://schemas.microsoft.com/office/drawing/2014/main" id="{35B4617C-A76B-EECA-9AEE-D9DF90E30701}"/>
              </a:ext>
            </a:extLst>
          </p:cNvPr>
          <p:cNvSpPr/>
          <p:nvPr/>
        </p:nvSpPr>
        <p:spPr>
          <a:xfrm rot="20499601">
            <a:off x="6738378" y="4864819"/>
            <a:ext cx="1563973" cy="792966"/>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88994"/>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0893"/>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904231" y="3554314"/>
            <a:ext cx="1239871"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4" name="四角形: 角を丸くする 113">
            <a:extLst>
              <a:ext uri="{FF2B5EF4-FFF2-40B4-BE49-F238E27FC236}">
                <a16:creationId xmlns:a16="http://schemas.microsoft.com/office/drawing/2014/main" id="{F6CC9EA1-7204-4CE5-1203-151AB23433CA}"/>
              </a:ext>
            </a:extLst>
          </p:cNvPr>
          <p:cNvSpPr/>
          <p:nvPr/>
        </p:nvSpPr>
        <p:spPr>
          <a:xfrm rot="1275234">
            <a:off x="3876747" y="3492435"/>
            <a:ext cx="1217460" cy="521827"/>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6" name="四角形: 角を丸くする 115">
            <a:extLst>
              <a:ext uri="{FF2B5EF4-FFF2-40B4-BE49-F238E27FC236}">
                <a16:creationId xmlns:a16="http://schemas.microsoft.com/office/drawing/2014/main" id="{E5EED5E8-776B-322D-563C-33182196BA19}"/>
              </a:ext>
            </a:extLst>
          </p:cNvPr>
          <p:cNvSpPr/>
          <p:nvPr/>
        </p:nvSpPr>
        <p:spPr>
          <a:xfrm rot="1275234">
            <a:off x="4086393" y="2497682"/>
            <a:ext cx="1122015" cy="961104"/>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7" name="四角形: 角を丸くする 116">
            <a:extLst>
              <a:ext uri="{FF2B5EF4-FFF2-40B4-BE49-F238E27FC236}">
                <a16:creationId xmlns:a16="http://schemas.microsoft.com/office/drawing/2014/main" id="{DC1E987F-BB44-A656-E7F0-AAE4E8278351}"/>
              </a:ext>
            </a:extLst>
          </p:cNvPr>
          <p:cNvSpPr/>
          <p:nvPr/>
        </p:nvSpPr>
        <p:spPr>
          <a:xfrm rot="20694109">
            <a:off x="6751025" y="2469317"/>
            <a:ext cx="1122015" cy="10613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8E10463D-5790-BC62-F70D-2BC0A87F110B}"/>
              </a:ext>
            </a:extLst>
          </p:cNvPr>
          <p:cNvGrpSpPr/>
          <p:nvPr/>
        </p:nvGrpSpPr>
        <p:grpSpPr>
          <a:xfrm>
            <a:off x="9163624" y="1898437"/>
            <a:ext cx="2830895" cy="1953905"/>
            <a:chOff x="9145624" y="1102895"/>
            <a:chExt cx="2830895" cy="1953905"/>
          </a:xfrm>
          <a:solidFill>
            <a:srgbClr val="0066FF"/>
          </a:solidFill>
        </p:grpSpPr>
        <p:grpSp>
          <p:nvGrpSpPr>
            <p:cNvPr id="7" name="グループ化 6">
              <a:extLst>
                <a:ext uri="{FF2B5EF4-FFF2-40B4-BE49-F238E27FC236}">
                  <a16:creationId xmlns:a16="http://schemas.microsoft.com/office/drawing/2014/main" id="{C365A4EB-AAFE-5E08-5758-ADF5B70C0A9A}"/>
                </a:ext>
              </a:extLst>
            </p:cNvPr>
            <p:cNvGrpSpPr/>
            <p:nvPr/>
          </p:nvGrpSpPr>
          <p:grpSpPr>
            <a:xfrm>
              <a:off x="9145624" y="1102895"/>
              <a:ext cx="2830895" cy="1953905"/>
              <a:chOff x="9874983" y="1444775"/>
              <a:chExt cx="1993484" cy="1519645"/>
            </a:xfrm>
            <a:grpFill/>
          </p:grpSpPr>
          <p:sp>
            <p:nvSpPr>
              <p:cNvPr id="10" name="吹き出し: 角を丸めた四角形 9">
                <a:extLst>
                  <a:ext uri="{FF2B5EF4-FFF2-40B4-BE49-F238E27FC236}">
                    <a16:creationId xmlns:a16="http://schemas.microsoft.com/office/drawing/2014/main" id="{2A602650-52C2-EEF5-947A-347E270B5323}"/>
                  </a:ext>
                </a:extLst>
              </p:cNvPr>
              <p:cNvSpPr/>
              <p:nvPr/>
            </p:nvSpPr>
            <p:spPr>
              <a:xfrm>
                <a:off x="9874983" y="1444775"/>
                <a:ext cx="1993484" cy="1519645"/>
              </a:xfrm>
              <a:prstGeom prst="wedgeRoundRectCallout">
                <a:avLst>
                  <a:gd name="adj1" fmla="val -42340"/>
                  <a:gd name="adj2" fmla="val 17294"/>
                  <a:gd name="adj3" fmla="val 16667"/>
                </a:avLst>
              </a:prstGeom>
              <a:grpFill/>
              <a:ln>
                <a:solidFill>
                  <a:srgbClr val="0066FF"/>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1" name="テキスト ボックス 10">
                <a:extLst>
                  <a:ext uri="{FF2B5EF4-FFF2-40B4-BE49-F238E27FC236}">
                    <a16:creationId xmlns:a16="http://schemas.microsoft.com/office/drawing/2014/main" id="{30702A4A-6EC8-D49E-3F18-E35A290DE7C5}"/>
                  </a:ext>
                </a:extLst>
              </p:cNvPr>
              <p:cNvSpPr txBox="1"/>
              <p:nvPr/>
            </p:nvSpPr>
            <p:spPr>
              <a:xfrm>
                <a:off x="10558321" y="1487869"/>
                <a:ext cx="391263"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8" name="テキスト ボックス 7">
              <a:extLst>
                <a:ext uri="{FF2B5EF4-FFF2-40B4-BE49-F238E27FC236}">
                  <a16:creationId xmlns:a16="http://schemas.microsoft.com/office/drawing/2014/main" id="{5FC9B018-AC0C-5CF3-C7B9-ECA2F9A59D63}"/>
                </a:ext>
              </a:extLst>
            </p:cNvPr>
            <p:cNvSpPr txBox="1"/>
            <p:nvPr/>
          </p:nvSpPr>
          <p:spPr>
            <a:xfrm>
              <a:off x="9608017" y="2017001"/>
              <a:ext cx="1666654" cy="369460"/>
            </a:xfrm>
            <a:prstGeom prst="rect">
              <a:avLst/>
            </a:prstGeom>
            <a:grpFill/>
            <a:ln>
              <a:solidFill>
                <a:srgbClr val="0066FF"/>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grpSp>
        <p:nvGrpSpPr>
          <p:cNvPr id="12" name="グループ化 11">
            <a:extLst>
              <a:ext uri="{FF2B5EF4-FFF2-40B4-BE49-F238E27FC236}">
                <a16:creationId xmlns:a16="http://schemas.microsoft.com/office/drawing/2014/main" id="{C23A7401-28A7-4369-3339-ADDF16000A1F}"/>
              </a:ext>
            </a:extLst>
          </p:cNvPr>
          <p:cNvGrpSpPr/>
          <p:nvPr/>
        </p:nvGrpSpPr>
        <p:grpSpPr>
          <a:xfrm>
            <a:off x="262856" y="5389244"/>
            <a:ext cx="3726023" cy="1413519"/>
            <a:chOff x="1381817" y="1195635"/>
            <a:chExt cx="3726023" cy="1413519"/>
          </a:xfrm>
          <a:solidFill>
            <a:srgbClr val="FF0000"/>
          </a:solidFill>
        </p:grpSpPr>
        <p:sp>
          <p:nvSpPr>
            <p:cNvPr id="13" name="吹き出し: 角を丸めた四角形 12">
              <a:extLst>
                <a:ext uri="{FF2B5EF4-FFF2-40B4-BE49-F238E27FC236}">
                  <a16:creationId xmlns:a16="http://schemas.microsoft.com/office/drawing/2014/main" id="{93A19198-3B69-501E-9C4F-BF26C87D117F}"/>
                </a:ext>
              </a:extLst>
            </p:cNvPr>
            <p:cNvSpPr/>
            <p:nvPr/>
          </p:nvSpPr>
          <p:spPr>
            <a:xfrm>
              <a:off x="1381817" y="1195635"/>
              <a:ext cx="3726023" cy="1413519"/>
            </a:xfrm>
            <a:prstGeom prst="wedgeRoundRectCallout">
              <a:avLst>
                <a:gd name="adj1" fmla="val 15662"/>
                <a:gd name="adj2" fmla="val -46334"/>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ct val="150000"/>
                </a:lnSpc>
              </a:pPr>
              <a:r>
                <a:rPr kumimoji="1" lang="ja-JP" altLang="en-US" sz="3200" b="1" dirty="0">
                  <a:effectLst>
                    <a:outerShdw blurRad="38100" dist="38100" dir="2700000" algn="tl">
                      <a:srgbClr val="000000">
                        <a:alpha val="43137"/>
                      </a:srgbClr>
                    </a:outerShdw>
                  </a:effectLst>
                </a:rPr>
                <a:t>あごのほねの中にある歯（永久歯）</a:t>
              </a:r>
            </a:p>
          </p:txBody>
        </p:sp>
        <p:sp>
          <p:nvSpPr>
            <p:cNvPr id="15" name="テキスト ボックス 14">
              <a:extLst>
                <a:ext uri="{FF2B5EF4-FFF2-40B4-BE49-F238E27FC236}">
                  <a16:creationId xmlns:a16="http://schemas.microsoft.com/office/drawing/2014/main" id="{17CF4F59-C189-A5F7-E4AD-2237C84018A0}"/>
                </a:ext>
              </a:extLst>
            </p:cNvPr>
            <p:cNvSpPr txBox="1"/>
            <p:nvPr/>
          </p:nvSpPr>
          <p:spPr>
            <a:xfrm>
              <a:off x="2442166" y="1664285"/>
              <a:ext cx="391263" cy="369460"/>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6" name="テキスト ボックス 15">
            <a:extLst>
              <a:ext uri="{FF2B5EF4-FFF2-40B4-BE49-F238E27FC236}">
                <a16:creationId xmlns:a16="http://schemas.microsoft.com/office/drawing/2014/main" id="{83CC623E-9100-9654-5EC6-E68407FAADBE}"/>
              </a:ext>
            </a:extLst>
          </p:cNvPr>
          <p:cNvSpPr txBox="1"/>
          <p:nvPr/>
        </p:nvSpPr>
        <p:spPr>
          <a:xfrm>
            <a:off x="1814314" y="5874033"/>
            <a:ext cx="1985211" cy="369460"/>
          </a:xfrm>
          <a:prstGeom prst="rect">
            <a:avLst/>
          </a:prstGeom>
          <a:solidFill>
            <a:srgbClr val="FF0000"/>
          </a:solidFill>
          <a:ln>
            <a:solidFill>
              <a:srgbClr val="FF0000"/>
            </a:solid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7" name="グループ化 16">
            <a:extLst>
              <a:ext uri="{FF2B5EF4-FFF2-40B4-BE49-F238E27FC236}">
                <a16:creationId xmlns:a16="http://schemas.microsoft.com/office/drawing/2014/main" id="{221863BB-A0E8-6616-35EE-15E5FA1C4DB6}"/>
              </a:ext>
            </a:extLst>
          </p:cNvPr>
          <p:cNvGrpSpPr/>
          <p:nvPr/>
        </p:nvGrpSpPr>
        <p:grpSpPr>
          <a:xfrm>
            <a:off x="7358138" y="5218865"/>
            <a:ext cx="4659605" cy="1639134"/>
            <a:chOff x="1381817" y="777159"/>
            <a:chExt cx="3726023" cy="1831996"/>
          </a:xfrm>
          <a:solidFill>
            <a:srgbClr val="FF0000"/>
          </a:solidFill>
        </p:grpSpPr>
        <p:sp>
          <p:nvSpPr>
            <p:cNvPr id="18" name="吹き出し: 角を丸めた四角形 17">
              <a:extLst>
                <a:ext uri="{FF2B5EF4-FFF2-40B4-BE49-F238E27FC236}">
                  <a16:creationId xmlns:a16="http://schemas.microsoft.com/office/drawing/2014/main" id="{5F8A92BA-058A-71E1-C795-90407FB13699}"/>
                </a:ext>
              </a:extLst>
            </p:cNvPr>
            <p:cNvSpPr/>
            <p:nvPr/>
          </p:nvSpPr>
          <p:spPr>
            <a:xfrm>
              <a:off x="1381817" y="777159"/>
              <a:ext cx="3726023" cy="1831996"/>
            </a:xfrm>
            <a:prstGeom prst="wedgeRoundRectCallout">
              <a:avLst>
                <a:gd name="adj1" fmla="val -47842"/>
                <a:gd name="adj2" fmla="val -17911"/>
                <a:gd name="adj3" fmla="val 16667"/>
              </a:avLst>
            </a:prstGeom>
            <a:grpFill/>
            <a:ln>
              <a:solidFill>
                <a:srgbClr val="FF0000"/>
              </a:solid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次に生える歯がない歯</a:t>
              </a:r>
              <a:endParaRPr kumimoji="1" lang="en-US" altLang="ja-JP" sz="3200" b="1" dirty="0">
                <a:solidFill>
                  <a:schemeClr val="bg1"/>
                </a:solidFill>
                <a:effectLst>
                  <a:outerShdw blurRad="38100" dist="38100" dir="2700000" algn="tl">
                    <a:srgbClr val="000000">
                      <a:alpha val="43137"/>
                    </a:srgbClr>
                  </a:outerShdw>
                </a:effectLst>
                <a:latin typeface="+mn-ea"/>
              </a:endParaRPr>
            </a:p>
            <a:p>
              <a:pPr algn="ctr">
                <a:lnSpc>
                  <a:spcPts val="5500"/>
                </a:lnSpc>
              </a:pPr>
              <a:r>
                <a:rPr kumimoji="1" lang="ja-JP" altLang="en-US" sz="3200" b="1" dirty="0">
                  <a:solidFill>
                    <a:schemeClr val="bg1"/>
                  </a:solidFill>
                  <a:effectLst>
                    <a:outerShdw blurRad="38100" dist="38100" dir="2700000" algn="tl">
                      <a:srgbClr val="000000">
                        <a:alpha val="43137"/>
                      </a:srgbClr>
                    </a:outerShdw>
                  </a:effectLst>
                  <a:latin typeface="+mn-ea"/>
                </a:rPr>
                <a:t>（永久歯）</a:t>
              </a:r>
            </a:p>
          </p:txBody>
        </p:sp>
        <p:sp>
          <p:nvSpPr>
            <p:cNvPr id="19" name="テキスト ボックス 18">
              <a:extLst>
                <a:ext uri="{FF2B5EF4-FFF2-40B4-BE49-F238E27FC236}">
                  <a16:creationId xmlns:a16="http://schemas.microsoft.com/office/drawing/2014/main" id="{77B06B7C-E110-DCFF-1B0D-0D04A4535825}"/>
                </a:ext>
              </a:extLst>
            </p:cNvPr>
            <p:cNvSpPr txBox="1"/>
            <p:nvPr/>
          </p:nvSpPr>
          <p:spPr>
            <a:xfrm>
              <a:off x="3248910" y="777438"/>
              <a:ext cx="315481" cy="372091"/>
            </a:xfrm>
            <a:prstGeom prst="rect">
              <a:avLst/>
            </a:prstGeom>
            <a:grpFill/>
            <a:ln>
              <a:solidFill>
                <a:srgbClr val="FF0000"/>
              </a:solid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20" name="テキスト ボックス 19">
            <a:extLst>
              <a:ext uri="{FF2B5EF4-FFF2-40B4-BE49-F238E27FC236}">
                <a16:creationId xmlns:a16="http://schemas.microsoft.com/office/drawing/2014/main" id="{610A16F9-4B1E-05B4-91C2-6AE2EF83055B}"/>
              </a:ext>
            </a:extLst>
          </p:cNvPr>
          <p:cNvSpPr txBox="1"/>
          <p:nvPr/>
        </p:nvSpPr>
        <p:spPr>
          <a:xfrm>
            <a:off x="11322241" y="5220032"/>
            <a:ext cx="377280" cy="372090"/>
          </a:xfrm>
          <a:prstGeom prst="rect">
            <a:avLst/>
          </a:prstGeom>
          <a:noFill/>
          <a:ln>
            <a:noFill/>
          </a:ln>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21" name="テキスト ボックス 20">
            <a:extLst>
              <a:ext uri="{FF2B5EF4-FFF2-40B4-BE49-F238E27FC236}">
                <a16:creationId xmlns:a16="http://schemas.microsoft.com/office/drawing/2014/main" id="{A260FDD7-448C-72D6-A00C-4883AE5F4E95}"/>
              </a:ext>
            </a:extLst>
          </p:cNvPr>
          <p:cNvSpPr txBox="1"/>
          <p:nvPr/>
        </p:nvSpPr>
        <p:spPr>
          <a:xfrm>
            <a:off x="8663725" y="5915493"/>
            <a:ext cx="1985211"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22" name="テキスト ボックス 21">
            <a:extLst>
              <a:ext uri="{FF2B5EF4-FFF2-40B4-BE49-F238E27FC236}">
                <a16:creationId xmlns:a16="http://schemas.microsoft.com/office/drawing/2014/main" id="{A241D52B-3409-9A14-838A-D196B7B8C43E}"/>
              </a:ext>
            </a:extLst>
          </p:cNvPr>
          <p:cNvSpPr txBox="1"/>
          <p:nvPr/>
        </p:nvSpPr>
        <p:spPr>
          <a:xfrm>
            <a:off x="7484165" y="5222833"/>
            <a:ext cx="813583" cy="369460"/>
          </a:xfrm>
          <a:prstGeom prst="rect">
            <a:avLst/>
          </a:prstGeom>
          <a:noFill/>
          <a:ln>
            <a:noFill/>
          </a:ln>
        </p:spPr>
        <p:txBody>
          <a:bodyPr wrap="square" rtlCol="0">
            <a:spAutoFit/>
          </a:bodyPr>
          <a:lstStyle/>
          <a:p>
            <a:pPr algn="ctr"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つぎ</a:t>
            </a:r>
          </a:p>
        </p:txBody>
      </p:sp>
      <p:sp>
        <p:nvSpPr>
          <p:cNvPr id="2" name="テキスト ボックス 1">
            <a:extLst>
              <a:ext uri="{FF2B5EF4-FFF2-40B4-BE49-F238E27FC236}">
                <a16:creationId xmlns:a16="http://schemas.microsoft.com/office/drawing/2014/main" id="{FCC8E86B-D452-1527-42A6-0708142FC99F}"/>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747BBA7-2B13-4D28-921D-E96A574CFFF5}"/>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28590529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4FDD8CE3-2549-7292-CEBD-D44F4AF3DF3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13695" y="2380850"/>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1"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17" name="爆発: 14 pt 16">
            <a:extLst>
              <a:ext uri="{FF2B5EF4-FFF2-40B4-BE49-F238E27FC236}">
                <a16:creationId xmlns:a16="http://schemas.microsoft.com/office/drawing/2014/main" id="{45982310-1556-C445-1EF3-3CA97486B06A}"/>
              </a:ext>
            </a:extLst>
          </p:cNvPr>
          <p:cNvSpPr/>
          <p:nvPr/>
        </p:nvSpPr>
        <p:spPr>
          <a:xfrm>
            <a:off x="4184768" y="229758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28233" y="1883827"/>
            <a:ext cx="894628" cy="708993"/>
          </a:xfrm>
          <a:prstGeom prst="rect">
            <a:avLst/>
          </a:prstGeom>
        </p:spPr>
      </p:pic>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693614" y="2268179"/>
            <a:ext cx="894629" cy="708994"/>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021187" y="1939936"/>
            <a:ext cx="894628" cy="708993"/>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599129" y="1769278"/>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245" y="1872925"/>
            <a:ext cx="894628" cy="708993"/>
          </a:xfrm>
          <a:prstGeom prst="rect">
            <a:avLst/>
          </a:prstGeom>
        </p:spPr>
      </p:pic>
      <p:sp>
        <p:nvSpPr>
          <p:cNvPr id="12" name="テキスト ボックス 11">
            <a:extLst>
              <a:ext uri="{FF2B5EF4-FFF2-40B4-BE49-F238E27FC236}">
                <a16:creationId xmlns:a16="http://schemas.microsoft.com/office/drawing/2014/main" id="{0CD31EA0-88D2-074C-CB1E-CD1F876FC855}"/>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A1182327-9036-B31A-0532-F10F936B43EC}"/>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14" name="テキスト ボックス 13">
            <a:extLst>
              <a:ext uri="{FF2B5EF4-FFF2-40B4-BE49-F238E27FC236}">
                <a16:creationId xmlns:a16="http://schemas.microsoft.com/office/drawing/2014/main" id="{83DB2440-DA81-4FC6-AC40-FBD98A567E71}"/>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spTree>
    <p:extLst>
      <p:ext uri="{BB962C8B-B14F-4D97-AF65-F5344CB8AC3E}">
        <p14:creationId xmlns:p14="http://schemas.microsoft.com/office/powerpoint/2010/main" val="2320541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786986" y="618781"/>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乳歯がむし歯になるとどうなる？</a:t>
            </a:r>
            <a:endParaRPr kumimoji="1" lang="en-US" altLang="ja-JP" sz="5400" b="1" kern="100" dirty="0">
              <a:latin typeface="+mn-ea"/>
              <a:cs typeface="Times New Roman" panose="02020603050405020304" pitchFamily="18" charset="0"/>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950683" y="1819677"/>
            <a:ext cx="894628" cy="708993"/>
          </a:xfrm>
          <a:prstGeom prst="rect">
            <a:avLst/>
          </a:prstGeom>
        </p:spPr>
      </p:pic>
      <p:sp>
        <p:nvSpPr>
          <p:cNvPr id="34" name="テキスト ボックス 33">
            <a:extLst>
              <a:ext uri="{FF2B5EF4-FFF2-40B4-BE49-F238E27FC236}">
                <a16:creationId xmlns:a16="http://schemas.microsoft.com/office/drawing/2014/main" id="{36027309-58BA-0E35-E84D-7099B26BD10A}"/>
              </a:ext>
            </a:extLst>
          </p:cNvPr>
          <p:cNvSpPr txBox="1"/>
          <p:nvPr/>
        </p:nvSpPr>
        <p:spPr>
          <a:xfrm>
            <a:off x="982580" y="248692"/>
            <a:ext cx="1646845"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646410" y="261122"/>
            <a:ext cx="551853"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p>
        </p:txBody>
      </p:sp>
      <p:grpSp>
        <p:nvGrpSpPr>
          <p:cNvPr id="45" name="グループ化 44">
            <a:extLst>
              <a:ext uri="{FF2B5EF4-FFF2-40B4-BE49-F238E27FC236}">
                <a16:creationId xmlns:a16="http://schemas.microsoft.com/office/drawing/2014/main" id="{4FD219D5-9116-8D57-4E82-03D1EC0FA16F}"/>
              </a:ext>
            </a:extLst>
          </p:cNvPr>
          <p:cNvGrpSpPr/>
          <p:nvPr/>
        </p:nvGrpSpPr>
        <p:grpSpPr>
          <a:xfrm>
            <a:off x="3751781" y="2284594"/>
            <a:ext cx="1933087" cy="2784289"/>
            <a:chOff x="3721492" y="2330531"/>
            <a:chExt cx="1933087" cy="2784289"/>
          </a:xfrm>
        </p:grpSpPr>
        <p:pic>
          <p:nvPicPr>
            <p:cNvPr id="41" name="図 40" descr="挿絵 が含まれている画像&#10;&#10;自動的に生成された説明">
              <a:extLst>
                <a:ext uri="{FF2B5EF4-FFF2-40B4-BE49-F238E27FC236}">
                  <a16:creationId xmlns:a16="http://schemas.microsoft.com/office/drawing/2014/main" id="{BB211CF5-5358-493C-2144-4D40A92767C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909746" y="3382084"/>
              <a:ext cx="1445938" cy="1732736"/>
            </a:xfrm>
            <a:prstGeom prst="rect">
              <a:avLst/>
            </a:prstGeom>
          </p:spPr>
        </p:pic>
        <p:pic>
          <p:nvPicPr>
            <p:cNvPr id="28" name="図 27">
              <a:extLst>
                <a:ext uri="{FF2B5EF4-FFF2-40B4-BE49-F238E27FC236}">
                  <a16:creationId xmlns:a16="http://schemas.microsoft.com/office/drawing/2014/main" id="{9762723C-FDD2-9D4E-4626-BC8B1F4C71DD}"/>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217283" y="2330531"/>
              <a:ext cx="894628" cy="708993"/>
            </a:xfrm>
            <a:prstGeom prst="rect">
              <a:avLst/>
            </a:prstGeom>
          </p:spPr>
        </p:pic>
        <p:grpSp>
          <p:nvGrpSpPr>
            <p:cNvPr id="44" name="グループ化 43">
              <a:extLst>
                <a:ext uri="{FF2B5EF4-FFF2-40B4-BE49-F238E27FC236}">
                  <a16:creationId xmlns:a16="http://schemas.microsoft.com/office/drawing/2014/main" id="{EEF855DD-17D9-1E5D-6807-BD67144A63BC}"/>
                </a:ext>
              </a:extLst>
            </p:cNvPr>
            <p:cNvGrpSpPr/>
            <p:nvPr/>
          </p:nvGrpSpPr>
          <p:grpSpPr>
            <a:xfrm>
              <a:off x="4156340" y="2799836"/>
              <a:ext cx="1498239" cy="857032"/>
              <a:chOff x="4057886" y="2770556"/>
              <a:chExt cx="1498239" cy="857032"/>
            </a:xfrm>
          </p:grpSpPr>
          <p:sp>
            <p:nvSpPr>
              <p:cNvPr id="17" name="爆発: 14 pt 16">
                <a:extLst>
                  <a:ext uri="{FF2B5EF4-FFF2-40B4-BE49-F238E27FC236}">
                    <a16:creationId xmlns:a16="http://schemas.microsoft.com/office/drawing/2014/main" id="{45982310-1556-C445-1EF3-3CA97486B06A}"/>
                  </a:ext>
                </a:extLst>
              </p:cNvPr>
              <p:cNvSpPr/>
              <p:nvPr/>
            </p:nvSpPr>
            <p:spPr>
              <a:xfrm>
                <a:off x="4057886" y="2895494"/>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図 23">
                <a:extLst>
                  <a:ext uri="{FF2B5EF4-FFF2-40B4-BE49-F238E27FC236}">
                    <a16:creationId xmlns:a16="http://schemas.microsoft.com/office/drawing/2014/main" id="{305788AA-CC93-7AD2-71A4-364DECF55DC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661497" y="2770556"/>
                <a:ext cx="894628" cy="708993"/>
              </a:xfrm>
              <a:prstGeom prst="rect">
                <a:avLst/>
              </a:prstGeom>
            </p:spPr>
          </p:pic>
        </p:grpSp>
        <p:pic>
          <p:nvPicPr>
            <p:cNvPr id="27" name="図 26">
              <a:extLst>
                <a:ext uri="{FF2B5EF4-FFF2-40B4-BE49-F238E27FC236}">
                  <a16:creationId xmlns:a16="http://schemas.microsoft.com/office/drawing/2014/main" id="{525C8545-5A92-A63F-D4C8-6DC9F6C4A195}"/>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21492" y="2827085"/>
              <a:ext cx="894629" cy="708994"/>
            </a:xfrm>
            <a:prstGeom prst="rect">
              <a:avLst/>
            </a:prstGeom>
          </p:spPr>
        </p:pic>
      </p:grpSp>
      <p:sp>
        <p:nvSpPr>
          <p:cNvPr id="6" name="爆発: 14 pt 5">
            <a:extLst>
              <a:ext uri="{FF2B5EF4-FFF2-40B4-BE49-F238E27FC236}">
                <a16:creationId xmlns:a16="http://schemas.microsoft.com/office/drawing/2014/main" id="{D0F9CA1A-4207-E03A-3B5B-4FB088E6F694}"/>
              </a:ext>
            </a:extLst>
          </p:cNvPr>
          <p:cNvSpPr/>
          <p:nvPr/>
        </p:nvSpPr>
        <p:spPr>
          <a:xfrm>
            <a:off x="4032304" y="4189487"/>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946F2C84-70EB-91D5-E01A-922CA24F4D43}"/>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3756560" y="2781148"/>
            <a:ext cx="894628" cy="708993"/>
          </a:xfrm>
          <a:prstGeom prst="rect">
            <a:avLst/>
          </a:prstGeom>
        </p:spPr>
      </p:pic>
      <p:pic>
        <p:nvPicPr>
          <p:cNvPr id="43" name="図 42">
            <a:extLst>
              <a:ext uri="{FF2B5EF4-FFF2-40B4-BE49-F238E27FC236}">
                <a16:creationId xmlns:a16="http://schemas.microsoft.com/office/drawing/2014/main" id="{5D3A3385-FCB7-17B8-520B-EE57B376C1F1}"/>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4795018" y="2750578"/>
            <a:ext cx="894628" cy="708993"/>
          </a:xfrm>
          <a:prstGeom prst="rect">
            <a:avLst/>
          </a:prstGeom>
        </p:spPr>
      </p:pic>
    </p:spTree>
    <p:extLst>
      <p:ext uri="{BB962C8B-B14F-4D97-AF65-F5344CB8AC3E}">
        <p14:creationId xmlns:p14="http://schemas.microsoft.com/office/powerpoint/2010/main" val="6389328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0.01435 L -0.00091 0.01458 C -0.00013 0.02592 0.00039 0.0375 0.00143 0.04907 C 0.00156 0.05115 0.00169 0.0537 0.00261 0.05532 C 0.00339 0.05671 0.00482 0.05671 0.00599 0.05717 C 0.00716 0.05926 0.00873 0.06088 0.00951 0.06342 C 0.01159 0.07083 0.01068 0.07476 0.00951 0.08194 C 0.00912 0.08402 0.00899 0.08634 0.00834 0.08796 C 0.00742 0.09051 0.00599 0.09213 0.00482 0.09421 C 0.00443 0.09629 0.00404 0.09838 0.00378 0.10023 C 0.00326 0.10301 0.00326 0.10601 0.00261 0.10856 C 0.00209 0.11018 0.00104 0.11134 0.00026 0.11273 C -0.00156 0.125 -0.00039 0.11828 -0.00325 0.1331 C -0.00364 0.13518 -0.00416 0.13726 -0.00443 0.13935 C -0.00599 0.15648 -0.00521 0.14745 -0.00664 0.16597 C -0.00547 0.19953 -0.0056 0.18773 -0.0056 0.20092 " pathEditMode="relative" rAng="0" ptsTypes="AAAAAAAAAAAAAAAA">
                                      <p:cBhvr>
                                        <p:cTn id="6" dur="2000" fill="hold"/>
                                        <p:tgtEl>
                                          <p:spTgt spid="42"/>
                                        </p:tgtEl>
                                        <p:attrNameLst>
                                          <p:attrName>ppt_x</p:attrName>
                                          <p:attrName>ppt_y</p:attrName>
                                        </p:attrNameLst>
                                      </p:cBhvr>
                                      <p:rCtr x="286" y="9329"/>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39 0.00278 L 0.00039 0.00301 C -0.00052 0.01296 -0.003 0.04977 -0.00651 0.0581 C -0.01107 0.06875 -0.00912 0.06319 -0.01224 0.0743 C -0.01198 0.08055 -0.01263 0.08727 -0.0112 0.09282 C -0.01042 0.0956 -0.00742 0.09421 -0.00651 0.09699 C -0.00521 0.10116 -0.00599 0.10671 -0.00534 0.11134 C -0.00482 0.11551 -0.00391 0.11967 -0.003 0.12361 C -0.00065 0.13449 2.08333E-6 0.13055 0.00156 0.14421 C 0.00247 0.15231 0.00364 0.16342 0.00508 0.17083 L 0.00625 0.17685 L 0.00508 0.21805 " pathEditMode="relative" rAng="0" ptsTypes="AAAAAAAAAAAA">
                                      <p:cBhvr>
                                        <p:cTn id="10" dur="2000" fill="hold"/>
                                        <p:tgtEl>
                                          <p:spTgt spid="43"/>
                                        </p:tgtEl>
                                        <p:attrNameLst>
                                          <p:attrName>ppt_x</p:attrName>
                                          <p:attrName>ppt_y</p:attrName>
                                        </p:attrNameLst>
                                      </p:cBhvr>
                                      <p:rCtr x="-339" y="10764"/>
                                    </p:animMotion>
                                  </p:childTnLst>
                                </p:cTn>
                              </p:par>
                            </p:childTnLst>
                          </p:cTn>
                        </p:par>
                        <p:par>
                          <p:cTn id="11" fill="hold">
                            <p:stCondLst>
                              <p:cond delay="20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2000"/>
                                        <p:tgtEl>
                                          <p:spTgt spid="45"/>
                                        </p:tgtEl>
                                        <p:attrNameLst>
                                          <p:attrName>ppt_x</p:attrName>
                                        </p:attrNameLst>
                                      </p:cBhvr>
                                      <p:tavLst>
                                        <p:tav tm="0">
                                          <p:val>
                                            <p:strVal val="ppt_x"/>
                                          </p:val>
                                        </p:tav>
                                        <p:tav tm="100000">
                                          <p:val>
                                            <p:strVal val="ppt_x"/>
                                          </p:val>
                                        </p:tav>
                                      </p:tavLst>
                                    </p:anim>
                                    <p:anim calcmode="lin" valueType="num">
                                      <p:cBhvr additive="base">
                                        <p:cTn id="19" dur="2000"/>
                                        <p:tgtEl>
                                          <p:spTgt spid="45"/>
                                        </p:tgtEl>
                                        <p:attrNameLst>
                                          <p:attrName>ppt_y</p:attrName>
                                        </p:attrNameLst>
                                      </p:cBhvr>
                                      <p:tavLst>
                                        <p:tav tm="0">
                                          <p:val>
                                            <p:strVal val="ppt_y"/>
                                          </p:val>
                                        </p:tav>
                                        <p:tav tm="100000">
                                          <p:val>
                                            <p:strVal val="0-ppt_h/2"/>
                                          </p:val>
                                        </p:tav>
                                      </p:tavLst>
                                    </p:anim>
                                    <p:set>
                                      <p:cBhvr>
                                        <p:cTn id="20"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descr="抽象, 挿絵 が含まれている画像&#10;&#10;自動的に生成された説明">
            <a:extLst>
              <a:ext uri="{FF2B5EF4-FFF2-40B4-BE49-F238E27FC236}">
                <a16:creationId xmlns:a16="http://schemas.microsoft.com/office/drawing/2014/main" id="{D7FD12F7-0A61-F763-EBA1-343CB6C48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64531" y="1958820"/>
            <a:ext cx="1787688" cy="3156000"/>
          </a:xfrm>
          <a:prstGeom prst="rect">
            <a:avLst/>
          </a:prstGeom>
        </p:spPr>
      </p:pic>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520803" y="2136159"/>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052191" y="2564420"/>
            <a:ext cx="894628" cy="708993"/>
          </a:xfrm>
          <a:prstGeom prst="rect">
            <a:avLst/>
          </a:prstGeom>
        </p:spPr>
      </p:pic>
      <p:grpSp>
        <p:nvGrpSpPr>
          <p:cNvPr id="10" name="グループ化 9">
            <a:extLst>
              <a:ext uri="{FF2B5EF4-FFF2-40B4-BE49-F238E27FC236}">
                <a16:creationId xmlns:a16="http://schemas.microsoft.com/office/drawing/2014/main" id="{841E76AD-03CE-5579-1024-42B18CD07885}"/>
              </a:ext>
            </a:extLst>
          </p:cNvPr>
          <p:cNvGrpSpPr/>
          <p:nvPr/>
        </p:nvGrpSpPr>
        <p:grpSpPr>
          <a:xfrm>
            <a:off x="571832" y="204359"/>
            <a:ext cx="10950314" cy="2098412"/>
            <a:chOff x="571832" y="204359"/>
            <a:chExt cx="10950314" cy="2098412"/>
          </a:xfrm>
        </p:grpSpPr>
        <p:sp>
          <p:nvSpPr>
            <p:cNvPr id="25" name="テキスト ボックス 24">
              <a:extLst>
                <a:ext uri="{FF2B5EF4-FFF2-40B4-BE49-F238E27FC236}">
                  <a16:creationId xmlns:a16="http://schemas.microsoft.com/office/drawing/2014/main" id="{8EB86A4F-0AC4-5C06-F8F8-A0CB5EFE0E87}"/>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36027309-58BA-0E35-E84D-7099B26BD10A}"/>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35" name="テキスト ボックス 34">
              <a:extLst>
                <a:ext uri="{FF2B5EF4-FFF2-40B4-BE49-F238E27FC236}">
                  <a16:creationId xmlns:a16="http://schemas.microsoft.com/office/drawing/2014/main" id="{136135AA-8EEE-309C-169D-ED8D21991D9D}"/>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grpSp>
    </p:spTree>
    <p:extLst>
      <p:ext uri="{BB962C8B-B14F-4D97-AF65-F5344CB8AC3E}">
        <p14:creationId xmlns:p14="http://schemas.microsoft.com/office/powerpoint/2010/main" val="1232627460"/>
      </p:ext>
    </p:extLst>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3" name="図 2" descr="ミラー, 姿見, 挿絵, 手鏡 が含まれている画像&#10;&#10;自動的に生成された説明">
            <a:extLst>
              <a:ext uri="{FF2B5EF4-FFF2-40B4-BE49-F238E27FC236}">
                <a16:creationId xmlns:a16="http://schemas.microsoft.com/office/drawing/2014/main" id="{B9E5A669-6C51-A391-472B-B41E1F4FE2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64177" y="2196882"/>
            <a:ext cx="807831" cy="2764576"/>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04104AC9-DEB1-FA7C-B1E0-9A86CB22DED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86597" y="2295661"/>
            <a:ext cx="1436143" cy="2764576"/>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DCD23782-AB1D-4494-CC6E-35A1E324D9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27758" y="1997560"/>
            <a:ext cx="902044" cy="3217997"/>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EE6B70B5-95D5-6581-4C1D-4A324D39E67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78060" y="1997560"/>
            <a:ext cx="1033251" cy="3217997"/>
          </a:xfrm>
          <a:prstGeom prst="rect">
            <a:avLst/>
          </a:prstGeom>
        </p:spPr>
      </p:pic>
      <p:sp>
        <p:nvSpPr>
          <p:cNvPr id="9" name="四角形: 上の 2 つの角を丸める 8">
            <a:extLst>
              <a:ext uri="{FF2B5EF4-FFF2-40B4-BE49-F238E27FC236}">
                <a16:creationId xmlns:a16="http://schemas.microsoft.com/office/drawing/2014/main" id="{F9D2AD89-B9EA-273A-4F88-54D01E15976D}"/>
              </a:ext>
            </a:extLst>
          </p:cNvPr>
          <p:cNvSpPr/>
          <p:nvPr/>
        </p:nvSpPr>
        <p:spPr>
          <a:xfrm>
            <a:off x="1890332" y="3429000"/>
            <a:ext cx="8516318" cy="2701745"/>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descr="挿絵 が含まれている画像&#10;&#10;自動的に生成された説明">
            <a:extLst>
              <a:ext uri="{FF2B5EF4-FFF2-40B4-BE49-F238E27FC236}">
                <a16:creationId xmlns:a16="http://schemas.microsoft.com/office/drawing/2014/main" id="{F0B7353C-6898-5456-6115-F47C380D58A4}"/>
              </a:ext>
            </a:extLst>
          </p:cNvPr>
          <p:cNvPicPr>
            <a:picLocks noChangeAspect="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4049742" y="3731722"/>
            <a:ext cx="1197258" cy="2017006"/>
          </a:xfrm>
          <a:prstGeom prst="rect">
            <a:avLst/>
          </a:prstGeom>
        </p:spPr>
      </p:pic>
      <p:pic>
        <p:nvPicPr>
          <p:cNvPr id="18" name="図 17" descr="挿絵, スポーツゲーム が含まれている画像&#10;&#10;自動的に生成された説明">
            <a:extLst>
              <a:ext uri="{FF2B5EF4-FFF2-40B4-BE49-F238E27FC236}">
                <a16:creationId xmlns:a16="http://schemas.microsoft.com/office/drawing/2014/main" id="{9E4BA2B9-6906-EC4F-1BAE-74E0CB24AB38}"/>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9" name="図 18" descr="ミラー, スポーツゲーム, 挿絵, テーブル が含まれている画像&#10;&#10;自動的に生成された説明">
            <a:extLst>
              <a:ext uri="{FF2B5EF4-FFF2-40B4-BE49-F238E27FC236}">
                <a16:creationId xmlns:a16="http://schemas.microsoft.com/office/drawing/2014/main" id="{78AB7715-A38F-697C-0CA3-3506280D1C9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sp>
        <p:nvSpPr>
          <p:cNvPr id="26" name="爆発: 14 pt 25">
            <a:extLst>
              <a:ext uri="{FF2B5EF4-FFF2-40B4-BE49-F238E27FC236}">
                <a16:creationId xmlns:a16="http://schemas.microsoft.com/office/drawing/2014/main" id="{4C14D5E4-D472-0885-0FDE-88C3A927F45C}"/>
              </a:ext>
            </a:extLst>
          </p:cNvPr>
          <p:cNvSpPr/>
          <p:nvPr/>
        </p:nvSpPr>
        <p:spPr>
          <a:xfrm>
            <a:off x="5811506" y="2209861"/>
            <a:ext cx="1284523" cy="732094"/>
          </a:xfrm>
          <a:prstGeom prst="irregularSeal2">
            <a:avLst/>
          </a:prstGeom>
          <a:ln w="28575">
            <a:solidFill>
              <a:srgbClr val="FF330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5810E186-1A0B-37F5-BA80-84824F633752}"/>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398285" y="2373070"/>
            <a:ext cx="894629" cy="708994"/>
          </a:xfrm>
          <a:prstGeom prst="rect">
            <a:avLst/>
          </a:prstGeom>
        </p:spPr>
      </p:pic>
      <p:pic>
        <p:nvPicPr>
          <p:cNvPr id="29" name="図 28">
            <a:extLst>
              <a:ext uri="{FF2B5EF4-FFF2-40B4-BE49-F238E27FC236}">
                <a16:creationId xmlns:a16="http://schemas.microsoft.com/office/drawing/2014/main" id="{721D391F-AEE2-D46F-F310-13413AD1A200}"/>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6648714" y="2052943"/>
            <a:ext cx="894629" cy="708994"/>
          </a:xfrm>
          <a:prstGeom prst="rect">
            <a:avLst/>
          </a:prstGeom>
        </p:spPr>
      </p:pic>
      <p:pic>
        <p:nvPicPr>
          <p:cNvPr id="30" name="図 29">
            <a:extLst>
              <a:ext uri="{FF2B5EF4-FFF2-40B4-BE49-F238E27FC236}">
                <a16:creationId xmlns:a16="http://schemas.microsoft.com/office/drawing/2014/main" id="{CCDAE14F-7A69-86D6-DA84-D7C3CED35CDE}"/>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flipH="1">
            <a:off x="5782796" y="2142953"/>
            <a:ext cx="894628" cy="708993"/>
          </a:xfrm>
          <a:prstGeom prst="rect">
            <a:avLst/>
          </a:prstGeom>
        </p:spPr>
      </p:pic>
      <p:pic>
        <p:nvPicPr>
          <p:cNvPr id="20" name="図 19" descr="ギター, 挿絵 が含まれている画像&#10;&#10;自動的に生成された説明">
            <a:extLst>
              <a:ext uri="{FF2B5EF4-FFF2-40B4-BE49-F238E27FC236}">
                <a16:creationId xmlns:a16="http://schemas.microsoft.com/office/drawing/2014/main" id="{1F3F3CFB-EA22-AB62-1D58-2C614980E22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1529620">
            <a:off x="2372862" y="2151760"/>
            <a:ext cx="2084327" cy="3159923"/>
          </a:xfrm>
          <a:prstGeom prst="rect">
            <a:avLst/>
          </a:prstGeom>
        </p:spPr>
      </p:pic>
      <p:sp>
        <p:nvSpPr>
          <p:cNvPr id="6" name="星: 7 pt 5">
            <a:extLst>
              <a:ext uri="{FF2B5EF4-FFF2-40B4-BE49-F238E27FC236}">
                <a16:creationId xmlns:a16="http://schemas.microsoft.com/office/drawing/2014/main" id="{EC207D99-55B9-2EA6-277C-15D22FC18851}"/>
              </a:ext>
            </a:extLst>
          </p:cNvPr>
          <p:cNvSpPr/>
          <p:nvPr/>
        </p:nvSpPr>
        <p:spPr>
          <a:xfrm rot="992173">
            <a:off x="3870629" y="3429000"/>
            <a:ext cx="1091531" cy="1091531"/>
          </a:xfrm>
          <a:prstGeom prst="star7">
            <a:avLst>
              <a:gd name="adj" fmla="val 23249"/>
              <a:gd name="hf" fmla="val 102572"/>
              <a:gd name="vf" fmla="val 10521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吹き出し: 角を丸めた四角形 32">
            <a:extLst>
              <a:ext uri="{FF2B5EF4-FFF2-40B4-BE49-F238E27FC236}">
                <a16:creationId xmlns:a16="http://schemas.microsoft.com/office/drawing/2014/main" id="{256B1163-BB6F-C5C3-C271-E940E8F8FB5B}"/>
              </a:ext>
            </a:extLst>
          </p:cNvPr>
          <p:cNvSpPr/>
          <p:nvPr/>
        </p:nvSpPr>
        <p:spPr>
          <a:xfrm>
            <a:off x="5274162" y="2377151"/>
            <a:ext cx="3365887" cy="837312"/>
          </a:xfrm>
          <a:prstGeom prst="wedgeRoundRectCallout">
            <a:avLst>
              <a:gd name="adj1" fmla="val -80420"/>
              <a:gd name="adj2" fmla="val 7282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たおれてしまう</a:t>
            </a:r>
          </a:p>
        </p:txBody>
      </p:sp>
      <p:pic>
        <p:nvPicPr>
          <p:cNvPr id="10" name="図 9" descr="挿絵, スポーツゲーム が含まれている画像&#10;&#10;自動的に生成された説明">
            <a:extLst>
              <a:ext uri="{FF2B5EF4-FFF2-40B4-BE49-F238E27FC236}">
                <a16:creationId xmlns:a16="http://schemas.microsoft.com/office/drawing/2014/main" id="{74BE894C-D86B-D41C-7010-EBDE92CE5D06}"/>
              </a:ext>
            </a:extLst>
          </p:cNvPr>
          <p:cNvPicPr>
            <a:picLocks noChangeAspect="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7102177" y="3650987"/>
            <a:ext cx="1164456" cy="2090355"/>
          </a:xfrm>
          <a:prstGeom prst="rect">
            <a:avLst/>
          </a:prstGeom>
        </p:spPr>
      </p:pic>
      <p:pic>
        <p:nvPicPr>
          <p:cNvPr id="11" name="図 10" descr="ミラー, スポーツゲーム, 挿絵, テーブル が含まれている画像&#10;&#10;自動的に生成された説明">
            <a:extLst>
              <a:ext uri="{FF2B5EF4-FFF2-40B4-BE49-F238E27FC236}">
                <a16:creationId xmlns:a16="http://schemas.microsoft.com/office/drawing/2014/main" id="{003428EE-D45F-90E8-F8FC-3F0623091CD5}"/>
              </a:ext>
            </a:extLst>
          </p:cNvPr>
          <p:cNvPicPr>
            <a:picLocks noChangeAspect="1"/>
          </p:cNvPicPr>
          <p:nvPr/>
        </p:nvPicPr>
        <p:blipFill rotWithShape="1">
          <a:blip r:embed="rId9"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5809049" y="3751686"/>
            <a:ext cx="1148057" cy="1997042"/>
          </a:xfrm>
          <a:prstGeom prst="rect">
            <a:avLst/>
          </a:prstGeom>
        </p:spPr>
      </p:pic>
      <p:grpSp>
        <p:nvGrpSpPr>
          <p:cNvPr id="15" name="グループ化 14">
            <a:extLst>
              <a:ext uri="{FF2B5EF4-FFF2-40B4-BE49-F238E27FC236}">
                <a16:creationId xmlns:a16="http://schemas.microsoft.com/office/drawing/2014/main" id="{048CA35E-4B67-992B-EC40-678370697626}"/>
              </a:ext>
            </a:extLst>
          </p:cNvPr>
          <p:cNvGrpSpPr/>
          <p:nvPr/>
        </p:nvGrpSpPr>
        <p:grpSpPr>
          <a:xfrm>
            <a:off x="6648714" y="3579170"/>
            <a:ext cx="4961240" cy="2946072"/>
            <a:chOff x="6292914" y="3969048"/>
            <a:chExt cx="4961240" cy="2249760"/>
          </a:xfrm>
        </p:grpSpPr>
        <p:sp>
          <p:nvSpPr>
            <p:cNvPr id="17" name="吹き出し: 角を丸めた四角形 16">
              <a:extLst>
                <a:ext uri="{FF2B5EF4-FFF2-40B4-BE49-F238E27FC236}">
                  <a16:creationId xmlns:a16="http://schemas.microsoft.com/office/drawing/2014/main" id="{573E85E6-5B5F-048F-8F03-908DB0623573}"/>
                </a:ext>
              </a:extLst>
            </p:cNvPr>
            <p:cNvSpPr/>
            <p:nvPr/>
          </p:nvSpPr>
          <p:spPr>
            <a:xfrm>
              <a:off x="6292914" y="3969048"/>
              <a:ext cx="4961240" cy="2249760"/>
            </a:xfrm>
            <a:prstGeom prst="wedgeRoundRectCallout">
              <a:avLst>
                <a:gd name="adj1" fmla="val -78111"/>
                <a:gd name="adj2" fmla="val -1380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生える場所がなくなり、</a:t>
              </a:r>
              <a:endParaRPr kumimoji="1" lang="en-US" altLang="ja-JP" sz="3200" b="1" dirty="0"/>
            </a:p>
            <a:p>
              <a:pPr algn="ctr"/>
              <a:r>
                <a:rPr kumimoji="1" lang="ja-JP" altLang="en-US" sz="3200" b="1" dirty="0"/>
                <a:t>ちがうところから生える</a:t>
              </a:r>
              <a:endParaRPr kumimoji="1" lang="en-US" altLang="ja-JP" sz="3200" b="1" dirty="0"/>
            </a:p>
            <a:p>
              <a:pPr algn="ctr"/>
              <a:endParaRPr kumimoji="1" lang="en-US" altLang="ja-JP" sz="3200" b="1" dirty="0"/>
            </a:p>
            <a:p>
              <a:pPr algn="ctr"/>
              <a:endParaRPr kumimoji="1" lang="en-US" altLang="ja-JP" sz="3200" b="1" dirty="0"/>
            </a:p>
            <a:p>
              <a:pPr algn="ctr"/>
              <a:r>
                <a:rPr kumimoji="1" lang="ja-JP" altLang="en-US" sz="3200" b="1" dirty="0"/>
                <a:t>歯ならびが悪くなる</a:t>
              </a:r>
            </a:p>
          </p:txBody>
        </p:sp>
        <p:sp>
          <p:nvSpPr>
            <p:cNvPr id="25" name="矢印: 下 24">
              <a:extLst>
                <a:ext uri="{FF2B5EF4-FFF2-40B4-BE49-F238E27FC236}">
                  <a16:creationId xmlns:a16="http://schemas.microsoft.com/office/drawing/2014/main" id="{E578824F-A1E5-968C-938C-B13EBC1B9784}"/>
                </a:ext>
              </a:extLst>
            </p:cNvPr>
            <p:cNvSpPr/>
            <p:nvPr/>
          </p:nvSpPr>
          <p:spPr>
            <a:xfrm>
              <a:off x="8151063" y="5020115"/>
              <a:ext cx="902044" cy="481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18C0B894-34B3-C542-6706-A73D20BC9D1A}"/>
              </a:ext>
            </a:extLst>
          </p:cNvPr>
          <p:cNvSpPr txBox="1"/>
          <p:nvPr/>
        </p:nvSpPr>
        <p:spPr>
          <a:xfrm>
            <a:off x="8116717" y="3541903"/>
            <a:ext cx="982849" cy="400110"/>
          </a:xfrm>
          <a:prstGeom prst="rect">
            <a:avLst/>
          </a:prstGeom>
          <a:noFill/>
        </p:spPr>
        <p:txBody>
          <a:bodyPr wrap="square" rtlCol="0">
            <a:spAutoFit/>
          </a:bodyPr>
          <a:lstStyle/>
          <a:p>
            <a:pPr marL="266700" algn="just"/>
            <a:r>
              <a:rPr lang="ja-JP" altLang="en-US" sz="2000" b="1" dirty="0">
                <a:latin typeface="+mn-ea"/>
              </a:rPr>
              <a:t>しょ</a:t>
            </a:r>
            <a:endParaRPr lang="en-US" altLang="ja-JP" sz="2000" b="1" dirty="0">
              <a:latin typeface="+mn-ea"/>
            </a:endParaRPr>
          </a:p>
        </p:txBody>
      </p:sp>
      <p:sp>
        <p:nvSpPr>
          <p:cNvPr id="34" name="テキスト ボックス 33">
            <a:extLst>
              <a:ext uri="{FF2B5EF4-FFF2-40B4-BE49-F238E27FC236}">
                <a16:creationId xmlns:a16="http://schemas.microsoft.com/office/drawing/2014/main" id="{C0223D88-849F-E84D-FAB8-CD3BB76450C4}"/>
              </a:ext>
            </a:extLst>
          </p:cNvPr>
          <p:cNvSpPr txBox="1"/>
          <p:nvPr/>
        </p:nvSpPr>
        <p:spPr>
          <a:xfrm>
            <a:off x="8917482" y="5487951"/>
            <a:ext cx="982849" cy="400110"/>
          </a:xfrm>
          <a:prstGeom prst="rect">
            <a:avLst/>
          </a:prstGeom>
          <a:noFill/>
        </p:spPr>
        <p:txBody>
          <a:bodyPr wrap="square" rtlCol="0">
            <a:spAutoFit/>
          </a:bodyPr>
          <a:lstStyle/>
          <a:p>
            <a:pPr marL="266700" algn="just"/>
            <a:r>
              <a:rPr lang="ja-JP" altLang="en-US" sz="2000" b="1" dirty="0">
                <a:latin typeface="+mn-ea"/>
              </a:rPr>
              <a:t>わる</a:t>
            </a:r>
            <a:endParaRPr lang="en-US" altLang="ja-JP" sz="2000" b="1" dirty="0">
              <a:latin typeface="+mn-ea"/>
            </a:endParaRPr>
          </a:p>
        </p:txBody>
      </p:sp>
      <p:sp>
        <p:nvSpPr>
          <p:cNvPr id="35" name="テキスト ボックス 34">
            <a:extLst>
              <a:ext uri="{FF2B5EF4-FFF2-40B4-BE49-F238E27FC236}">
                <a16:creationId xmlns:a16="http://schemas.microsoft.com/office/drawing/2014/main" id="{D12DB3D7-17B8-D9B6-A15C-D40A55D513E1}"/>
              </a:ext>
            </a:extLst>
          </p:cNvPr>
          <p:cNvSpPr txBox="1"/>
          <p:nvPr/>
        </p:nvSpPr>
        <p:spPr>
          <a:xfrm>
            <a:off x="7017695" y="5481724"/>
            <a:ext cx="982849" cy="400110"/>
          </a:xfrm>
          <a:prstGeom prst="rect">
            <a:avLst/>
          </a:prstGeom>
          <a:noFill/>
        </p:spPr>
        <p:txBody>
          <a:bodyPr wrap="square" rtlCol="0">
            <a:spAutoFit/>
          </a:bodyPr>
          <a:lstStyle/>
          <a:p>
            <a:pPr marL="266700" algn="just"/>
            <a:r>
              <a:rPr lang="ja-JP" altLang="en-US" sz="2000" b="1" dirty="0">
                <a:latin typeface="+mn-ea"/>
              </a:rPr>
              <a:t>は</a:t>
            </a:r>
            <a:endParaRPr lang="en-US" altLang="ja-JP" sz="2000" b="1" dirty="0">
              <a:latin typeface="+mn-ea"/>
            </a:endParaRPr>
          </a:p>
        </p:txBody>
      </p:sp>
      <p:sp>
        <p:nvSpPr>
          <p:cNvPr id="39" name="テキスト ボックス 38">
            <a:extLst>
              <a:ext uri="{FF2B5EF4-FFF2-40B4-BE49-F238E27FC236}">
                <a16:creationId xmlns:a16="http://schemas.microsoft.com/office/drawing/2014/main" id="{F7FB1E05-405A-85DE-FAC1-F00F5B9799E4}"/>
              </a:ext>
            </a:extLst>
          </p:cNvPr>
          <p:cNvSpPr txBox="1"/>
          <p:nvPr/>
        </p:nvSpPr>
        <p:spPr>
          <a:xfrm>
            <a:off x="571832" y="548445"/>
            <a:ext cx="10950314"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乳歯がむし歯になってなくなるとどうなる？</a:t>
            </a:r>
            <a:endParaRPr kumimoji="1" lang="en-US" altLang="ja-JP" sz="5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0" name="テキスト ボックス 39">
            <a:extLst>
              <a:ext uri="{FF2B5EF4-FFF2-40B4-BE49-F238E27FC236}">
                <a16:creationId xmlns:a16="http://schemas.microsoft.com/office/drawing/2014/main" id="{5CC407A4-A0D2-A679-3751-201DA160BD81}"/>
              </a:ext>
            </a:extLst>
          </p:cNvPr>
          <p:cNvSpPr txBox="1"/>
          <p:nvPr/>
        </p:nvSpPr>
        <p:spPr>
          <a:xfrm>
            <a:off x="786986" y="204359"/>
            <a:ext cx="1646845"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にゅうし</a:t>
            </a:r>
          </a:p>
        </p:txBody>
      </p:sp>
      <p:sp>
        <p:nvSpPr>
          <p:cNvPr id="41" name="テキスト ボックス 40">
            <a:extLst>
              <a:ext uri="{FF2B5EF4-FFF2-40B4-BE49-F238E27FC236}">
                <a16:creationId xmlns:a16="http://schemas.microsoft.com/office/drawing/2014/main" id="{86301971-7820-D75F-ED53-E08B4403FDC3}"/>
              </a:ext>
            </a:extLst>
          </p:cNvPr>
          <p:cNvSpPr txBox="1"/>
          <p:nvPr/>
        </p:nvSpPr>
        <p:spPr>
          <a:xfrm>
            <a:off x="4428100" y="220201"/>
            <a:ext cx="551853" cy="461665"/>
          </a:xfrm>
          <a:prstGeom prst="rect">
            <a:avLst/>
          </a:prstGeom>
          <a:noFill/>
        </p:spPr>
        <p:txBody>
          <a:bodyPr wrap="square" rtlCol="0">
            <a:spAutoFit/>
          </a:bodyPr>
          <a:lstStyle/>
          <a:p>
            <a:pPr marL="0" marR="0" lvl="0" indent="0" algn="dist" defTabSz="914423" rtl="0" eaLnBrk="1" fontAlgn="auto" latinLnBrk="0" hangingPunct="1">
              <a:lnSpc>
                <a:spcPct val="100000"/>
              </a:lnSpc>
              <a:spcBef>
                <a:spcPts val="0"/>
              </a:spcBef>
              <a:spcAft>
                <a:spcPts val="0"/>
              </a:spcAft>
              <a:buClrTx/>
              <a:buSzTx/>
              <a:buFontTx/>
              <a:buNone/>
              <a:tabLst/>
              <a:defRPr/>
            </a:pPr>
            <a:r>
              <a:rPr kumimoji="1" lang="ja-JP" altLang="en-US" sz="2400" b="1" spc="601" dirty="0">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ば</a:t>
            </a:r>
            <a:endParaRPr kumimoji="1" lang="ja-JP" altLang="en-US" sz="2400" b="1" i="0" u="none" strike="noStrike" kern="1200" cap="none" spc="601"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1161595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randombar(horizontal)">
                                      <p:cBhvr>
                                        <p:cTn id="17" dur="500"/>
                                        <p:tgtEl>
                                          <p:spTgt spid="3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randombar(horizontal)">
                                      <p:cBhvr>
                                        <p:cTn id="20" dur="500"/>
                                        <p:tgtEl>
                                          <p:spTgt spid="3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3" grpId="0" animBg="1"/>
      <p:bldP spid="32" grpId="0"/>
      <p:bldP spid="34"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48445"/>
            <a:ext cx="10950314"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永久歯のとくちょう？</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69FCFA0B-E18A-FE24-E099-2823BBA209E7}"/>
              </a:ext>
            </a:extLst>
          </p:cNvPr>
          <p:cNvSpPr/>
          <p:nvPr/>
        </p:nvSpPr>
        <p:spPr>
          <a:xfrm>
            <a:off x="6374005" y="1795011"/>
            <a:ext cx="2823783"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みぞが深い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FD6B9905-5DE7-00A6-6800-3DD605519D10}"/>
              </a:ext>
            </a:extLst>
          </p:cNvPr>
          <p:cNvSpPr txBox="1"/>
          <p:nvPr/>
        </p:nvSpPr>
        <p:spPr>
          <a:xfrm>
            <a:off x="2535188" y="236658"/>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grpSp>
        <p:nvGrpSpPr>
          <p:cNvPr id="10" name="グループ化 9">
            <a:extLst>
              <a:ext uri="{FF2B5EF4-FFF2-40B4-BE49-F238E27FC236}">
                <a16:creationId xmlns:a16="http://schemas.microsoft.com/office/drawing/2014/main" id="{64F5E6BF-6754-684A-8BD6-7FE0230E0064}"/>
              </a:ext>
            </a:extLst>
          </p:cNvPr>
          <p:cNvGrpSpPr/>
          <p:nvPr/>
        </p:nvGrpSpPr>
        <p:grpSpPr>
          <a:xfrm>
            <a:off x="6374005" y="3193547"/>
            <a:ext cx="5332157" cy="923330"/>
            <a:chOff x="6455953" y="2010880"/>
            <a:chExt cx="5332157" cy="923330"/>
          </a:xfrm>
        </p:grpSpPr>
        <p:sp>
          <p:nvSpPr>
            <p:cNvPr id="5" name="四角形: 角を丸くする 4">
              <a:extLst>
                <a:ext uri="{FF2B5EF4-FFF2-40B4-BE49-F238E27FC236}">
                  <a16:creationId xmlns:a16="http://schemas.microsoft.com/office/drawing/2014/main" id="{C21DF7E0-0E3A-F3C3-1B4F-B98C2EEB2212}"/>
                </a:ext>
              </a:extLst>
            </p:cNvPr>
            <p:cNvSpPr/>
            <p:nvPr/>
          </p:nvSpPr>
          <p:spPr>
            <a:xfrm>
              <a:off x="6455953" y="2010880"/>
              <a:ext cx="5281347" cy="923330"/>
            </a:xfrm>
            <a:prstGeom prst="roundRect">
              <a:avLst/>
            </a:prstGeom>
            <a:solidFill>
              <a:schemeClr val="bg1"/>
            </a:solid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17D82FC-4F6A-B8D2-7490-C3F10EFE4B69}"/>
                </a:ext>
              </a:extLst>
            </p:cNvPr>
            <p:cNvSpPr txBox="1"/>
            <p:nvPr/>
          </p:nvSpPr>
          <p:spPr>
            <a:xfrm>
              <a:off x="6455953" y="2147122"/>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生えかけはせがひくい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5E52E309-09CC-E30F-D0F1-EB309BE5F30B}"/>
              </a:ext>
            </a:extLst>
          </p:cNvPr>
          <p:cNvGrpSpPr/>
          <p:nvPr/>
        </p:nvGrpSpPr>
        <p:grpSpPr>
          <a:xfrm>
            <a:off x="6348601" y="4643712"/>
            <a:ext cx="5332157" cy="923330"/>
            <a:chOff x="6405143" y="4678825"/>
            <a:chExt cx="5332157" cy="923330"/>
          </a:xfrm>
        </p:grpSpPr>
        <p:sp>
          <p:nvSpPr>
            <p:cNvPr id="11" name="テキスト ボックス 10">
              <a:extLst>
                <a:ext uri="{FF2B5EF4-FFF2-40B4-BE49-F238E27FC236}">
                  <a16:creationId xmlns:a16="http://schemas.microsoft.com/office/drawing/2014/main" id="{538B2589-EABE-68F4-5C70-A9CFA12CF046}"/>
                </a:ext>
              </a:extLst>
            </p:cNvPr>
            <p:cNvSpPr txBox="1"/>
            <p:nvPr/>
          </p:nvSpPr>
          <p:spPr>
            <a:xfrm>
              <a:off x="6405143" y="4842030"/>
              <a:ext cx="5332157" cy="707886"/>
            </a:xfrm>
            <a:prstGeom prst="rect">
              <a:avLst/>
            </a:prstGeom>
            <a:noFill/>
          </p:spPr>
          <p:txBody>
            <a:bodyPr wrap="square" rtlCol="0">
              <a:spAutoFit/>
            </a:bodyPr>
            <a:lstStyle/>
            <a:p>
              <a:pPr algn="ctr"/>
              <a:r>
                <a:rPr kumimoji="1" lang="ja-JP" altLang="en-US"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生えかけはやわらかい</a:t>
              </a: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12" name="四角形: 角を丸くする 11">
              <a:extLst>
                <a:ext uri="{FF2B5EF4-FFF2-40B4-BE49-F238E27FC236}">
                  <a16:creationId xmlns:a16="http://schemas.microsoft.com/office/drawing/2014/main" id="{670A3540-C1D1-B189-248A-FE47E00E6873}"/>
                </a:ext>
              </a:extLst>
            </p:cNvPr>
            <p:cNvSpPr/>
            <p:nvPr/>
          </p:nvSpPr>
          <p:spPr>
            <a:xfrm>
              <a:off x="6430547" y="4678825"/>
              <a:ext cx="5281347" cy="923330"/>
            </a:xfrm>
            <a:prstGeom prst="roundRect">
              <a:avLst/>
            </a:prstGeom>
            <a:noFill/>
            <a:ln>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40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grpSp>
      <p:pic>
        <p:nvPicPr>
          <p:cNvPr id="16" name="Picture 2" descr="地面から生えた筍のイラスト">
            <a:extLst>
              <a:ext uri="{FF2B5EF4-FFF2-40B4-BE49-F238E27FC236}">
                <a16:creationId xmlns:a16="http://schemas.microsoft.com/office/drawing/2014/main" id="{94A6D20E-AE08-9EFA-2988-85FBF569CF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75277" y="5515068"/>
            <a:ext cx="1423802" cy="1398885"/>
          </a:xfrm>
          <a:prstGeom prst="rect">
            <a:avLst/>
          </a:prstGeom>
          <a:noFill/>
          <a:extLst>
            <a:ext uri="{909E8E84-426E-40DD-AFC4-6F175D3DCCD1}">
              <a14:hiddenFill xmlns:a14="http://schemas.microsoft.com/office/drawing/2010/main">
                <a:solidFill>
                  <a:srgbClr val="FFFFFF"/>
                </a:solidFill>
              </a14:hiddenFill>
            </a:ext>
          </a:extLst>
        </p:spPr>
      </p:pic>
      <p:sp>
        <p:nvSpPr>
          <p:cNvPr id="17" name="矢印: 右 16">
            <a:extLst>
              <a:ext uri="{FF2B5EF4-FFF2-40B4-BE49-F238E27FC236}">
                <a16:creationId xmlns:a16="http://schemas.microsoft.com/office/drawing/2014/main" id="{84CD2C60-E002-AB66-7246-BC282E8AEC70}"/>
              </a:ext>
            </a:extLst>
          </p:cNvPr>
          <p:cNvSpPr/>
          <p:nvPr/>
        </p:nvSpPr>
        <p:spPr>
          <a:xfrm>
            <a:off x="8221289" y="5978659"/>
            <a:ext cx="1122087" cy="71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A7604FDF-3B29-52CA-68F3-C42CCD722353}"/>
              </a:ext>
            </a:extLst>
          </p:cNvPr>
          <p:cNvSpPr txBox="1"/>
          <p:nvPr/>
        </p:nvSpPr>
        <p:spPr>
          <a:xfrm>
            <a:off x="6335728" y="6323715"/>
            <a:ext cx="1415772"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竹の子</a:t>
            </a:r>
          </a:p>
        </p:txBody>
      </p:sp>
      <p:pic>
        <p:nvPicPr>
          <p:cNvPr id="19" name="Picture 2" descr="竹・竹林のイラスト">
            <a:extLst>
              <a:ext uri="{FF2B5EF4-FFF2-40B4-BE49-F238E27FC236}">
                <a16:creationId xmlns:a16="http://schemas.microsoft.com/office/drawing/2014/main" id="{F39D2341-E420-21AA-681C-DBB664F78CB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42415" y="5570361"/>
            <a:ext cx="1261884" cy="1287637"/>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01B7FED1-4CA1-FF22-5F22-36E4F9B74F41}"/>
              </a:ext>
            </a:extLst>
          </p:cNvPr>
          <p:cNvSpPr txBox="1"/>
          <p:nvPr/>
        </p:nvSpPr>
        <p:spPr>
          <a:xfrm>
            <a:off x="10075839" y="6312827"/>
            <a:ext cx="595035" cy="584775"/>
          </a:xfrm>
          <a:prstGeom prst="rect">
            <a:avLst/>
          </a:prstGeom>
          <a:noFill/>
        </p:spPr>
        <p:txBody>
          <a:bodyPr wrap="none" rtlCol="0">
            <a:spAutoFit/>
          </a:bodyPr>
          <a:lstStyle/>
          <a:p>
            <a:r>
              <a:rPr kumimoji="1" lang="ja-JP" altLang="en-US" sz="3200" b="1" dirty="0">
                <a:ln w="22225">
                  <a:solidFill>
                    <a:srgbClr val="FF0000"/>
                  </a:solidFill>
                  <a:prstDash val="solid"/>
                </a:ln>
                <a:solidFill>
                  <a:srgbClr val="FFFF00"/>
                </a:solidFill>
              </a:rPr>
              <a:t>竹</a:t>
            </a:r>
          </a:p>
        </p:txBody>
      </p:sp>
      <p:sp>
        <p:nvSpPr>
          <p:cNvPr id="23" name="テキスト ボックス 22">
            <a:extLst>
              <a:ext uri="{FF2B5EF4-FFF2-40B4-BE49-F238E27FC236}">
                <a16:creationId xmlns:a16="http://schemas.microsoft.com/office/drawing/2014/main" id="{DCD60F99-3858-9572-815B-3FBE6ADCC768}"/>
              </a:ext>
            </a:extLst>
          </p:cNvPr>
          <p:cNvSpPr txBox="1"/>
          <p:nvPr/>
        </p:nvSpPr>
        <p:spPr>
          <a:xfrm>
            <a:off x="7851902" y="1743264"/>
            <a:ext cx="1033260" cy="400110"/>
          </a:xfrm>
          <a:prstGeom prst="rect">
            <a:avLst/>
          </a:prstGeom>
          <a:noFill/>
        </p:spPr>
        <p:txBody>
          <a:bodyPr wrap="square" rtlCol="0">
            <a:spAutoFit/>
          </a:bodyPr>
          <a:lstStyle/>
          <a:p>
            <a:pPr algn="ctr" defTabSz="914423"/>
            <a:r>
              <a:rPr kumimoji="1" lang="ja-JP" altLang="en-US" sz="20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ふか</a:t>
            </a:r>
          </a:p>
        </p:txBody>
      </p:sp>
      <p:pic>
        <p:nvPicPr>
          <p:cNvPr id="7" name="図 6">
            <a:extLst>
              <a:ext uri="{FF2B5EF4-FFF2-40B4-BE49-F238E27FC236}">
                <a16:creationId xmlns:a16="http://schemas.microsoft.com/office/drawing/2014/main" id="{20C37938-75CB-8C8D-08F3-EB36EC95819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389976" y="1955761"/>
            <a:ext cx="5789508" cy="3611281"/>
          </a:xfrm>
          <a:prstGeom prst="rect">
            <a:avLst/>
          </a:prstGeom>
        </p:spPr>
      </p:pic>
      <p:pic>
        <p:nvPicPr>
          <p:cNvPr id="25" name="図 24">
            <a:extLst>
              <a:ext uri="{FF2B5EF4-FFF2-40B4-BE49-F238E27FC236}">
                <a16:creationId xmlns:a16="http://schemas.microsoft.com/office/drawing/2014/main" id="{7A19368F-B952-3685-5BA9-9221235C052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4000"/>
                    </a14:imgEffect>
                  </a14:imgLayer>
                </a14:imgProps>
              </a:ext>
              <a:ext uri="{28A0092B-C50C-407E-A947-70E740481C1C}">
                <a14:useLocalDpi xmlns:a14="http://schemas.microsoft.com/office/drawing/2010/main"/>
              </a:ext>
            </a:extLst>
          </a:blip>
          <a:srcRect l="20439" t="18092" r="11473" b="20967"/>
          <a:stretch/>
        </p:blipFill>
        <p:spPr>
          <a:xfrm>
            <a:off x="9645940" y="1497980"/>
            <a:ext cx="1785281" cy="1486073"/>
          </a:xfrm>
          <a:prstGeom prst="rect">
            <a:avLst/>
          </a:prstGeom>
        </p:spPr>
      </p:pic>
    </p:spTree>
    <p:extLst>
      <p:ext uri="{BB962C8B-B14F-4D97-AF65-F5344CB8AC3E}">
        <p14:creationId xmlns:p14="http://schemas.microsoft.com/office/powerpoint/2010/main" val="161918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786986" y="514397"/>
            <a:ext cx="10950314" cy="1901098"/>
          </a:xfrm>
          <a:prstGeom prst="rect">
            <a:avLst/>
          </a:prstGeom>
          <a:noFill/>
        </p:spPr>
        <p:txBody>
          <a:bodyPr wrap="square" rtlCol="0">
            <a:spAutoFit/>
          </a:bodyPr>
          <a:lstStyle/>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生えたての永久歯をむし歯から</a:t>
            </a:r>
            <a:endParaRPr kumimoji="1" lang="en-US" altLang="ja-JP" sz="5400" b="1" kern="100" dirty="0">
              <a:effectLst>
                <a:outerShdw blurRad="38100" dist="38100" dir="2700000" algn="tl">
                  <a:srgbClr val="000000">
                    <a:alpha val="43137"/>
                  </a:srgbClr>
                </a:outerShdw>
              </a:effectLst>
              <a:latin typeface="+mn-ea"/>
              <a:cs typeface="Times New Roman" panose="02020603050405020304" pitchFamily="18" charset="0"/>
            </a:endParaRPr>
          </a:p>
          <a:p>
            <a:pPr algn="ctr">
              <a:lnSpc>
                <a:spcPts val="7200"/>
              </a:lnSpc>
            </a:pP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守るには？</a:t>
            </a:r>
            <a:endParaRPr kumimoji="1" lang="en-US" altLang="ja-JP" sz="54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F0483E3A-44AA-09F9-007F-AC88E95969AE}"/>
              </a:ext>
            </a:extLst>
          </p:cNvPr>
          <p:cNvSpPr txBox="1"/>
          <p:nvPr/>
        </p:nvSpPr>
        <p:spPr>
          <a:xfrm>
            <a:off x="4705036" y="249185"/>
            <a:ext cx="2409472"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
        <p:nvSpPr>
          <p:cNvPr id="6" name="テキスト ボックス 5">
            <a:extLst>
              <a:ext uri="{FF2B5EF4-FFF2-40B4-BE49-F238E27FC236}">
                <a16:creationId xmlns:a16="http://schemas.microsoft.com/office/drawing/2014/main" id="{ADDD0EEB-0808-944C-9554-C551CA62AB75}"/>
              </a:ext>
            </a:extLst>
          </p:cNvPr>
          <p:cNvSpPr txBox="1"/>
          <p:nvPr/>
        </p:nvSpPr>
        <p:spPr>
          <a:xfrm>
            <a:off x="4451763" y="1177431"/>
            <a:ext cx="963448" cy="461665"/>
          </a:xfrm>
          <a:prstGeom prst="rect">
            <a:avLst/>
          </a:prstGeom>
          <a:noFill/>
        </p:spPr>
        <p:txBody>
          <a:bodyPr wrap="square" rtlCol="0">
            <a:spAutoFit/>
          </a:bodyPr>
          <a:lstStyle/>
          <a:p>
            <a:pPr algn="ctr"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まも</a:t>
            </a:r>
          </a:p>
        </p:txBody>
      </p:sp>
      <p:sp>
        <p:nvSpPr>
          <p:cNvPr id="7" name="テキスト ボックス 6">
            <a:extLst>
              <a:ext uri="{FF2B5EF4-FFF2-40B4-BE49-F238E27FC236}">
                <a16:creationId xmlns:a16="http://schemas.microsoft.com/office/drawing/2014/main" id="{8DB240E1-52C5-9EA6-804F-F5C28AEFC1FB}"/>
              </a:ext>
            </a:extLst>
          </p:cNvPr>
          <p:cNvSpPr txBox="1"/>
          <p:nvPr/>
        </p:nvSpPr>
        <p:spPr>
          <a:xfrm>
            <a:off x="9088479" y="249185"/>
            <a:ext cx="327980"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10" name="テキスト ボックス 9">
            <a:extLst>
              <a:ext uri="{FF2B5EF4-FFF2-40B4-BE49-F238E27FC236}">
                <a16:creationId xmlns:a16="http://schemas.microsoft.com/office/drawing/2014/main" id="{B3632559-E136-AE1B-ACDF-7295E32FE85A}"/>
              </a:ext>
            </a:extLst>
          </p:cNvPr>
          <p:cNvSpPr txBox="1"/>
          <p:nvPr/>
        </p:nvSpPr>
        <p:spPr>
          <a:xfrm>
            <a:off x="786986" y="2371026"/>
            <a:ext cx="8160919" cy="2620526"/>
          </a:xfrm>
          <a:prstGeom prst="rect">
            <a:avLst/>
          </a:prstGeom>
          <a:noFill/>
        </p:spPr>
        <p:txBody>
          <a:bodyPr wrap="square" rtlCol="0">
            <a:spAutoFit/>
          </a:bodyPr>
          <a:lstStyle/>
          <a:p>
            <a:pPr marL="266700">
              <a:lnSpc>
                <a:spcPct val="200000"/>
              </a:lnSpc>
            </a:pPr>
            <a:r>
              <a:rPr lang="ja-JP" altLang="en-US" sz="4000" b="1" dirty="0">
                <a:latin typeface="+mn-ea"/>
              </a:rPr>
              <a:t>①歯みがき</a:t>
            </a:r>
            <a:endParaRPr lang="en-US" altLang="ja-JP" sz="4000" b="1" dirty="0">
              <a:latin typeface="+mn-ea"/>
            </a:endParaRPr>
          </a:p>
          <a:p>
            <a:pPr marL="266700">
              <a:lnSpc>
                <a:spcPct val="250000"/>
              </a:lnSpc>
            </a:pPr>
            <a:r>
              <a:rPr lang="ja-JP" altLang="en-US" sz="4000" b="1" dirty="0">
                <a:latin typeface="+mn-ea"/>
              </a:rPr>
              <a:t>②おやつの取りかたに気をつける</a:t>
            </a:r>
            <a:endParaRPr lang="en-US" altLang="ja-JP" sz="4000" b="1" dirty="0">
              <a:latin typeface="+mn-ea"/>
            </a:endParaRPr>
          </a:p>
        </p:txBody>
      </p:sp>
      <p:sp>
        <p:nvSpPr>
          <p:cNvPr id="11" name="正方形/長方形 10">
            <a:extLst>
              <a:ext uri="{FF2B5EF4-FFF2-40B4-BE49-F238E27FC236}">
                <a16:creationId xmlns:a16="http://schemas.microsoft.com/office/drawing/2014/main" id="{C09078D4-0BFB-82A7-E6CA-0B718FC03CBC}"/>
              </a:ext>
            </a:extLst>
          </p:cNvPr>
          <p:cNvSpPr/>
          <p:nvPr/>
        </p:nvSpPr>
        <p:spPr>
          <a:xfrm>
            <a:off x="1754106" y="5344220"/>
            <a:ext cx="8683788"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もう一つできることは？</a:t>
            </a:r>
          </a:p>
        </p:txBody>
      </p:sp>
      <p:pic>
        <p:nvPicPr>
          <p:cNvPr id="13" name="図 12">
            <a:extLst>
              <a:ext uri="{FF2B5EF4-FFF2-40B4-BE49-F238E27FC236}">
                <a16:creationId xmlns:a16="http://schemas.microsoft.com/office/drawing/2014/main" id="{99A6FCEC-AD67-4C25-A706-4AAAC9BF8F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48927" y="2338995"/>
            <a:ext cx="1171428" cy="1413649"/>
          </a:xfrm>
          <a:prstGeom prst="rect">
            <a:avLst/>
          </a:prstGeom>
        </p:spPr>
      </p:pic>
      <p:pic>
        <p:nvPicPr>
          <p:cNvPr id="15" name="図 14" descr="アイコン&#10;&#10;自動的に生成された説明">
            <a:extLst>
              <a:ext uri="{FF2B5EF4-FFF2-40B4-BE49-F238E27FC236}">
                <a16:creationId xmlns:a16="http://schemas.microsoft.com/office/drawing/2014/main" id="{F2B34A53-F6F3-917E-6ACC-3AE7F625FF3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1529" y="2436578"/>
            <a:ext cx="1502603" cy="1502603"/>
          </a:xfrm>
          <a:prstGeom prst="rect">
            <a:avLst/>
          </a:prstGeom>
        </p:spPr>
      </p:pic>
      <p:sp>
        <p:nvSpPr>
          <p:cNvPr id="16" name="矢印: 右 15">
            <a:extLst>
              <a:ext uri="{FF2B5EF4-FFF2-40B4-BE49-F238E27FC236}">
                <a16:creationId xmlns:a16="http://schemas.microsoft.com/office/drawing/2014/main" id="{C83BF2E2-A218-E85B-E062-7DF0B9062FB3}"/>
              </a:ext>
            </a:extLst>
          </p:cNvPr>
          <p:cNvSpPr/>
          <p:nvPr/>
        </p:nvSpPr>
        <p:spPr>
          <a:xfrm>
            <a:off x="5141727" y="2935824"/>
            <a:ext cx="795750" cy="5870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descr="食品 が含まれている画像&#10;&#10;自動的に生成された説明">
            <a:extLst>
              <a:ext uri="{FF2B5EF4-FFF2-40B4-BE49-F238E27FC236}">
                <a16:creationId xmlns:a16="http://schemas.microsoft.com/office/drawing/2014/main" id="{F9A1FE1A-99DB-A4D7-1AE5-06390764A9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35645" y="3886166"/>
            <a:ext cx="2210773" cy="2210773"/>
          </a:xfrm>
          <a:prstGeom prst="rect">
            <a:avLst/>
          </a:prstGeom>
        </p:spPr>
      </p:pic>
      <p:sp>
        <p:nvSpPr>
          <p:cNvPr id="19" name="思考の吹き出し: 雲形 18">
            <a:extLst>
              <a:ext uri="{FF2B5EF4-FFF2-40B4-BE49-F238E27FC236}">
                <a16:creationId xmlns:a16="http://schemas.microsoft.com/office/drawing/2014/main" id="{5D50FE6F-12B8-CC2F-715E-78C56C1EC389}"/>
              </a:ext>
            </a:extLst>
          </p:cNvPr>
          <p:cNvSpPr/>
          <p:nvPr/>
        </p:nvSpPr>
        <p:spPr>
          <a:xfrm>
            <a:off x="9672444" y="1987944"/>
            <a:ext cx="2114174" cy="1703937"/>
          </a:xfrm>
          <a:prstGeom prst="cloudCallout">
            <a:avLst>
              <a:gd name="adj1" fmla="val 17275"/>
              <a:gd name="adj2" fmla="val 82393"/>
            </a:avLst>
          </a:prstGeom>
          <a:ln w="38100">
            <a:solidFill>
              <a:schemeClr val="bg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21" name="図 20" descr="時計と文字の加工写真&#10;&#10;低い精度で自動的に生成された説明">
            <a:extLst>
              <a:ext uri="{FF2B5EF4-FFF2-40B4-BE49-F238E27FC236}">
                <a16:creationId xmlns:a16="http://schemas.microsoft.com/office/drawing/2014/main" id="{C534849F-D89D-AAEE-F846-B47ACC1B2B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64217" y="2921037"/>
            <a:ext cx="1171428" cy="1171428"/>
          </a:xfrm>
          <a:prstGeom prst="rect">
            <a:avLst/>
          </a:prstGeom>
        </p:spPr>
      </p:pic>
      <p:pic>
        <p:nvPicPr>
          <p:cNvPr id="23" name="図 22" descr="円&#10;&#10;中程度の精度で自動的に生成された説明">
            <a:extLst>
              <a:ext uri="{FF2B5EF4-FFF2-40B4-BE49-F238E27FC236}">
                <a16:creationId xmlns:a16="http://schemas.microsoft.com/office/drawing/2014/main" id="{A3242925-69C2-E6BB-804F-9435BAEA4F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22379" y="2265381"/>
            <a:ext cx="1214303" cy="1214303"/>
          </a:xfrm>
          <a:prstGeom prst="rect">
            <a:avLst/>
          </a:prstGeom>
        </p:spPr>
      </p:pic>
      <p:sp>
        <p:nvSpPr>
          <p:cNvPr id="24" name="テキスト ボックス 23">
            <a:extLst>
              <a:ext uri="{FF2B5EF4-FFF2-40B4-BE49-F238E27FC236}">
                <a16:creationId xmlns:a16="http://schemas.microsoft.com/office/drawing/2014/main" id="{D447D2CF-FA64-5920-F3D2-371ADD36E905}"/>
              </a:ext>
            </a:extLst>
          </p:cNvPr>
          <p:cNvSpPr txBox="1"/>
          <p:nvPr/>
        </p:nvSpPr>
        <p:spPr>
          <a:xfrm>
            <a:off x="1413570" y="2526467"/>
            <a:ext cx="681072" cy="400110"/>
          </a:xfrm>
          <a:prstGeom prst="rect">
            <a:avLst/>
          </a:prstGeom>
          <a:noFill/>
        </p:spPr>
        <p:txBody>
          <a:bodyPr wrap="square" rtlCol="0">
            <a:spAutoFit/>
          </a:bodyPr>
          <a:lstStyle/>
          <a:p>
            <a:pPr marL="266700"/>
            <a:r>
              <a:rPr lang="ja-JP" altLang="en-US" sz="2000" b="1" dirty="0">
                <a:latin typeface="+mn-ea"/>
              </a:rPr>
              <a:t>は</a:t>
            </a:r>
            <a:endParaRPr lang="en-US" altLang="ja-JP" sz="2000" b="1" dirty="0">
              <a:latin typeface="+mn-ea"/>
            </a:endParaRPr>
          </a:p>
        </p:txBody>
      </p:sp>
      <p:sp>
        <p:nvSpPr>
          <p:cNvPr id="25" name="テキスト ボックス 24">
            <a:extLst>
              <a:ext uri="{FF2B5EF4-FFF2-40B4-BE49-F238E27FC236}">
                <a16:creationId xmlns:a16="http://schemas.microsoft.com/office/drawing/2014/main" id="{9E1EC0DA-AF58-469C-30F8-2A9B921B3CC0}"/>
              </a:ext>
            </a:extLst>
          </p:cNvPr>
          <p:cNvSpPr txBox="1"/>
          <p:nvPr/>
        </p:nvSpPr>
        <p:spPr>
          <a:xfrm>
            <a:off x="3451840" y="4008242"/>
            <a:ext cx="681072" cy="400110"/>
          </a:xfrm>
          <a:prstGeom prst="rect">
            <a:avLst/>
          </a:prstGeom>
          <a:noFill/>
        </p:spPr>
        <p:txBody>
          <a:bodyPr wrap="square" rtlCol="0">
            <a:spAutoFit/>
          </a:bodyPr>
          <a:lstStyle/>
          <a:p>
            <a:pPr marL="266700"/>
            <a:r>
              <a:rPr lang="ja-JP" altLang="en-US" sz="2000" b="1" dirty="0">
                <a:latin typeface="+mn-ea"/>
              </a:rPr>
              <a:t>と</a:t>
            </a:r>
            <a:endParaRPr lang="en-US" altLang="ja-JP" sz="2000" b="1" dirty="0">
              <a:latin typeface="+mn-ea"/>
            </a:endParaRPr>
          </a:p>
        </p:txBody>
      </p:sp>
    </p:spTree>
    <p:extLst>
      <p:ext uri="{BB962C8B-B14F-4D97-AF65-F5344CB8AC3E}">
        <p14:creationId xmlns:p14="http://schemas.microsoft.com/office/powerpoint/2010/main" val="1423286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ーブルの上に置いている様々な書類&#10;&#10;低い精度で自動的に生成された説明">
            <a:extLst>
              <a:ext uri="{FF2B5EF4-FFF2-40B4-BE49-F238E27FC236}">
                <a16:creationId xmlns:a16="http://schemas.microsoft.com/office/drawing/2014/main" id="{47C4C124-7A95-77F0-5AF5-30D14D42FB1F}"/>
              </a:ext>
            </a:extLst>
          </p:cNvPr>
          <p:cNvPicPr>
            <a:picLocks noChangeAspect="1"/>
          </p:cNvPicPr>
          <p:nvPr/>
        </p:nvPicPr>
        <p:blipFill rotWithShape="1">
          <a:blip r:embed="rId3">
            <a:extLst>
              <a:ext uri="{28A0092B-C50C-407E-A947-70E740481C1C}">
                <a14:useLocalDpi xmlns:a14="http://schemas.microsoft.com/office/drawing/2010/main" val="0"/>
              </a:ext>
            </a:extLst>
          </a:blip>
          <a:srcRect t="2001" b="5838"/>
          <a:stretch/>
        </p:blipFill>
        <p:spPr>
          <a:xfrm>
            <a:off x="1420586" y="268832"/>
            <a:ext cx="9546772" cy="6320336"/>
          </a:xfrm>
          <a:prstGeom prst="rect">
            <a:avLst/>
          </a:prstGeom>
        </p:spPr>
      </p:pic>
      <p:sp>
        <p:nvSpPr>
          <p:cNvPr id="5" name="フレーム 4">
            <a:extLst>
              <a:ext uri="{FF2B5EF4-FFF2-40B4-BE49-F238E27FC236}">
                <a16:creationId xmlns:a16="http://schemas.microsoft.com/office/drawing/2014/main" id="{7D7ABE2E-CD27-CDFA-CF65-1CFEAE5F1559}"/>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 name="思考の吹き出し: 雲形 5">
            <a:extLst>
              <a:ext uri="{FF2B5EF4-FFF2-40B4-BE49-F238E27FC236}">
                <a16:creationId xmlns:a16="http://schemas.microsoft.com/office/drawing/2014/main" id="{4CB44BE5-6782-AB08-449A-5E9A9C9FD66E}"/>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7" name="思考の吹き出し: 雲形 6">
            <a:extLst>
              <a:ext uri="{FF2B5EF4-FFF2-40B4-BE49-F238E27FC236}">
                <a16:creationId xmlns:a16="http://schemas.microsoft.com/office/drawing/2014/main" id="{ECA1F527-8358-10B8-0815-6CFE99CF2B3E}"/>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F02BAC3B-DA3B-A9B6-204F-AE3B60B4A99E}"/>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D386A863-395B-293F-5DAC-7ADBF9CE2CDB}"/>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B801A761-C11C-45D9-C417-BE9C3A3E36CC}"/>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11" name="思考の吹き出し: 雲形 10">
            <a:extLst>
              <a:ext uri="{FF2B5EF4-FFF2-40B4-BE49-F238E27FC236}">
                <a16:creationId xmlns:a16="http://schemas.microsoft.com/office/drawing/2014/main" id="{A5747F86-C539-41E5-8DAE-3210F3BB9EC4}"/>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126538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9F91876-EF19-7169-007D-13EAE57C233F}"/>
              </a:ext>
            </a:extLst>
          </p:cNvPr>
          <p:cNvSpPr txBox="1"/>
          <p:nvPr/>
        </p:nvSpPr>
        <p:spPr>
          <a:xfrm>
            <a:off x="671590" y="405878"/>
            <a:ext cx="11255220" cy="830997"/>
          </a:xfrm>
          <a:prstGeom prst="rect">
            <a:avLst/>
          </a:prstGeom>
          <a:noFill/>
        </p:spPr>
        <p:txBody>
          <a:bodyPr wrap="square" rtlCol="0">
            <a:spAutoFit/>
          </a:bodyPr>
          <a:lstStyle/>
          <a:p>
            <a:pPr algn="ctr"/>
            <a:r>
              <a:rPr kumimoji="1" lang="ja-JP" altLang="en-US" sz="4800" b="1" kern="100" dirty="0">
                <a:effectLst>
                  <a:outerShdw blurRad="38100" dist="38100" dir="2700000" algn="tl">
                    <a:srgbClr val="000000">
                      <a:alpha val="43137"/>
                    </a:srgbClr>
                  </a:outerShdw>
                </a:effectLst>
                <a:latin typeface="+mn-ea"/>
                <a:cs typeface="Times New Roman" panose="02020603050405020304" pitchFamily="18" charset="0"/>
              </a:rPr>
              <a:t>③よくかんで食べる（１口３０回）</a:t>
            </a:r>
            <a:endParaRPr kumimoji="1" lang="en-US" altLang="ja-JP" sz="4800" b="1" kern="100" dirty="0">
              <a:latin typeface="+mn-ea"/>
              <a:cs typeface="Times New Roman" panose="02020603050405020304" pitchFamily="18" charset="0"/>
            </a:endParaRP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7009" y="3517797"/>
            <a:ext cx="2420818" cy="29343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99200" y="3442063"/>
            <a:ext cx="3085791" cy="3085791"/>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下 6">
            <a:extLst>
              <a:ext uri="{FF2B5EF4-FFF2-40B4-BE49-F238E27FC236}">
                <a16:creationId xmlns:a16="http://schemas.microsoft.com/office/drawing/2014/main" id="{BEBEB856-5AF0-79D6-EAF3-71EB81851659}"/>
              </a:ext>
            </a:extLst>
          </p:cNvPr>
          <p:cNvSpPr/>
          <p:nvPr/>
        </p:nvSpPr>
        <p:spPr>
          <a:xfrm>
            <a:off x="5050971" y="1236875"/>
            <a:ext cx="1988458" cy="405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2B4D08-6239-C85F-991E-30D35F941D7E}"/>
              </a:ext>
            </a:extLst>
          </p:cNvPr>
          <p:cNvSpPr/>
          <p:nvPr/>
        </p:nvSpPr>
        <p:spPr>
          <a:xfrm>
            <a:off x="3685725" y="1684133"/>
            <a:ext cx="4820550" cy="1015663"/>
          </a:xfrm>
          <a:prstGeom prst="rect">
            <a:avLst/>
          </a:prstGeom>
          <a:noFill/>
        </p:spPr>
        <p:txBody>
          <a:bodyPr wrap="none" lIns="91440" tIns="45720" rIns="91440" bIns="45720">
            <a:spAutoFit/>
          </a:bodyPr>
          <a:lstStyle/>
          <a:p>
            <a:pPr algn="ctr"/>
            <a:r>
              <a:rPr lang="ja-JP" altLang="en-US" sz="60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噛ミング３０</a:t>
            </a:r>
          </a:p>
        </p:txBody>
      </p:sp>
      <p:sp>
        <p:nvSpPr>
          <p:cNvPr id="9" name="正方形/長方形 8">
            <a:extLst>
              <a:ext uri="{FF2B5EF4-FFF2-40B4-BE49-F238E27FC236}">
                <a16:creationId xmlns:a16="http://schemas.microsoft.com/office/drawing/2014/main" id="{EC72D1E0-F08C-6772-09F0-732DA83D8E02}"/>
              </a:ext>
            </a:extLst>
          </p:cNvPr>
          <p:cNvSpPr/>
          <p:nvPr/>
        </p:nvSpPr>
        <p:spPr>
          <a:xfrm>
            <a:off x="3963672" y="1411919"/>
            <a:ext cx="49404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か</a:t>
            </a:r>
          </a:p>
        </p:txBody>
      </p:sp>
      <p:sp>
        <p:nvSpPr>
          <p:cNvPr id="10" name="正方形/長方形 9">
            <a:extLst>
              <a:ext uri="{FF2B5EF4-FFF2-40B4-BE49-F238E27FC236}">
                <a16:creationId xmlns:a16="http://schemas.microsoft.com/office/drawing/2014/main" id="{5D918BA1-B33E-A0A6-4875-01B2C194FFC8}"/>
              </a:ext>
            </a:extLst>
          </p:cNvPr>
          <p:cNvSpPr/>
          <p:nvPr/>
        </p:nvSpPr>
        <p:spPr>
          <a:xfrm>
            <a:off x="6921590" y="1411918"/>
            <a:ext cx="1422185" cy="461665"/>
          </a:xfrm>
          <a:prstGeom prst="rect">
            <a:avLst/>
          </a:prstGeom>
          <a:noFill/>
        </p:spPr>
        <p:txBody>
          <a:bodyPr wrap="none" lIns="91440" tIns="45720" rIns="91440" bIns="45720">
            <a:spAutoFit/>
          </a:bodyPr>
          <a:lstStyle/>
          <a:p>
            <a:pPr algn="ctr"/>
            <a:r>
              <a:rPr lang="ja-JP" altLang="en-US" sz="24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さんまる</a:t>
            </a:r>
          </a:p>
        </p:txBody>
      </p:sp>
      <p:sp>
        <p:nvSpPr>
          <p:cNvPr id="11" name="テキスト ボックス 10">
            <a:extLst>
              <a:ext uri="{FF2B5EF4-FFF2-40B4-BE49-F238E27FC236}">
                <a16:creationId xmlns:a16="http://schemas.microsoft.com/office/drawing/2014/main" id="{FEB30E0F-0C9F-8923-9180-87DAFBD0E347}"/>
              </a:ext>
            </a:extLst>
          </p:cNvPr>
          <p:cNvSpPr txBox="1"/>
          <p:nvPr/>
        </p:nvSpPr>
        <p:spPr>
          <a:xfrm>
            <a:off x="1512141" y="2769634"/>
            <a:ext cx="9066117" cy="769441"/>
          </a:xfrm>
          <a:prstGeom prst="rect">
            <a:avLst/>
          </a:prstGeom>
          <a:noFill/>
        </p:spPr>
        <p:txBody>
          <a:bodyPr wrap="square" rtlCol="0">
            <a:spAutoFit/>
          </a:bodyPr>
          <a:lstStyle/>
          <a:p>
            <a:pPr marL="266700"/>
            <a:r>
              <a:rPr lang="ja-JP" altLang="en-US" sz="4400" b="1" dirty="0">
                <a:latin typeface="+mn-ea"/>
              </a:rPr>
              <a:t>かむことで</a:t>
            </a:r>
            <a:r>
              <a:rPr lang="ja-JP" altLang="en-US" sz="4400" b="1" dirty="0">
                <a:solidFill>
                  <a:srgbClr val="FF0000"/>
                </a:solidFill>
                <a:latin typeface="+mn-ea"/>
              </a:rPr>
              <a:t>だえき</a:t>
            </a:r>
            <a:r>
              <a:rPr lang="ja-JP" altLang="en-US" sz="4400" b="1" dirty="0">
                <a:latin typeface="+mn-ea"/>
              </a:rPr>
              <a:t>がたくさん出る</a:t>
            </a:r>
            <a:endParaRPr lang="en-US" altLang="ja-JP" sz="4400" b="1" dirty="0">
              <a:latin typeface="+mn-ea"/>
            </a:endParaRPr>
          </a:p>
        </p:txBody>
      </p:sp>
    </p:spTree>
    <p:extLst>
      <p:ext uri="{BB962C8B-B14F-4D97-AF65-F5344CB8AC3E}">
        <p14:creationId xmlns:p14="http://schemas.microsoft.com/office/powerpoint/2010/main" val="3277907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7487" y="4723127"/>
            <a:ext cx="1405606" cy="17037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0154" y="4565730"/>
            <a:ext cx="1887596" cy="1887596"/>
          </a:xfrm>
          <a:prstGeom prst="rect">
            <a:avLst/>
          </a:prstGeom>
          <a:noFill/>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DD88CFD1-F383-242A-4C83-527580816919}"/>
              </a:ext>
            </a:extLst>
          </p:cNvPr>
          <p:cNvSpPr/>
          <p:nvPr/>
        </p:nvSpPr>
        <p:spPr>
          <a:xfrm>
            <a:off x="3436472" y="3154377"/>
            <a:ext cx="5411129"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口の中をきれいにする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四角形: 角を丸くする 16">
            <a:extLst>
              <a:ext uri="{FF2B5EF4-FFF2-40B4-BE49-F238E27FC236}">
                <a16:creationId xmlns:a16="http://schemas.microsoft.com/office/drawing/2014/main" id="{97663FEE-41EE-0316-B425-4F29F2640A01}"/>
              </a:ext>
            </a:extLst>
          </p:cNvPr>
          <p:cNvSpPr/>
          <p:nvPr/>
        </p:nvSpPr>
        <p:spPr>
          <a:xfrm>
            <a:off x="3996024" y="4141183"/>
            <a:ext cx="3857880" cy="825598"/>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むし歯をふせぐ</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四角形: 角を丸くする 17">
            <a:extLst>
              <a:ext uri="{FF2B5EF4-FFF2-40B4-BE49-F238E27FC236}">
                <a16:creationId xmlns:a16="http://schemas.microsoft.com/office/drawing/2014/main" id="{5BAEDBEC-E636-06F0-B61D-09B3C28AC2CB}"/>
              </a:ext>
            </a:extLst>
          </p:cNvPr>
          <p:cNvSpPr/>
          <p:nvPr/>
        </p:nvSpPr>
        <p:spPr>
          <a:xfrm>
            <a:off x="3996024" y="2078861"/>
            <a:ext cx="3842539" cy="90380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味がよくわかる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 name="正方形/長方形 2">
            <a:extLst>
              <a:ext uri="{FF2B5EF4-FFF2-40B4-BE49-F238E27FC236}">
                <a16:creationId xmlns:a16="http://schemas.microsoft.com/office/drawing/2014/main" id="{0B96BF5E-7870-0CD0-0113-CB6BCBAD398B}"/>
              </a:ext>
            </a:extLst>
          </p:cNvPr>
          <p:cNvSpPr/>
          <p:nvPr/>
        </p:nvSpPr>
        <p:spPr>
          <a:xfrm>
            <a:off x="2027771" y="351262"/>
            <a:ext cx="8228535" cy="1569660"/>
          </a:xfrm>
          <a:prstGeom prst="rect">
            <a:avLst/>
          </a:prstGeom>
          <a:noFill/>
        </p:spPr>
        <p:txBody>
          <a:bodyPr wrap="none" lIns="91440" tIns="45720" rIns="91440" bIns="45720">
            <a:spAutoFit/>
          </a:bodyPr>
          <a:lstStyle/>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だえき（まほうのえき）　が</a:t>
            </a:r>
            <a:endParaRPr lang="en-US" altLang="ja-JP"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endParaRPr>
          </a:p>
          <a:p>
            <a:pPr algn="ctr"/>
            <a:r>
              <a:rPr lang="ja-JP" altLang="en-US" sz="4800" b="1" dirty="0">
                <a:ln w="12700">
                  <a:solidFill>
                    <a:schemeClr val="tx2">
                      <a:lumMod val="75000"/>
                    </a:schemeClr>
                  </a:solidFill>
                  <a:prstDash val="solid"/>
                </a:ln>
                <a:pattFill prst="dkUpDiag">
                  <a:fgClr>
                    <a:srgbClr val="FF6600"/>
                  </a:fgClr>
                  <a:bgClr>
                    <a:srgbClr val="FFFF00"/>
                  </a:bgClr>
                </a:pattFill>
                <a:effectLst>
                  <a:outerShdw dist="38100" dir="3540000" algn="bl" rotWithShape="0">
                    <a:schemeClr val="tx2">
                      <a:lumMod val="75000"/>
                    </a:schemeClr>
                  </a:outerShdw>
                </a:effectLst>
                <a:latin typeface="HGS創英角ﾎﾟｯﾌﾟ体" panose="040B0A00000000000000" pitchFamily="50" charset="-128"/>
                <a:ea typeface="HGS創英角ﾎﾟｯﾌﾟ体" panose="040B0A00000000000000" pitchFamily="50" charset="-128"/>
              </a:rPr>
              <a:t>たくさん出ると・・・</a:t>
            </a:r>
          </a:p>
        </p:txBody>
      </p:sp>
      <p:sp>
        <p:nvSpPr>
          <p:cNvPr id="5" name="四角形: 角を丸くする 4">
            <a:extLst>
              <a:ext uri="{FF2B5EF4-FFF2-40B4-BE49-F238E27FC236}">
                <a16:creationId xmlns:a16="http://schemas.microsoft.com/office/drawing/2014/main" id="{60F5D0CB-D4DB-B9EF-DA75-4CF8156D3C24}"/>
              </a:ext>
            </a:extLst>
          </p:cNvPr>
          <p:cNvSpPr/>
          <p:nvPr/>
        </p:nvSpPr>
        <p:spPr>
          <a:xfrm>
            <a:off x="3697378" y="5126498"/>
            <a:ext cx="4889319" cy="130509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00" cap="none" spc="0" normalizeH="0" baseline="0" noProof="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細きんがふえるのを</a:t>
            </a:r>
            <a:r>
              <a:rPr kumimoji="1" lang="ja-JP" altLang="en-US" sz="4000" b="1" kern="100"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Times New Roman" panose="02020603050405020304" pitchFamily="18" charset="0"/>
              </a:rPr>
              <a:t>をおさえる</a:t>
            </a:r>
            <a:endParaRPr kumimoji="1" lang="en-US" altLang="ja-JP" sz="40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6" name="吹き出し: 角を丸めた四角形 5">
            <a:extLst>
              <a:ext uri="{FF2B5EF4-FFF2-40B4-BE49-F238E27FC236}">
                <a16:creationId xmlns:a16="http://schemas.microsoft.com/office/drawing/2014/main" id="{FEE14324-5FA8-A3D6-C100-1B259607D19A}"/>
              </a:ext>
            </a:extLst>
          </p:cNvPr>
          <p:cNvSpPr/>
          <p:nvPr/>
        </p:nvSpPr>
        <p:spPr>
          <a:xfrm>
            <a:off x="376344" y="2015792"/>
            <a:ext cx="2891291" cy="2538905"/>
          </a:xfrm>
          <a:prstGeom prst="wedgeRoundRectCallout">
            <a:avLst>
              <a:gd name="adj1" fmla="val 32051"/>
              <a:gd name="adj2" fmla="val -8307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t"/>
          <a:lstStyle/>
          <a:p>
            <a:pPr algn="ctr"/>
            <a:endParaRPr kumimoji="1" lang="ja-JP" altLang="en-US" sz="2400" dirty="0"/>
          </a:p>
        </p:txBody>
      </p:sp>
      <p:pic>
        <p:nvPicPr>
          <p:cNvPr id="12" name="図 11" descr="白いバックグラウンドの前に立っている&#10;&#10;中程度の精度で自動的に生成された説明">
            <a:extLst>
              <a:ext uri="{FF2B5EF4-FFF2-40B4-BE49-F238E27FC236}">
                <a16:creationId xmlns:a16="http://schemas.microsoft.com/office/drawing/2014/main" id="{F86E3604-68DF-325B-F42B-96F05B9EFC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661" y="3492748"/>
            <a:ext cx="760127" cy="1061234"/>
          </a:xfrm>
          <a:prstGeom prst="rect">
            <a:avLst/>
          </a:prstGeom>
        </p:spPr>
      </p:pic>
      <p:sp>
        <p:nvSpPr>
          <p:cNvPr id="13" name="テキスト ボックス 12">
            <a:extLst>
              <a:ext uri="{FF2B5EF4-FFF2-40B4-BE49-F238E27FC236}">
                <a16:creationId xmlns:a16="http://schemas.microsoft.com/office/drawing/2014/main" id="{443040A7-9A18-52B5-25C4-0BAAA0D8D6EE}"/>
              </a:ext>
            </a:extLst>
          </p:cNvPr>
          <p:cNvSpPr txBox="1"/>
          <p:nvPr/>
        </p:nvSpPr>
        <p:spPr>
          <a:xfrm>
            <a:off x="59195" y="2161442"/>
            <a:ext cx="3353898" cy="1384995"/>
          </a:xfrm>
          <a:prstGeom prst="rect">
            <a:avLst/>
          </a:prstGeom>
          <a:noFill/>
        </p:spPr>
        <p:txBody>
          <a:bodyPr wrap="square" rtlCol="0">
            <a:spAutoFit/>
          </a:bodyPr>
          <a:lstStyle/>
          <a:p>
            <a:pPr algn="ctr"/>
            <a:r>
              <a:rPr kumimoji="1" lang="ja-JP" altLang="en-US" sz="2800" dirty="0"/>
              <a:t>　</a:t>
            </a:r>
            <a:r>
              <a:rPr kumimoji="1" lang="en-US" altLang="ja-JP" sz="2800" dirty="0"/>
              <a:t>1</a:t>
            </a:r>
            <a:r>
              <a:rPr kumimoji="1" lang="ja-JP" altLang="en-US" sz="2800" dirty="0"/>
              <a:t>日</a:t>
            </a:r>
            <a:r>
              <a:rPr kumimoji="1" lang="en-US" altLang="ja-JP" sz="2800" dirty="0"/>
              <a:t>1</a:t>
            </a:r>
            <a:r>
              <a:rPr kumimoji="1" lang="ja-JP" altLang="en-US" sz="2800" dirty="0"/>
              <a:t>～</a:t>
            </a:r>
            <a:r>
              <a:rPr kumimoji="1" lang="en-US" altLang="ja-JP" sz="2800" dirty="0"/>
              <a:t>1.5</a:t>
            </a:r>
            <a:r>
              <a:rPr kumimoji="1" lang="en-US" altLang="ja-JP" sz="2800" dirty="0">
                <a:latin typeface="+mn-ea"/>
              </a:rPr>
              <a:t>ℓ</a:t>
            </a:r>
            <a:r>
              <a:rPr kumimoji="1" lang="ja-JP" altLang="en-US" sz="2800" dirty="0"/>
              <a:t>出る</a:t>
            </a:r>
            <a:endParaRPr kumimoji="1" lang="en-US" altLang="ja-JP" sz="2800" dirty="0"/>
          </a:p>
          <a:p>
            <a:pPr algn="ctr"/>
            <a:r>
              <a:rPr kumimoji="1" lang="ja-JP" altLang="en-US" sz="2800" dirty="0"/>
              <a:t>（ペットボトル</a:t>
            </a:r>
            <a:endParaRPr kumimoji="1" lang="en-US" altLang="ja-JP" sz="2800" dirty="0"/>
          </a:p>
          <a:p>
            <a:pPr algn="ctr"/>
            <a:r>
              <a:rPr kumimoji="1" lang="ja-JP" altLang="en-US" sz="2800" dirty="0"/>
              <a:t>　　</a:t>
            </a:r>
            <a:r>
              <a:rPr kumimoji="1" lang="en-US" altLang="ja-JP" sz="2800" dirty="0"/>
              <a:t>500</a:t>
            </a:r>
            <a:r>
              <a:rPr kumimoji="1" lang="en-US" altLang="ja-JP" sz="2800" dirty="0">
                <a:latin typeface="+mn-ea"/>
              </a:rPr>
              <a:t>ml</a:t>
            </a:r>
            <a:r>
              <a:rPr kumimoji="1" lang="en-US" altLang="ja-JP" sz="2800" dirty="0"/>
              <a:t>2</a:t>
            </a:r>
            <a:r>
              <a:rPr kumimoji="1" lang="ja-JP" altLang="en-US" sz="2800" dirty="0"/>
              <a:t>～</a:t>
            </a:r>
            <a:r>
              <a:rPr kumimoji="1" lang="en-US" altLang="ja-JP" sz="2800" dirty="0"/>
              <a:t>3</a:t>
            </a:r>
            <a:r>
              <a:rPr kumimoji="1" lang="ja-JP" altLang="en-US" sz="2800" dirty="0"/>
              <a:t>本）</a:t>
            </a:r>
            <a:endParaRPr kumimoji="1" lang="en-US" altLang="ja-JP" sz="2800" dirty="0"/>
          </a:p>
        </p:txBody>
      </p:sp>
      <p:pic>
        <p:nvPicPr>
          <p:cNvPr id="14" name="図 13" descr="白いバックグラウンドの前に立っている&#10;&#10;中程度の精度で自動的に生成された説明">
            <a:extLst>
              <a:ext uri="{FF2B5EF4-FFF2-40B4-BE49-F238E27FC236}">
                <a16:creationId xmlns:a16="http://schemas.microsoft.com/office/drawing/2014/main" id="{5ABB91BA-7273-C110-6E69-66845EAFF2B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50806" y="3481000"/>
            <a:ext cx="760127" cy="1061234"/>
          </a:xfrm>
          <a:prstGeom prst="rect">
            <a:avLst/>
          </a:prstGeom>
        </p:spPr>
      </p:pic>
      <p:pic>
        <p:nvPicPr>
          <p:cNvPr id="15" name="図 14" descr="白いバックグラウンドの前に立っている&#10;&#10;中程度の精度で自動的に生成された説明">
            <a:extLst>
              <a:ext uri="{FF2B5EF4-FFF2-40B4-BE49-F238E27FC236}">
                <a16:creationId xmlns:a16="http://schemas.microsoft.com/office/drawing/2014/main" id="{ED67976C-F940-74FC-9EF6-0214B82690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63283" y="3481000"/>
            <a:ext cx="760127" cy="1061234"/>
          </a:xfrm>
          <a:prstGeom prst="rect">
            <a:avLst/>
          </a:prstGeom>
        </p:spPr>
      </p:pic>
      <p:pic>
        <p:nvPicPr>
          <p:cNvPr id="20" name="図 19" descr="おもちゃ が含まれている画像&#10;&#10;自動的に生成された説明">
            <a:extLst>
              <a:ext uri="{FF2B5EF4-FFF2-40B4-BE49-F238E27FC236}">
                <a16:creationId xmlns:a16="http://schemas.microsoft.com/office/drawing/2014/main" id="{BEE18812-D119-5555-1D54-8986EA638B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3562" y="2274756"/>
            <a:ext cx="2727830" cy="3497218"/>
          </a:xfrm>
          <a:prstGeom prst="rect">
            <a:avLst/>
          </a:prstGeom>
        </p:spPr>
      </p:pic>
      <p:sp>
        <p:nvSpPr>
          <p:cNvPr id="21" name="テキスト ボックス 20">
            <a:extLst>
              <a:ext uri="{FF2B5EF4-FFF2-40B4-BE49-F238E27FC236}">
                <a16:creationId xmlns:a16="http://schemas.microsoft.com/office/drawing/2014/main" id="{8744763E-C49C-FB21-429E-B3F52DDC2B8C}"/>
              </a:ext>
            </a:extLst>
          </p:cNvPr>
          <p:cNvSpPr txBox="1"/>
          <p:nvPr/>
        </p:nvSpPr>
        <p:spPr>
          <a:xfrm>
            <a:off x="4046930" y="2092634"/>
            <a:ext cx="83856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あじ</a:t>
            </a:r>
          </a:p>
        </p:txBody>
      </p:sp>
      <p:sp>
        <p:nvSpPr>
          <p:cNvPr id="22" name="テキスト ボックス 21">
            <a:extLst>
              <a:ext uri="{FF2B5EF4-FFF2-40B4-BE49-F238E27FC236}">
                <a16:creationId xmlns:a16="http://schemas.microsoft.com/office/drawing/2014/main" id="{763E12B7-BEF1-5337-7C1C-6660B5B87399}"/>
              </a:ext>
            </a:extLst>
          </p:cNvPr>
          <p:cNvSpPr txBox="1"/>
          <p:nvPr/>
        </p:nvSpPr>
        <p:spPr>
          <a:xfrm>
            <a:off x="5148936" y="4103067"/>
            <a:ext cx="543420"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pic>
        <p:nvPicPr>
          <p:cNvPr id="25" name="図 24">
            <a:extLst>
              <a:ext uri="{FF2B5EF4-FFF2-40B4-BE49-F238E27FC236}">
                <a16:creationId xmlns:a16="http://schemas.microsoft.com/office/drawing/2014/main" id="{01549583-BF83-DB80-6256-B6E5C74FBB3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6668985">
            <a:off x="1247436" y="623595"/>
            <a:ext cx="1247812" cy="580802"/>
          </a:xfrm>
          <a:prstGeom prst="rect">
            <a:avLst/>
          </a:prstGeom>
        </p:spPr>
      </p:pic>
      <p:pic>
        <p:nvPicPr>
          <p:cNvPr id="26" name="図 25">
            <a:extLst>
              <a:ext uri="{FF2B5EF4-FFF2-40B4-BE49-F238E27FC236}">
                <a16:creationId xmlns:a16="http://schemas.microsoft.com/office/drawing/2014/main" id="{F3FD66E0-3881-6CA8-0E50-40E19E9CD72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r="-7407"/>
          <a:stretch/>
        </p:blipFill>
        <p:spPr>
          <a:xfrm rot="19179601">
            <a:off x="8110815" y="437999"/>
            <a:ext cx="1247812" cy="644389"/>
          </a:xfrm>
          <a:prstGeom prst="rect">
            <a:avLst/>
          </a:prstGeom>
        </p:spPr>
      </p:pic>
    </p:spTree>
    <p:extLst>
      <p:ext uri="{BB962C8B-B14F-4D97-AF65-F5344CB8AC3E}">
        <p14:creationId xmlns:p14="http://schemas.microsoft.com/office/powerpoint/2010/main" val="229651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0"/>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15364" name="Picture 4" descr="ご飯を噛んでいる人のイラスト">
            <a:extLst>
              <a:ext uri="{FF2B5EF4-FFF2-40B4-BE49-F238E27FC236}">
                <a16:creationId xmlns:a16="http://schemas.microsoft.com/office/drawing/2014/main" id="{5A0DB8AB-AA45-4829-58FA-603F97ED66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92510" y="2455638"/>
            <a:ext cx="2386078"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90561C91-A17A-731D-76E6-81350955A9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89153" y="2555739"/>
            <a:ext cx="2892215" cy="289221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勉強している動物のイラスト「犬」">
            <a:extLst>
              <a:ext uri="{FF2B5EF4-FFF2-40B4-BE49-F238E27FC236}">
                <a16:creationId xmlns:a16="http://schemas.microsoft.com/office/drawing/2014/main" id="{16A7267B-0733-3B20-8D8B-ED371CBA1C8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86475" y="1084178"/>
            <a:ext cx="1894438" cy="228245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勉強している動物のイラスト「猫」">
            <a:extLst>
              <a:ext uri="{FF2B5EF4-FFF2-40B4-BE49-F238E27FC236}">
                <a16:creationId xmlns:a16="http://schemas.microsoft.com/office/drawing/2014/main" id="{FCCEAB6D-ECD8-9C68-0818-8FE47727D88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07615" y="876861"/>
            <a:ext cx="1894438" cy="2282456"/>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5B11FD9C-71DD-29A3-509D-61B3210E8BB2}"/>
              </a:ext>
            </a:extLst>
          </p:cNvPr>
          <p:cNvSpPr/>
          <p:nvPr/>
        </p:nvSpPr>
        <p:spPr>
          <a:xfrm>
            <a:off x="948944" y="3159317"/>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あたま</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2" name="Picture 8" descr="健康な胃のキャラクター">
            <a:extLst>
              <a:ext uri="{FF2B5EF4-FFF2-40B4-BE49-F238E27FC236}">
                <a16:creationId xmlns:a16="http://schemas.microsoft.com/office/drawing/2014/main" id="{8B5830C0-1AE8-7D0E-65F3-419E8296E9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17231" y="957119"/>
            <a:ext cx="2223296" cy="2056549"/>
          </a:xfrm>
          <a:prstGeom prst="rect">
            <a:avLst/>
          </a:prstGeom>
          <a:noFill/>
          <a:extLst>
            <a:ext uri="{909E8E84-426E-40DD-AFC4-6F175D3DCCD1}">
              <a14:hiddenFill xmlns:a14="http://schemas.microsoft.com/office/drawing/2010/main">
                <a:solidFill>
                  <a:srgbClr val="FFFFFF"/>
                </a:solidFill>
              </a14:hiddenFill>
            </a:ext>
          </a:extLst>
        </p:spPr>
      </p:pic>
      <p:sp>
        <p:nvSpPr>
          <p:cNvPr id="8" name="四角形: 角を丸くする 7">
            <a:extLst>
              <a:ext uri="{FF2B5EF4-FFF2-40B4-BE49-F238E27FC236}">
                <a16:creationId xmlns:a16="http://schemas.microsoft.com/office/drawing/2014/main" id="{7F218B6E-CC65-4B76-C81F-E8F7A9882677}"/>
              </a:ext>
            </a:extLst>
          </p:cNvPr>
          <p:cNvSpPr/>
          <p:nvPr/>
        </p:nvSpPr>
        <p:spPr>
          <a:xfrm>
            <a:off x="9018052" y="2921133"/>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消　化</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pic>
        <p:nvPicPr>
          <p:cNvPr id="16394" name="Picture 10" descr="歯の矯正のイラスト（裏側・女性）">
            <a:extLst>
              <a:ext uri="{FF2B5EF4-FFF2-40B4-BE49-F238E27FC236}">
                <a16:creationId xmlns:a16="http://schemas.microsoft.com/office/drawing/2014/main" id="{4352E5CC-FCC8-FD0E-54B1-F3F2A037197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581250" y="3812131"/>
            <a:ext cx="1742327" cy="2074199"/>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歯の矯正のイラスト（裏側・男性）">
            <a:extLst>
              <a:ext uri="{FF2B5EF4-FFF2-40B4-BE49-F238E27FC236}">
                <a16:creationId xmlns:a16="http://schemas.microsoft.com/office/drawing/2014/main" id="{E4DC63DB-C8AA-75A9-DFA9-4DCE197FB09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0167680" y="3796728"/>
            <a:ext cx="1755266" cy="2089602"/>
          </a:xfrm>
          <a:prstGeom prst="rect">
            <a:avLst/>
          </a:prstGeom>
          <a:noFill/>
          <a:extLst>
            <a:ext uri="{909E8E84-426E-40DD-AFC4-6F175D3DCCD1}">
              <a14:hiddenFill xmlns:a14="http://schemas.microsoft.com/office/drawing/2010/main">
                <a:solidFill>
                  <a:srgbClr val="FFFFFF"/>
                </a:solidFill>
              </a14:hiddenFill>
            </a:ext>
          </a:extLst>
        </p:spPr>
      </p:pic>
      <p:sp>
        <p:nvSpPr>
          <p:cNvPr id="9" name="四角形: 角を丸くする 8">
            <a:extLst>
              <a:ext uri="{FF2B5EF4-FFF2-40B4-BE49-F238E27FC236}">
                <a16:creationId xmlns:a16="http://schemas.microsoft.com/office/drawing/2014/main" id="{99E4F17C-C61E-4261-F57A-C647A14CD11F}"/>
              </a:ext>
            </a:extLst>
          </p:cNvPr>
          <p:cNvSpPr/>
          <p:nvPr/>
        </p:nvSpPr>
        <p:spPr>
          <a:xfrm>
            <a:off x="9079251" y="5711966"/>
            <a:ext cx="2345694"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あ　ご</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
        <p:nvSpPr>
          <p:cNvPr id="2" name="テキスト ボックス 1">
            <a:extLst>
              <a:ext uri="{FF2B5EF4-FFF2-40B4-BE49-F238E27FC236}">
                <a16:creationId xmlns:a16="http://schemas.microsoft.com/office/drawing/2014/main" id="{D796E949-35E0-AF94-6EB9-23A2BF3B06D1}"/>
              </a:ext>
            </a:extLst>
          </p:cNvPr>
          <p:cNvSpPr txBox="1"/>
          <p:nvPr/>
        </p:nvSpPr>
        <p:spPr>
          <a:xfrm>
            <a:off x="1028230" y="409708"/>
            <a:ext cx="10278642" cy="830997"/>
          </a:xfrm>
          <a:prstGeom prst="rect">
            <a:avLst/>
          </a:prstGeom>
          <a:noFill/>
        </p:spPr>
        <p:txBody>
          <a:bodyPr wrap="square" rtlCol="0">
            <a:spAutoFit/>
          </a:bodyPr>
          <a:lstStyle/>
          <a:p>
            <a:pPr marL="266700"/>
            <a:r>
              <a:rPr lang="ja-JP" altLang="en-US" sz="4800" b="1" dirty="0">
                <a:latin typeface="+mn-ea"/>
              </a:rPr>
              <a:t>よく</a:t>
            </a:r>
            <a:r>
              <a:rPr lang="ja-JP" altLang="en-US" sz="4800" b="1" dirty="0">
                <a:solidFill>
                  <a:srgbClr val="FF0000"/>
                </a:solidFill>
                <a:latin typeface="+mn-ea"/>
              </a:rPr>
              <a:t>かむ</a:t>
            </a:r>
            <a:r>
              <a:rPr lang="ja-JP" altLang="en-US" sz="4800" b="1" dirty="0">
                <a:latin typeface="+mn-ea"/>
              </a:rPr>
              <a:t>とほかにも</a:t>
            </a:r>
            <a:r>
              <a:rPr lang="ja-JP" altLang="en-US" sz="4800" b="1" dirty="0">
                <a:solidFill>
                  <a:srgbClr val="FF0000"/>
                </a:solidFill>
                <a:latin typeface="+mn-ea"/>
              </a:rPr>
              <a:t>いいこと</a:t>
            </a:r>
            <a:r>
              <a:rPr lang="ja-JP" altLang="en-US" sz="4800" b="1" dirty="0">
                <a:latin typeface="+mn-ea"/>
              </a:rPr>
              <a:t>が！！</a:t>
            </a:r>
            <a:endParaRPr lang="en-US" altLang="ja-JP" sz="4800" b="1" dirty="0">
              <a:latin typeface="+mn-ea"/>
            </a:endParaRPr>
          </a:p>
        </p:txBody>
      </p:sp>
      <p:sp>
        <p:nvSpPr>
          <p:cNvPr id="5" name="テキスト ボックス 4">
            <a:extLst>
              <a:ext uri="{FF2B5EF4-FFF2-40B4-BE49-F238E27FC236}">
                <a16:creationId xmlns:a16="http://schemas.microsoft.com/office/drawing/2014/main" id="{E634D6D7-20DB-481E-B5ED-0729321FF157}"/>
              </a:ext>
            </a:extLst>
          </p:cNvPr>
          <p:cNvSpPr txBox="1"/>
          <p:nvPr/>
        </p:nvSpPr>
        <p:spPr>
          <a:xfrm>
            <a:off x="8999293" y="2847971"/>
            <a:ext cx="1291859"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しょう</a:t>
            </a:r>
          </a:p>
        </p:txBody>
      </p:sp>
      <p:sp>
        <p:nvSpPr>
          <p:cNvPr id="6" name="テキスト ボックス 5">
            <a:extLst>
              <a:ext uri="{FF2B5EF4-FFF2-40B4-BE49-F238E27FC236}">
                <a16:creationId xmlns:a16="http://schemas.microsoft.com/office/drawing/2014/main" id="{E9D7090A-940A-A36F-9057-4BA4CD8DC921}"/>
              </a:ext>
            </a:extLst>
          </p:cNvPr>
          <p:cNvSpPr txBox="1"/>
          <p:nvPr/>
        </p:nvSpPr>
        <p:spPr>
          <a:xfrm>
            <a:off x="10558822" y="2829002"/>
            <a:ext cx="514034" cy="369332"/>
          </a:xfrm>
          <a:prstGeom prst="rect">
            <a:avLst/>
          </a:prstGeom>
          <a:noFill/>
        </p:spPr>
        <p:txBody>
          <a:bodyPr wrap="square" rtlCol="0">
            <a:spAutoFit/>
          </a:bodyPr>
          <a:lstStyle/>
          <a:p>
            <a:pPr algn="ctr" defTabSz="914423"/>
            <a:r>
              <a:rPr kumimoji="1" lang="ja-JP" altLang="en-US"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か</a:t>
            </a:r>
          </a:p>
        </p:txBody>
      </p:sp>
      <p:pic>
        <p:nvPicPr>
          <p:cNvPr id="1030" name="Picture 6" descr="「い」を発音する人のイラスト">
            <a:extLst>
              <a:ext uri="{FF2B5EF4-FFF2-40B4-BE49-F238E27FC236}">
                <a16:creationId xmlns:a16="http://schemas.microsoft.com/office/drawing/2014/main" id="{ABAFAB05-0F1F-8930-D81C-039F315609E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156405" y="4021949"/>
            <a:ext cx="2008585" cy="18167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う」を発音する人のイラスト">
            <a:extLst>
              <a:ext uri="{FF2B5EF4-FFF2-40B4-BE49-F238E27FC236}">
                <a16:creationId xmlns:a16="http://schemas.microsoft.com/office/drawing/2014/main" id="{F320E92B-BFF9-C161-E651-E992B930638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あ」を発音する人のイラスト">
            <a:extLst>
              <a:ext uri="{FF2B5EF4-FFF2-40B4-BE49-F238E27FC236}">
                <a16:creationId xmlns:a16="http://schemas.microsoft.com/office/drawing/2014/main" id="{D12A3C80-0550-B473-21F6-594304DC69A1}"/>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1156405" y="4021949"/>
            <a:ext cx="2008585" cy="1804069"/>
          </a:xfrm>
          <a:prstGeom prst="rect">
            <a:avLst/>
          </a:prstGeom>
          <a:noFill/>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8B907456-961E-2DB4-80B6-B2197428A562}"/>
              </a:ext>
            </a:extLst>
          </p:cNvPr>
          <p:cNvSpPr/>
          <p:nvPr/>
        </p:nvSpPr>
        <p:spPr>
          <a:xfrm>
            <a:off x="807394" y="5707829"/>
            <a:ext cx="2709343" cy="824193"/>
          </a:xfrm>
          <a:prstGeom prst="roundRect">
            <a:avLst/>
          </a:pr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rPr>
              <a:t>きんにく</a:t>
            </a:r>
            <a:endParaRPr kumimoji="1" lang="en-US" altLang="ja-JP" sz="4800" b="1" kern="100" dirty="0">
              <a:solidFill>
                <a:schemeClr val="tx1"/>
              </a:solidFill>
              <a:effectLst>
                <a:outerShdw blurRad="38100" dist="38100" dir="2700000" algn="tl">
                  <a:srgbClr val="000000">
                    <a:alpha val="43137"/>
                  </a:srgbClr>
                </a:outerShdw>
              </a:effectLst>
              <a:latin typeface="+mn-ea"/>
              <a:cs typeface="Times New Roman" panose="02020603050405020304" pitchFamily="18" charset="0"/>
            </a:endParaRPr>
          </a:p>
        </p:txBody>
      </p:sp>
    </p:spTree>
    <p:extLst>
      <p:ext uri="{BB962C8B-B14F-4D97-AF65-F5344CB8AC3E}">
        <p14:creationId xmlns:p14="http://schemas.microsoft.com/office/powerpoint/2010/main" val="3740621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ntr" presetSubtype="0" fill="hold" nodeType="withEffect">
                                  <p:stCondLst>
                                    <p:cond delay="1000"/>
                                  </p:stCondLst>
                                  <p:childTnLst>
                                    <p:set>
                                      <p:cBhvr>
                                        <p:cTn id="8" dur="1" fill="hold">
                                          <p:stCondLst>
                                            <p:cond delay="0"/>
                                          </p:stCondLst>
                                        </p:cTn>
                                        <p:tgtEl>
                                          <p:spTgt spid="1032"/>
                                        </p:tgtEl>
                                        <p:attrNameLst>
                                          <p:attrName>style.visibility</p:attrName>
                                        </p:attrNameLst>
                                      </p:cBhvr>
                                      <p:to>
                                        <p:strVal val="visible"/>
                                      </p:to>
                                    </p:set>
                                  </p:childTnLst>
                                </p:cTn>
                              </p:par>
                            </p:childTnLst>
                          </p:cTn>
                        </p:par>
                        <p:par>
                          <p:cTn id="9" fill="hold">
                            <p:stCondLst>
                              <p:cond delay="1000"/>
                            </p:stCondLst>
                            <p:childTnLst>
                              <p:par>
                                <p:cTn id="10" presetID="1" presetClass="exit" presetSubtype="0" fill="hold" nodeType="afterEffect">
                                  <p:stCondLst>
                                    <p:cond delay="1000"/>
                                  </p:stCondLst>
                                  <p:childTnLst>
                                    <p:set>
                                      <p:cBhvr>
                                        <p:cTn id="11" dur="1" fill="hold">
                                          <p:stCondLst>
                                            <p:cond delay="0"/>
                                          </p:stCondLst>
                                        </p:cTn>
                                        <p:tgtEl>
                                          <p:spTgt spid="1032"/>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1030"/>
                                        </p:tgtEl>
                                        <p:attrNameLst>
                                          <p:attrName>style.visibility</p:attrName>
                                        </p:attrNameLst>
                                      </p:cBhvr>
                                      <p:to>
                                        <p:strVal val="visible"/>
                                      </p:to>
                                    </p:set>
                                  </p:childTnLst>
                                </p:cTn>
                              </p:par>
                            </p:childTnLst>
                          </p:cTn>
                        </p:par>
                        <p:par>
                          <p:cTn id="14" fill="hold">
                            <p:stCondLst>
                              <p:cond delay="2000"/>
                            </p:stCondLst>
                            <p:childTnLst>
                              <p:par>
                                <p:cTn id="15" presetID="1" presetClass="exit" presetSubtype="0" fill="hold" nodeType="afterEffect">
                                  <p:stCondLst>
                                    <p:cond delay="1000"/>
                                  </p:stCondLst>
                                  <p:childTnLst>
                                    <p:set>
                                      <p:cBhvr>
                                        <p:cTn id="16" dur="1" fill="hold">
                                          <p:stCondLst>
                                            <p:cond delay="0"/>
                                          </p:stCondLst>
                                        </p:cTn>
                                        <p:tgtEl>
                                          <p:spTgt spid="1030"/>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026"/>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1000"/>
                                  </p:stCondLst>
                                  <p:childTnLst>
                                    <p:set>
                                      <p:cBhvr>
                                        <p:cTn id="21" dur="1" fill="hold">
                                          <p:stCondLst>
                                            <p:cond delay="0"/>
                                          </p:stCondLst>
                                        </p:cTn>
                                        <p:tgtEl>
                                          <p:spTgt spid="1026"/>
                                        </p:tgtEl>
                                        <p:attrNameLst>
                                          <p:attrName>style.visibility</p:attrName>
                                        </p:attrNameLst>
                                      </p:cBhvr>
                                      <p:to>
                                        <p:strVal val="hidden"/>
                                      </p:to>
                                    </p:set>
                                  </p:childTnLst>
                                </p:cTn>
                              </p:par>
                              <p:par>
                                <p:cTn id="22" presetID="1" presetClass="entr" presetSubtype="0" fill="hold" nodeType="withEffect">
                                  <p:stCondLst>
                                    <p:cond delay="1000"/>
                                  </p:stCondLst>
                                  <p:childTnLst>
                                    <p:set>
                                      <p:cBhvr>
                                        <p:cTn id="23" dur="1" fill="hold">
                                          <p:stCondLst>
                                            <p:cond delay="0"/>
                                          </p:stCondLst>
                                        </p:cTn>
                                        <p:tgtEl>
                                          <p:spTgt spid="1032"/>
                                        </p:tgtEl>
                                        <p:attrNameLst>
                                          <p:attrName>style.visibility</p:attrName>
                                        </p:attrNameLst>
                                      </p:cBhvr>
                                      <p:to>
                                        <p:strVal val="visible"/>
                                      </p:to>
                                    </p:set>
                                  </p:childTnLst>
                                </p:cTn>
                              </p:par>
                            </p:childTnLst>
                          </p:cTn>
                        </p:par>
                        <p:par>
                          <p:cTn id="24" fill="hold">
                            <p:stCondLst>
                              <p:cond delay="4000"/>
                            </p:stCondLst>
                            <p:childTnLst>
                              <p:par>
                                <p:cTn id="25" presetID="1" presetClass="exit" presetSubtype="0" fill="hold" nodeType="afterEffect">
                                  <p:stCondLst>
                                    <p:cond delay="1000"/>
                                  </p:stCondLst>
                                  <p:childTnLst>
                                    <p:set>
                                      <p:cBhvr>
                                        <p:cTn id="26" dur="1" fill="hold">
                                          <p:stCondLst>
                                            <p:cond delay="0"/>
                                          </p:stCondLst>
                                        </p:cTn>
                                        <p:tgtEl>
                                          <p:spTgt spid="1032"/>
                                        </p:tgtEl>
                                        <p:attrNameLst>
                                          <p:attrName>style.visibility</p:attrName>
                                        </p:attrNameLst>
                                      </p:cBhvr>
                                      <p:to>
                                        <p:strVal val="hidden"/>
                                      </p:to>
                                    </p:set>
                                  </p:childTnLst>
                                </p:cTn>
                              </p:par>
                              <p:par>
                                <p:cTn id="27" presetID="1" presetClass="entr" presetSubtype="0" fill="hold" nodeType="withEffect">
                                  <p:stCondLst>
                                    <p:cond delay="1000"/>
                                  </p:stCondLst>
                                  <p:childTnLst>
                                    <p:set>
                                      <p:cBhvr>
                                        <p:cTn id="28" dur="1" fill="hold">
                                          <p:stCondLst>
                                            <p:cond delay="0"/>
                                          </p:stCondLst>
                                        </p:cTn>
                                        <p:tgtEl>
                                          <p:spTgt spid="1030"/>
                                        </p:tgtEl>
                                        <p:attrNameLst>
                                          <p:attrName>style.visibility</p:attrName>
                                        </p:attrNameLst>
                                      </p:cBhvr>
                                      <p:to>
                                        <p:strVal val="visible"/>
                                      </p:to>
                                    </p:set>
                                  </p:childTnLst>
                                </p:cTn>
                              </p:par>
                            </p:childTnLst>
                          </p:cTn>
                        </p:par>
                        <p:par>
                          <p:cTn id="29" fill="hold">
                            <p:stCondLst>
                              <p:cond delay="5000"/>
                            </p:stCondLst>
                            <p:childTnLst>
                              <p:par>
                                <p:cTn id="30" presetID="1" presetClass="exit" presetSubtype="0" fill="hold" nodeType="afterEffect">
                                  <p:stCondLst>
                                    <p:cond delay="1000"/>
                                  </p:stCondLst>
                                  <p:childTnLst>
                                    <p:set>
                                      <p:cBhvr>
                                        <p:cTn id="31" dur="1" fill="hold">
                                          <p:stCondLst>
                                            <p:cond delay="0"/>
                                          </p:stCondLst>
                                        </p:cTn>
                                        <p:tgtEl>
                                          <p:spTgt spid="1030"/>
                                        </p:tgtEl>
                                        <p:attrNameLst>
                                          <p:attrName>style.visibility</p:attrName>
                                        </p:attrNameLst>
                                      </p:cBhvr>
                                      <p:to>
                                        <p:strVal val="hidden"/>
                                      </p:to>
                                    </p:set>
                                  </p:childTnLst>
                                </p:cTn>
                              </p:par>
                              <p:par>
                                <p:cTn id="32" presetID="1" presetClass="entr" presetSubtype="0" fill="hold" nodeType="withEffect">
                                  <p:stCondLst>
                                    <p:cond delay="1000"/>
                                  </p:stCondLst>
                                  <p:childTnLst>
                                    <p:set>
                                      <p:cBhvr>
                                        <p:cTn id="33" dur="1" fill="hold">
                                          <p:stCondLst>
                                            <p:cond delay="0"/>
                                          </p:stCondLst>
                                        </p:cTn>
                                        <p:tgtEl>
                                          <p:spTgt spid="1026"/>
                                        </p:tgtEl>
                                        <p:attrNameLst>
                                          <p:attrName>style.visibility</p:attrName>
                                        </p:attrNameLst>
                                      </p:cBhvr>
                                      <p:to>
                                        <p:strVal val="visible"/>
                                      </p:to>
                                    </p:set>
                                  </p:childTnLst>
                                </p:cTn>
                              </p:par>
                            </p:childTnLst>
                          </p:cTn>
                        </p:par>
                        <p:par>
                          <p:cTn id="34" fill="hold">
                            <p:stCondLst>
                              <p:cond delay="6000"/>
                            </p:stCondLst>
                            <p:childTnLst>
                              <p:par>
                                <p:cTn id="35" presetID="1" presetClass="exit" presetSubtype="0" fill="hold" nodeType="afterEffect">
                                  <p:stCondLst>
                                    <p:cond delay="1000"/>
                                  </p:stCondLst>
                                  <p:childTnLst>
                                    <p:set>
                                      <p:cBhvr>
                                        <p:cTn id="36" dur="1" fill="hold">
                                          <p:stCondLst>
                                            <p:cond delay="0"/>
                                          </p:stCondLst>
                                        </p:cTn>
                                        <p:tgtEl>
                                          <p:spTgt spid="1026"/>
                                        </p:tgtEl>
                                        <p:attrNameLst>
                                          <p:attrName>style.visibility</p:attrName>
                                        </p:attrNameLst>
                                      </p:cBhvr>
                                      <p:to>
                                        <p:strVal val="hidden"/>
                                      </p:to>
                                    </p:set>
                                  </p:childTnLst>
                                </p:cTn>
                              </p:par>
                              <p:par>
                                <p:cTn id="37" presetID="1" presetClass="entr" presetSubtype="0" fill="hold" nodeType="withEffect">
                                  <p:stCondLst>
                                    <p:cond delay="1000"/>
                                  </p:stCondLst>
                                  <p:childTnLst>
                                    <p:set>
                                      <p:cBhvr>
                                        <p:cTn id="38" dur="1" fill="hold">
                                          <p:stCondLst>
                                            <p:cond delay="0"/>
                                          </p:stCondLst>
                                        </p:cTn>
                                        <p:tgtEl>
                                          <p:spTgt spid="1032"/>
                                        </p:tgtEl>
                                        <p:attrNameLst>
                                          <p:attrName>style.visibility</p:attrName>
                                        </p:attrNameLst>
                                      </p:cBhvr>
                                      <p:to>
                                        <p:strVal val="visible"/>
                                      </p:to>
                                    </p:set>
                                  </p:childTnLst>
                                </p:cTn>
                              </p:par>
                            </p:childTnLst>
                          </p:cTn>
                        </p:par>
                        <p:par>
                          <p:cTn id="39" fill="hold">
                            <p:stCondLst>
                              <p:cond delay="7000"/>
                            </p:stCondLst>
                            <p:childTnLst>
                              <p:par>
                                <p:cTn id="40" presetID="1" presetClass="exit" presetSubtype="0" fill="hold" nodeType="afterEffect">
                                  <p:stCondLst>
                                    <p:cond delay="1000"/>
                                  </p:stCondLst>
                                  <p:childTnLst>
                                    <p:set>
                                      <p:cBhvr>
                                        <p:cTn id="41" dur="1" fill="hold">
                                          <p:stCondLst>
                                            <p:cond delay="0"/>
                                          </p:stCondLst>
                                        </p:cTn>
                                        <p:tgtEl>
                                          <p:spTgt spid="1032"/>
                                        </p:tgtEl>
                                        <p:attrNameLst>
                                          <p:attrName>style.visibility</p:attrName>
                                        </p:attrNameLst>
                                      </p:cBhvr>
                                      <p:to>
                                        <p:strVal val="hidden"/>
                                      </p:to>
                                    </p:set>
                                  </p:childTnLst>
                                </p:cTn>
                              </p:par>
                              <p:par>
                                <p:cTn id="42" presetID="1" presetClass="entr" presetSubtype="0" fill="hold" nodeType="withEffect">
                                  <p:stCondLst>
                                    <p:cond delay="1000"/>
                                  </p:stCondLst>
                                  <p:childTnLst>
                                    <p:set>
                                      <p:cBhvr>
                                        <p:cTn id="43" dur="1" fill="hold">
                                          <p:stCondLst>
                                            <p:cond delay="0"/>
                                          </p:stCondLst>
                                        </p:cTn>
                                        <p:tgtEl>
                                          <p:spTgt spid="1030"/>
                                        </p:tgtEl>
                                        <p:attrNameLst>
                                          <p:attrName>style.visibility</p:attrName>
                                        </p:attrNameLst>
                                      </p:cBhvr>
                                      <p:to>
                                        <p:strVal val="visible"/>
                                      </p:to>
                                    </p:set>
                                  </p:childTnLst>
                                </p:cTn>
                              </p:par>
                            </p:childTnLst>
                          </p:cTn>
                        </p:par>
                        <p:par>
                          <p:cTn id="44" fill="hold">
                            <p:stCondLst>
                              <p:cond delay="8000"/>
                            </p:stCondLst>
                            <p:childTnLst>
                              <p:par>
                                <p:cTn id="45" presetID="1" presetClass="exit" presetSubtype="0" fill="hold" nodeType="afterEffect">
                                  <p:stCondLst>
                                    <p:cond delay="1000"/>
                                  </p:stCondLst>
                                  <p:childTnLst>
                                    <p:set>
                                      <p:cBhvr>
                                        <p:cTn id="46" dur="1" fill="hold">
                                          <p:stCondLst>
                                            <p:cond delay="0"/>
                                          </p:stCondLst>
                                        </p:cTn>
                                        <p:tgtEl>
                                          <p:spTgt spid="1030"/>
                                        </p:tgtEl>
                                        <p:attrNameLst>
                                          <p:attrName>style.visibility</p:attrName>
                                        </p:attrNameLst>
                                      </p:cBhvr>
                                      <p:to>
                                        <p:strVal val="hidden"/>
                                      </p:to>
                                    </p:set>
                                  </p:childTnLst>
                                </p:cTn>
                              </p:par>
                              <p:par>
                                <p:cTn id="47" presetID="1" presetClass="entr" presetSubtype="0" fill="hold" nodeType="withEffect">
                                  <p:stCondLst>
                                    <p:cond delay="1000"/>
                                  </p:stCondLst>
                                  <p:childTnLst>
                                    <p:set>
                                      <p:cBhvr>
                                        <p:cTn id="48" dur="1" fill="hold">
                                          <p:stCondLst>
                                            <p:cond delay="0"/>
                                          </p:stCondLst>
                                        </p:cTn>
                                        <p:tgtEl>
                                          <p:spTgt spid="1026"/>
                                        </p:tgtEl>
                                        <p:attrNameLst>
                                          <p:attrName>style.visibility</p:attrName>
                                        </p:attrNameLst>
                                      </p:cBhvr>
                                      <p:to>
                                        <p:strVal val="visible"/>
                                      </p:to>
                                    </p:set>
                                  </p:childTnLst>
                                </p:cTn>
                              </p:par>
                            </p:childTnLst>
                          </p:cTn>
                        </p:par>
                        <p:par>
                          <p:cTn id="49" fill="hold">
                            <p:stCondLst>
                              <p:cond delay="9000"/>
                            </p:stCondLst>
                            <p:childTnLst>
                              <p:par>
                                <p:cTn id="50" presetID="1" presetClass="exit" presetSubtype="0" fill="hold" nodeType="afterEffect">
                                  <p:stCondLst>
                                    <p:cond delay="1000"/>
                                  </p:stCondLst>
                                  <p:childTnLst>
                                    <p:set>
                                      <p:cBhvr>
                                        <p:cTn id="51" dur="1" fill="hold">
                                          <p:stCondLst>
                                            <p:cond delay="0"/>
                                          </p:stCondLst>
                                        </p:cTn>
                                        <p:tgtEl>
                                          <p:spTgt spid="1026"/>
                                        </p:tgtEl>
                                        <p:attrNameLst>
                                          <p:attrName>style.visibility</p:attrName>
                                        </p:attrNameLst>
                                      </p:cBhvr>
                                      <p:to>
                                        <p:strVal val="hidden"/>
                                      </p:to>
                                    </p:set>
                                  </p:childTnLst>
                                </p:cTn>
                              </p:par>
                              <p:par>
                                <p:cTn id="52" presetID="1" presetClass="entr" presetSubtype="0" fill="hold" nodeType="withEffect">
                                  <p:stCondLst>
                                    <p:cond delay="1000"/>
                                  </p:stCondLst>
                                  <p:childTnLst>
                                    <p:set>
                                      <p:cBhvr>
                                        <p:cTn id="53" dur="1" fill="hold">
                                          <p:stCondLst>
                                            <p:cond delay="0"/>
                                          </p:stCondLst>
                                        </p:cTn>
                                        <p:tgtEl>
                                          <p:spTgt spid="1032"/>
                                        </p:tgtEl>
                                        <p:attrNameLst>
                                          <p:attrName>style.visibility</p:attrName>
                                        </p:attrNameLst>
                                      </p:cBhvr>
                                      <p:to>
                                        <p:strVal val="visible"/>
                                      </p:to>
                                    </p:set>
                                  </p:childTnLst>
                                </p:cTn>
                              </p:par>
                            </p:childTnLst>
                          </p:cTn>
                        </p:par>
                        <p:par>
                          <p:cTn id="54" fill="hold">
                            <p:stCondLst>
                              <p:cond delay="10000"/>
                            </p:stCondLst>
                            <p:childTnLst>
                              <p:par>
                                <p:cTn id="55" presetID="1" presetClass="exit" presetSubtype="0" fill="hold" nodeType="afterEffect">
                                  <p:stCondLst>
                                    <p:cond delay="1000"/>
                                  </p:stCondLst>
                                  <p:childTnLst>
                                    <p:set>
                                      <p:cBhvr>
                                        <p:cTn id="56" dur="1" fill="hold">
                                          <p:stCondLst>
                                            <p:cond delay="0"/>
                                          </p:stCondLst>
                                        </p:cTn>
                                        <p:tgtEl>
                                          <p:spTgt spid="1032"/>
                                        </p:tgtEl>
                                        <p:attrNameLst>
                                          <p:attrName>style.visibility</p:attrName>
                                        </p:attrNameLst>
                                      </p:cBhvr>
                                      <p:to>
                                        <p:strVal val="hidden"/>
                                      </p:to>
                                    </p:set>
                                  </p:childTnLst>
                                </p:cTn>
                              </p:par>
                              <p:par>
                                <p:cTn id="57" presetID="1" presetClass="entr" presetSubtype="0" fill="hold" nodeType="withEffect">
                                  <p:stCondLst>
                                    <p:cond delay="1000"/>
                                  </p:stCondLst>
                                  <p:childTnLst>
                                    <p:set>
                                      <p:cBhvr>
                                        <p:cTn id="58" dur="1" fill="hold">
                                          <p:stCondLst>
                                            <p:cond delay="0"/>
                                          </p:stCondLst>
                                        </p:cTn>
                                        <p:tgtEl>
                                          <p:spTgt spid="1030"/>
                                        </p:tgtEl>
                                        <p:attrNameLst>
                                          <p:attrName>style.visibility</p:attrName>
                                        </p:attrNameLst>
                                      </p:cBhvr>
                                      <p:to>
                                        <p:strVal val="visible"/>
                                      </p:to>
                                    </p:set>
                                  </p:childTnLst>
                                </p:cTn>
                              </p:par>
                            </p:childTnLst>
                          </p:cTn>
                        </p:par>
                        <p:par>
                          <p:cTn id="59" fill="hold">
                            <p:stCondLst>
                              <p:cond delay="11000"/>
                            </p:stCondLst>
                            <p:childTnLst>
                              <p:par>
                                <p:cTn id="60" presetID="1" presetClass="exit" presetSubtype="0" fill="hold" nodeType="afterEffect">
                                  <p:stCondLst>
                                    <p:cond delay="1000"/>
                                  </p:stCondLst>
                                  <p:childTnLst>
                                    <p:set>
                                      <p:cBhvr>
                                        <p:cTn id="61" dur="1" fill="hold">
                                          <p:stCondLst>
                                            <p:cond delay="0"/>
                                          </p:stCondLst>
                                        </p:cTn>
                                        <p:tgtEl>
                                          <p:spTgt spid="1030"/>
                                        </p:tgtEl>
                                        <p:attrNameLst>
                                          <p:attrName>style.visibility</p:attrName>
                                        </p:attrNameLst>
                                      </p:cBhvr>
                                      <p:to>
                                        <p:strVal val="hidden"/>
                                      </p:to>
                                    </p:set>
                                  </p:childTnLst>
                                </p:cTn>
                              </p:par>
                              <p:par>
                                <p:cTn id="62" presetID="1" presetClass="entr" presetSubtype="0" fill="hold" nodeType="withEffect">
                                  <p:stCondLst>
                                    <p:cond delay="1000"/>
                                  </p:stCondLst>
                                  <p:childTnLst>
                                    <p:set>
                                      <p:cBhvr>
                                        <p:cTn id="63" dur="1" fill="hold">
                                          <p:stCondLst>
                                            <p:cond delay="0"/>
                                          </p:stCondLst>
                                        </p:cTn>
                                        <p:tgtEl>
                                          <p:spTgt spid="1026"/>
                                        </p:tgtEl>
                                        <p:attrNameLst>
                                          <p:attrName>style.visibility</p:attrName>
                                        </p:attrNameLst>
                                      </p:cBhvr>
                                      <p:to>
                                        <p:strVal val="visible"/>
                                      </p:to>
                                    </p:set>
                                  </p:childTnLst>
                                </p:cTn>
                              </p:par>
                            </p:childTnLst>
                          </p:cTn>
                        </p:par>
                        <p:par>
                          <p:cTn id="64" fill="hold">
                            <p:stCondLst>
                              <p:cond delay="12000"/>
                            </p:stCondLst>
                            <p:childTnLst>
                              <p:par>
                                <p:cTn id="65" presetID="1" presetClass="exit" presetSubtype="0" fill="hold" nodeType="afterEffect">
                                  <p:stCondLst>
                                    <p:cond delay="1000"/>
                                  </p:stCondLst>
                                  <p:childTnLst>
                                    <p:set>
                                      <p:cBhvr>
                                        <p:cTn id="66" dur="1" fill="hold">
                                          <p:stCondLst>
                                            <p:cond delay="0"/>
                                          </p:stCondLst>
                                        </p:cTn>
                                        <p:tgtEl>
                                          <p:spTgt spid="1026"/>
                                        </p:tgtEl>
                                        <p:attrNameLst>
                                          <p:attrName>style.visibility</p:attrName>
                                        </p:attrNameLst>
                                      </p:cBhvr>
                                      <p:to>
                                        <p:strVal val="hidden"/>
                                      </p:to>
                                    </p:set>
                                  </p:childTnLst>
                                </p:cTn>
                              </p:par>
                              <p:par>
                                <p:cTn id="67" presetID="1" presetClass="entr" presetSubtype="0" fill="hold" nodeType="withEffect">
                                  <p:stCondLst>
                                    <p:cond delay="1000"/>
                                  </p:stCondLst>
                                  <p:childTnLst>
                                    <p:set>
                                      <p:cBhvr>
                                        <p:cTn id="68" dur="1" fill="hold">
                                          <p:stCondLst>
                                            <p:cond delay="0"/>
                                          </p:stCondLst>
                                        </p:cTn>
                                        <p:tgtEl>
                                          <p:spTgt spid="1032"/>
                                        </p:tgtEl>
                                        <p:attrNameLst>
                                          <p:attrName>style.visibility</p:attrName>
                                        </p:attrNameLst>
                                      </p:cBhvr>
                                      <p:to>
                                        <p:strVal val="visible"/>
                                      </p:to>
                                    </p:set>
                                  </p:childTnLst>
                                </p:cTn>
                              </p:par>
                            </p:childTnLst>
                          </p:cTn>
                        </p:par>
                        <p:par>
                          <p:cTn id="69" fill="hold">
                            <p:stCondLst>
                              <p:cond delay="13000"/>
                            </p:stCondLst>
                            <p:childTnLst>
                              <p:par>
                                <p:cTn id="70" presetID="1" presetClass="exit" presetSubtype="0" fill="hold" nodeType="afterEffect">
                                  <p:stCondLst>
                                    <p:cond delay="1000"/>
                                  </p:stCondLst>
                                  <p:childTnLst>
                                    <p:set>
                                      <p:cBhvr>
                                        <p:cTn id="71" dur="1" fill="hold">
                                          <p:stCondLst>
                                            <p:cond delay="0"/>
                                          </p:stCondLst>
                                        </p:cTn>
                                        <p:tgtEl>
                                          <p:spTgt spid="1032"/>
                                        </p:tgtEl>
                                        <p:attrNameLst>
                                          <p:attrName>style.visibility</p:attrName>
                                        </p:attrNameLst>
                                      </p:cBhvr>
                                      <p:to>
                                        <p:strVal val="hidden"/>
                                      </p:to>
                                    </p:set>
                                  </p:childTnLst>
                                </p:cTn>
                              </p:par>
                              <p:par>
                                <p:cTn id="72" presetID="1" presetClass="entr" presetSubtype="0" fill="hold" nodeType="withEffect">
                                  <p:stCondLst>
                                    <p:cond delay="1000"/>
                                  </p:stCondLst>
                                  <p:childTnLst>
                                    <p:set>
                                      <p:cBhvr>
                                        <p:cTn id="73" dur="1" fill="hold">
                                          <p:stCondLst>
                                            <p:cond delay="0"/>
                                          </p:stCondLst>
                                        </p:cTn>
                                        <p:tgtEl>
                                          <p:spTgt spid="1030"/>
                                        </p:tgtEl>
                                        <p:attrNameLst>
                                          <p:attrName>style.visibility</p:attrName>
                                        </p:attrNameLst>
                                      </p:cBhvr>
                                      <p:to>
                                        <p:strVal val="visible"/>
                                      </p:to>
                                    </p:set>
                                  </p:childTnLst>
                                </p:cTn>
                              </p:par>
                            </p:childTnLst>
                          </p:cTn>
                        </p:par>
                        <p:par>
                          <p:cTn id="74" fill="hold">
                            <p:stCondLst>
                              <p:cond delay="14000"/>
                            </p:stCondLst>
                            <p:childTnLst>
                              <p:par>
                                <p:cTn id="75" presetID="1" presetClass="exit" presetSubtype="0" fill="hold" nodeType="afterEffect">
                                  <p:stCondLst>
                                    <p:cond delay="1000"/>
                                  </p:stCondLst>
                                  <p:childTnLst>
                                    <p:set>
                                      <p:cBhvr>
                                        <p:cTn id="76" dur="1" fill="hold">
                                          <p:stCondLst>
                                            <p:cond delay="0"/>
                                          </p:stCondLst>
                                        </p:cTn>
                                        <p:tgtEl>
                                          <p:spTgt spid="1030"/>
                                        </p:tgtEl>
                                        <p:attrNameLst>
                                          <p:attrName>style.visibility</p:attrName>
                                        </p:attrNameLst>
                                      </p:cBhvr>
                                      <p:to>
                                        <p:strVal val="hidden"/>
                                      </p:to>
                                    </p:set>
                                  </p:childTnLst>
                                </p:cTn>
                              </p:par>
                              <p:par>
                                <p:cTn id="77" presetID="1" presetClass="entr" presetSubtype="0" fill="hold" nodeType="withEffect">
                                  <p:stCondLst>
                                    <p:cond delay="1000"/>
                                  </p:stCondLst>
                                  <p:childTnLst>
                                    <p:set>
                                      <p:cBhvr>
                                        <p:cTn id="7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F3F51DA6-5DE7-9857-68CF-BF072F8A3C95}"/>
              </a:ext>
            </a:extLst>
          </p:cNvPr>
          <p:cNvSpPr txBox="1"/>
          <p:nvPr/>
        </p:nvSpPr>
        <p:spPr>
          <a:xfrm>
            <a:off x="869242" y="232989"/>
            <a:ext cx="11025372" cy="134543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ぴっかぴかの歯　大作せん！</a:t>
            </a:r>
            <a:endParaRPr kumimoji="1" lang="en-US" altLang="ja-JP" sz="6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四角形: 角を丸くする 19">
            <a:extLst>
              <a:ext uri="{FF2B5EF4-FFF2-40B4-BE49-F238E27FC236}">
                <a16:creationId xmlns:a16="http://schemas.microsoft.com/office/drawing/2014/main" id="{5ADA79D3-0B35-39E9-2FB2-F804128644C9}"/>
              </a:ext>
            </a:extLst>
          </p:cNvPr>
          <p:cNvSpPr/>
          <p:nvPr/>
        </p:nvSpPr>
        <p:spPr>
          <a:xfrm>
            <a:off x="456296" y="3950695"/>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大きさ</a:t>
            </a:r>
          </a:p>
        </p:txBody>
      </p:sp>
      <p:pic>
        <p:nvPicPr>
          <p:cNvPr id="28" name="図 27">
            <a:extLst>
              <a:ext uri="{FF2B5EF4-FFF2-40B4-BE49-F238E27FC236}">
                <a16:creationId xmlns:a16="http://schemas.microsoft.com/office/drawing/2014/main" id="{B884E1E3-0239-DAC8-DCC8-148C4098B0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87631">
            <a:off x="317654" y="242113"/>
            <a:ext cx="1247812" cy="1343574"/>
          </a:xfrm>
          <a:prstGeom prst="rect">
            <a:avLst/>
          </a:prstGeom>
        </p:spPr>
      </p:pic>
      <p:pic>
        <p:nvPicPr>
          <p:cNvPr id="3" name="図 2">
            <a:extLst>
              <a:ext uri="{FF2B5EF4-FFF2-40B4-BE49-F238E27FC236}">
                <a16:creationId xmlns:a16="http://schemas.microsoft.com/office/drawing/2014/main" id="{3D836045-FE9F-18D5-95EB-2F6EF175AA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334297">
            <a:off x="6541118" y="274580"/>
            <a:ext cx="1247812" cy="1343574"/>
          </a:xfrm>
          <a:prstGeom prst="rect">
            <a:avLst/>
          </a:prstGeom>
        </p:spPr>
      </p:pic>
      <p:grpSp>
        <p:nvGrpSpPr>
          <p:cNvPr id="19" name="グループ化 18">
            <a:extLst>
              <a:ext uri="{FF2B5EF4-FFF2-40B4-BE49-F238E27FC236}">
                <a16:creationId xmlns:a16="http://schemas.microsoft.com/office/drawing/2014/main" id="{DDFCE191-17F7-7C75-F873-7B85140B2E0C}"/>
              </a:ext>
            </a:extLst>
          </p:cNvPr>
          <p:cNvGrpSpPr/>
          <p:nvPr/>
        </p:nvGrpSpPr>
        <p:grpSpPr>
          <a:xfrm>
            <a:off x="9278478" y="3869930"/>
            <a:ext cx="2402502" cy="2542261"/>
            <a:chOff x="561849" y="3764939"/>
            <a:chExt cx="2402502" cy="2542261"/>
          </a:xfrm>
        </p:grpSpPr>
        <p:pic>
          <p:nvPicPr>
            <p:cNvPr id="14" name="図 13">
              <a:extLst>
                <a:ext uri="{FF2B5EF4-FFF2-40B4-BE49-F238E27FC236}">
                  <a16:creationId xmlns:a16="http://schemas.microsoft.com/office/drawing/2014/main" id="{97940B51-1DF3-40BE-97C9-B58EEC2918F1}"/>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rot="16200000">
              <a:off x="640305" y="3983154"/>
              <a:ext cx="2344809" cy="2303283"/>
            </a:xfrm>
            <a:prstGeom prst="rect">
              <a:avLst/>
            </a:prstGeom>
            <a:ln>
              <a:noFill/>
            </a:ln>
            <a:extLst>
              <a:ext uri="{53640926-AAD7-44D8-BBD7-CCE9431645EC}">
                <a14:shadowObscured xmlns:a14="http://schemas.microsoft.com/office/drawing/2010/main"/>
              </a:ext>
            </a:extLst>
          </p:spPr>
        </p:pic>
        <p:sp>
          <p:nvSpPr>
            <p:cNvPr id="12" name="テキスト ボックス 11">
              <a:extLst>
                <a:ext uri="{FF2B5EF4-FFF2-40B4-BE49-F238E27FC236}">
                  <a16:creationId xmlns:a16="http://schemas.microsoft.com/office/drawing/2014/main" id="{5A34092B-4BD9-296B-EF77-9A5104CDDE6A}"/>
                </a:ext>
              </a:extLst>
            </p:cNvPr>
            <p:cNvSpPr txBox="1"/>
            <p:nvPr/>
          </p:nvSpPr>
          <p:spPr>
            <a:xfrm>
              <a:off x="561849" y="3779094"/>
              <a:ext cx="489557" cy="5319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p>
          </p:txBody>
        </p:sp>
        <p:sp>
          <p:nvSpPr>
            <p:cNvPr id="15" name="テキスト ボックス 14">
              <a:extLst>
                <a:ext uri="{FF2B5EF4-FFF2-40B4-BE49-F238E27FC236}">
                  <a16:creationId xmlns:a16="http://schemas.microsoft.com/office/drawing/2014/main" id="{F1A53542-455B-62B2-59D1-E781E280C018}"/>
                </a:ext>
              </a:extLst>
            </p:cNvPr>
            <p:cNvSpPr txBox="1"/>
            <p:nvPr/>
          </p:nvSpPr>
          <p:spPr>
            <a:xfrm>
              <a:off x="895871" y="3764939"/>
              <a:ext cx="3358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a:t>
              </a:r>
            </a:p>
          </p:txBody>
        </p:sp>
        <p:sp>
          <p:nvSpPr>
            <p:cNvPr id="18" name="テキスト ボックス 17">
              <a:extLst>
                <a:ext uri="{FF2B5EF4-FFF2-40B4-BE49-F238E27FC236}">
                  <a16:creationId xmlns:a16="http://schemas.microsoft.com/office/drawing/2014/main" id="{EEE59793-715A-0B73-8A10-EC1A147744AC}"/>
                </a:ext>
              </a:extLst>
            </p:cNvPr>
            <p:cNvSpPr txBox="1"/>
            <p:nvPr/>
          </p:nvSpPr>
          <p:spPr>
            <a:xfrm>
              <a:off x="1267899" y="3779094"/>
              <a:ext cx="3972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a:t>
              </a:r>
            </a:p>
          </p:txBody>
        </p:sp>
      </p:grpSp>
      <p:sp>
        <p:nvSpPr>
          <p:cNvPr id="31" name="四角形: 角を丸くする 30">
            <a:extLst>
              <a:ext uri="{FF2B5EF4-FFF2-40B4-BE49-F238E27FC236}">
                <a16:creationId xmlns:a16="http://schemas.microsoft.com/office/drawing/2014/main" id="{E1BABBA9-2D7B-EB5B-F460-F09EBAFCD8D1}"/>
              </a:ext>
            </a:extLst>
          </p:cNvPr>
          <p:cNvSpPr/>
          <p:nvPr/>
        </p:nvSpPr>
        <p:spPr>
          <a:xfrm>
            <a:off x="456296" y="2514182"/>
            <a:ext cx="1691288" cy="652996"/>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かたさ</a:t>
            </a:r>
          </a:p>
        </p:txBody>
      </p:sp>
      <p:sp>
        <p:nvSpPr>
          <p:cNvPr id="32" name="テキスト ボックス 31">
            <a:extLst>
              <a:ext uri="{FF2B5EF4-FFF2-40B4-BE49-F238E27FC236}">
                <a16:creationId xmlns:a16="http://schemas.microsoft.com/office/drawing/2014/main" id="{EE1C44E5-D9E1-9074-1C12-DD9F69F131AC}"/>
              </a:ext>
            </a:extLst>
          </p:cNvPr>
          <p:cNvSpPr txBox="1"/>
          <p:nvPr/>
        </p:nvSpPr>
        <p:spPr>
          <a:xfrm>
            <a:off x="2141889" y="2497713"/>
            <a:ext cx="6583382"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ふつう</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」がおすすめ。</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260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やわらかめ</a:t>
            </a: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」はよごれが落ちにくい）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38" name="グループ化 37">
            <a:extLst>
              <a:ext uri="{FF2B5EF4-FFF2-40B4-BE49-F238E27FC236}">
                <a16:creationId xmlns:a16="http://schemas.microsoft.com/office/drawing/2014/main" id="{FACCF395-116E-DD04-20F1-BAB6FCE1E318}"/>
              </a:ext>
            </a:extLst>
          </p:cNvPr>
          <p:cNvGrpSpPr/>
          <p:nvPr/>
        </p:nvGrpSpPr>
        <p:grpSpPr>
          <a:xfrm>
            <a:off x="511020" y="3369544"/>
            <a:ext cx="9240546" cy="3688900"/>
            <a:chOff x="2478960" y="2244325"/>
            <a:chExt cx="9240546" cy="3688900"/>
          </a:xfrm>
        </p:grpSpPr>
        <p:grpSp>
          <p:nvGrpSpPr>
            <p:cNvPr id="30" name="グループ化 29">
              <a:extLst>
                <a:ext uri="{FF2B5EF4-FFF2-40B4-BE49-F238E27FC236}">
                  <a16:creationId xmlns:a16="http://schemas.microsoft.com/office/drawing/2014/main" id="{A229AAF4-5783-30F0-026D-0B499C97C98B}"/>
                </a:ext>
              </a:extLst>
            </p:cNvPr>
            <p:cNvGrpSpPr/>
            <p:nvPr/>
          </p:nvGrpSpPr>
          <p:grpSpPr>
            <a:xfrm>
              <a:off x="2602588" y="2244325"/>
              <a:ext cx="4971405" cy="3688900"/>
              <a:chOff x="3733291" y="2506063"/>
              <a:chExt cx="4971405" cy="3688900"/>
            </a:xfrm>
          </p:grpSpPr>
          <p:grpSp>
            <p:nvGrpSpPr>
              <p:cNvPr id="27" name="グループ化 26">
                <a:extLst>
                  <a:ext uri="{FF2B5EF4-FFF2-40B4-BE49-F238E27FC236}">
                    <a16:creationId xmlns:a16="http://schemas.microsoft.com/office/drawing/2014/main" id="{E57ADE09-9D64-D961-33DB-A924D40BF792}"/>
                  </a:ext>
                </a:extLst>
              </p:cNvPr>
              <p:cNvGrpSpPr/>
              <p:nvPr/>
            </p:nvGrpSpPr>
            <p:grpSpPr>
              <a:xfrm>
                <a:off x="3733291" y="2506063"/>
                <a:ext cx="4932343" cy="3688900"/>
                <a:chOff x="3733291" y="2506063"/>
                <a:chExt cx="4932343" cy="3688900"/>
              </a:xfrm>
            </p:grpSpPr>
            <p:pic>
              <p:nvPicPr>
                <p:cNvPr id="9" name="図 8" descr="ナイフとフォーク&#10;&#10;中程度の精度で自動的に生成された説明">
                  <a:extLst>
                    <a:ext uri="{FF2B5EF4-FFF2-40B4-BE49-F238E27FC236}">
                      <a16:creationId xmlns:a16="http://schemas.microsoft.com/office/drawing/2014/main" id="{A88F730C-815E-2E3E-733D-C18C192123C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3048967" flipH="1">
                  <a:off x="4355013" y="2358737"/>
                  <a:ext cx="3688900" cy="3983552"/>
                </a:xfrm>
                <a:prstGeom prst="rect">
                  <a:avLst/>
                </a:prstGeom>
              </p:spPr>
            </p:pic>
            <p:cxnSp>
              <p:nvCxnSpPr>
                <p:cNvPr id="17" name="直線矢印コネクタ 16">
                  <a:extLst>
                    <a:ext uri="{FF2B5EF4-FFF2-40B4-BE49-F238E27FC236}">
                      <a16:creationId xmlns:a16="http://schemas.microsoft.com/office/drawing/2014/main" id="{C112615E-4D55-5F22-428A-73B6D9EF2A80}"/>
                    </a:ext>
                  </a:extLst>
                </p:cNvPr>
                <p:cNvCxnSpPr>
                  <a:cxnSpLocks/>
                </p:cNvCxnSpPr>
                <p:nvPr/>
              </p:nvCxnSpPr>
              <p:spPr>
                <a:xfrm flipV="1">
                  <a:off x="3733291" y="4937790"/>
                  <a:ext cx="4932343" cy="49595"/>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801144BB-1AC0-A1A3-938C-0D3CEE8FA13F}"/>
                  </a:ext>
                </a:extLst>
              </p:cNvPr>
              <p:cNvCxnSpPr>
                <a:cxnSpLocks/>
              </p:cNvCxnSpPr>
              <p:nvPr/>
            </p:nvCxnSpPr>
            <p:spPr>
              <a:xfrm>
                <a:off x="8702963" y="4067196"/>
                <a:ext cx="1733" cy="582739"/>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7" name="テキスト ボックス 36">
              <a:extLst>
                <a:ext uri="{FF2B5EF4-FFF2-40B4-BE49-F238E27FC236}">
                  <a16:creationId xmlns:a16="http://schemas.microsoft.com/office/drawing/2014/main" id="{83A0607D-D4AB-21BB-73E9-27FA4FFC40C2}"/>
                </a:ext>
              </a:extLst>
            </p:cNvPr>
            <p:cNvSpPr txBox="1"/>
            <p:nvPr/>
          </p:nvSpPr>
          <p:spPr>
            <a:xfrm>
              <a:off x="2478960" y="4974097"/>
              <a:ext cx="9240546"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全体の大きさ：自分の手・口の大きさに合わせる</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45" name="テキスト ボックス 44">
            <a:extLst>
              <a:ext uri="{FF2B5EF4-FFF2-40B4-BE49-F238E27FC236}">
                <a16:creationId xmlns:a16="http://schemas.microsoft.com/office/drawing/2014/main" id="{A675D40A-930E-4C33-4D3E-6365462EF24A}"/>
              </a:ext>
            </a:extLst>
          </p:cNvPr>
          <p:cNvSpPr txBox="1"/>
          <p:nvPr/>
        </p:nvSpPr>
        <p:spPr>
          <a:xfrm>
            <a:off x="10152389" y="2529104"/>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れつ</a:t>
            </a:r>
          </a:p>
        </p:txBody>
      </p:sp>
      <p:cxnSp>
        <p:nvCxnSpPr>
          <p:cNvPr id="22" name="直線矢印コネクタ 21">
            <a:extLst>
              <a:ext uri="{FF2B5EF4-FFF2-40B4-BE49-F238E27FC236}">
                <a16:creationId xmlns:a16="http://schemas.microsoft.com/office/drawing/2014/main" id="{BF580DA7-38AF-8798-44B6-ACA370094F1D}"/>
              </a:ext>
            </a:extLst>
          </p:cNvPr>
          <p:cNvCxnSpPr>
            <a:cxnSpLocks/>
          </p:cNvCxnSpPr>
          <p:nvPr/>
        </p:nvCxnSpPr>
        <p:spPr>
          <a:xfrm>
            <a:off x="3993853" y="4573874"/>
            <a:ext cx="142324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C2BAB87E-1AAA-DEFC-17E9-E47DBA172A6B}"/>
              </a:ext>
            </a:extLst>
          </p:cNvPr>
          <p:cNvCxnSpPr>
            <a:cxnSpLocks/>
          </p:cNvCxnSpPr>
          <p:nvPr/>
        </p:nvCxnSpPr>
        <p:spPr>
          <a:xfrm>
            <a:off x="10961149" y="4267167"/>
            <a:ext cx="36234" cy="1547423"/>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C964F5E-478F-E43D-78C9-97A04E38C348}"/>
              </a:ext>
            </a:extLst>
          </p:cNvPr>
          <p:cNvCxnSpPr>
            <a:cxnSpLocks/>
          </p:cNvCxnSpPr>
          <p:nvPr/>
        </p:nvCxnSpPr>
        <p:spPr>
          <a:xfrm>
            <a:off x="9377697" y="4277193"/>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0649CB7C-67C3-6435-7759-77BFC3027E3F}"/>
              </a:ext>
            </a:extLst>
          </p:cNvPr>
          <p:cNvCxnSpPr>
            <a:cxnSpLocks/>
          </p:cNvCxnSpPr>
          <p:nvPr/>
        </p:nvCxnSpPr>
        <p:spPr>
          <a:xfrm>
            <a:off x="9399543" y="5889504"/>
            <a:ext cx="2083576"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68303136-BC6A-4F95-3C04-24015F699C4D}"/>
              </a:ext>
            </a:extLst>
          </p:cNvPr>
          <p:cNvSpPr txBox="1"/>
          <p:nvPr/>
        </p:nvSpPr>
        <p:spPr>
          <a:xfrm>
            <a:off x="2364077" y="3861045"/>
            <a:ext cx="5791939" cy="4924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人さし指の第一かんせつくらい</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41" name="グループ化 40">
            <a:extLst>
              <a:ext uri="{FF2B5EF4-FFF2-40B4-BE49-F238E27FC236}">
                <a16:creationId xmlns:a16="http://schemas.microsoft.com/office/drawing/2014/main" id="{B226B138-8E9B-6A44-E446-CF15C7971B34}"/>
              </a:ext>
            </a:extLst>
          </p:cNvPr>
          <p:cNvGrpSpPr/>
          <p:nvPr/>
        </p:nvGrpSpPr>
        <p:grpSpPr>
          <a:xfrm>
            <a:off x="5760719" y="2696324"/>
            <a:ext cx="3436247" cy="3113982"/>
            <a:chOff x="6614411" y="2675489"/>
            <a:chExt cx="3436247" cy="3113982"/>
          </a:xfrm>
        </p:grpSpPr>
        <p:sp>
          <p:nvSpPr>
            <p:cNvPr id="21" name="テキスト ボックス 20">
              <a:extLst>
                <a:ext uri="{FF2B5EF4-FFF2-40B4-BE49-F238E27FC236}">
                  <a16:creationId xmlns:a16="http://schemas.microsoft.com/office/drawing/2014/main" id="{586CC588-A938-E758-E70C-7CE78BA4E3A2}"/>
                </a:ext>
              </a:extLst>
            </p:cNvPr>
            <p:cNvSpPr txBox="1"/>
            <p:nvPr/>
          </p:nvSpPr>
          <p:spPr>
            <a:xfrm>
              <a:off x="7343791" y="2675489"/>
              <a:ext cx="43033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a:t>
              </a:r>
            </a:p>
          </p:txBody>
        </p:sp>
        <p:sp>
          <p:nvSpPr>
            <p:cNvPr id="23" name="テキスト ボックス 22">
              <a:extLst>
                <a:ext uri="{FF2B5EF4-FFF2-40B4-BE49-F238E27FC236}">
                  <a16:creationId xmlns:a16="http://schemas.microsoft.com/office/drawing/2014/main" id="{A01A6C0C-79EA-BD40-4CD7-61A4F7F6977A}"/>
                </a:ext>
              </a:extLst>
            </p:cNvPr>
            <p:cNvSpPr txBox="1"/>
            <p:nvPr/>
          </p:nvSpPr>
          <p:spPr>
            <a:xfrm>
              <a:off x="6614411" y="4390562"/>
              <a:ext cx="3436247" cy="139890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毛たば</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・３～４れつ</a:t>
              </a:r>
              <a:endParaRPr kumimoji="0" lang="en-US"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・高さ８～９ｍｍ</a:t>
              </a:r>
              <a:endParaRPr kumimoji="0" lang="ja-JP" altLang="ja-JP" sz="2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sp>
        <p:nvSpPr>
          <p:cNvPr id="11" name="テキスト ボックス 10">
            <a:extLst>
              <a:ext uri="{FF2B5EF4-FFF2-40B4-BE49-F238E27FC236}">
                <a16:creationId xmlns:a16="http://schemas.microsoft.com/office/drawing/2014/main" id="{313E8FCA-5FB9-7A14-F8DB-8BCC94FD8523}"/>
              </a:ext>
            </a:extLst>
          </p:cNvPr>
          <p:cNvSpPr txBox="1"/>
          <p:nvPr/>
        </p:nvSpPr>
        <p:spPr>
          <a:xfrm>
            <a:off x="6135706" y="290220"/>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grpSp>
        <p:nvGrpSpPr>
          <p:cNvPr id="48" name="グループ化 47">
            <a:extLst>
              <a:ext uri="{FF2B5EF4-FFF2-40B4-BE49-F238E27FC236}">
                <a16:creationId xmlns:a16="http://schemas.microsoft.com/office/drawing/2014/main" id="{30928C51-DE81-DA2E-0BEE-98A799D6F7BB}"/>
              </a:ext>
            </a:extLst>
          </p:cNvPr>
          <p:cNvGrpSpPr/>
          <p:nvPr/>
        </p:nvGrpSpPr>
        <p:grpSpPr>
          <a:xfrm>
            <a:off x="41532" y="1344584"/>
            <a:ext cx="7024415" cy="1094852"/>
            <a:chOff x="41532" y="1344584"/>
            <a:chExt cx="7024415" cy="1094852"/>
          </a:xfrm>
        </p:grpSpPr>
        <p:grpSp>
          <p:nvGrpSpPr>
            <p:cNvPr id="8" name="グループ化 7">
              <a:extLst>
                <a:ext uri="{FF2B5EF4-FFF2-40B4-BE49-F238E27FC236}">
                  <a16:creationId xmlns:a16="http://schemas.microsoft.com/office/drawing/2014/main" id="{99E17E92-BAA8-B641-E37A-43DC1952AE94}"/>
                </a:ext>
              </a:extLst>
            </p:cNvPr>
            <p:cNvGrpSpPr/>
            <p:nvPr/>
          </p:nvGrpSpPr>
          <p:grpSpPr>
            <a:xfrm>
              <a:off x="41532" y="1344584"/>
              <a:ext cx="7024415" cy="1094852"/>
              <a:chOff x="-144650" y="1256600"/>
              <a:chExt cx="7024415" cy="1094852"/>
            </a:xfrm>
          </p:grpSpPr>
          <p:sp>
            <p:nvSpPr>
              <p:cNvPr id="7" name="テキスト ボックス 6">
                <a:extLst>
                  <a:ext uri="{FF2B5EF4-FFF2-40B4-BE49-F238E27FC236}">
                    <a16:creationId xmlns:a16="http://schemas.microsoft.com/office/drawing/2014/main" id="{E07E7168-24AB-E692-90D7-5AC5057A56BE}"/>
                  </a:ext>
                </a:extLst>
              </p:cNvPr>
              <p:cNvSpPr txBox="1"/>
              <p:nvPr/>
            </p:nvSpPr>
            <p:spPr>
              <a:xfrm>
                <a:off x="-144650" y="1256600"/>
                <a:ext cx="7024415"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よい道具を使おう</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6" name="図 5" descr="座る, ホイール, 探す, モニター が含まれている画像&#10;&#10;自動的に生成された説明">
                <a:extLst>
                  <a:ext uri="{FF2B5EF4-FFF2-40B4-BE49-F238E27FC236}">
                    <a16:creationId xmlns:a16="http://schemas.microsoft.com/office/drawing/2014/main" id="{8E28E88A-4052-B3A0-7468-DD8A80AEE5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2958" y="1488791"/>
                <a:ext cx="744841" cy="767829"/>
              </a:xfrm>
              <a:prstGeom prst="rect">
                <a:avLst/>
              </a:prstGeom>
            </p:spPr>
          </p:pic>
        </p:grpSp>
        <p:sp>
          <p:nvSpPr>
            <p:cNvPr id="33" name="テキスト ボックス 32">
              <a:extLst>
                <a:ext uri="{FF2B5EF4-FFF2-40B4-BE49-F238E27FC236}">
                  <a16:creationId xmlns:a16="http://schemas.microsoft.com/office/drawing/2014/main" id="{BC95DAA3-A092-E106-8A92-C2E0E6C1E048}"/>
                </a:ext>
              </a:extLst>
            </p:cNvPr>
            <p:cNvSpPr txBox="1"/>
            <p:nvPr/>
          </p:nvSpPr>
          <p:spPr>
            <a:xfrm>
              <a:off x="3307519" y="1344584"/>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ぐ</a:t>
              </a:r>
            </a:p>
          </p:txBody>
        </p:sp>
      </p:grpSp>
      <p:sp>
        <p:nvSpPr>
          <p:cNvPr id="35" name="テキスト ボックス 34">
            <a:extLst>
              <a:ext uri="{FF2B5EF4-FFF2-40B4-BE49-F238E27FC236}">
                <a16:creationId xmlns:a16="http://schemas.microsoft.com/office/drawing/2014/main" id="{AA5E5E34-A33B-42C1-F2F9-BCF94778DD9C}"/>
              </a:ext>
            </a:extLst>
          </p:cNvPr>
          <p:cNvSpPr txBox="1"/>
          <p:nvPr/>
        </p:nvSpPr>
        <p:spPr>
          <a:xfrm>
            <a:off x="456296" y="5889504"/>
            <a:ext cx="66214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ぜん</a:t>
            </a:r>
          </a:p>
        </p:txBody>
      </p:sp>
      <p:sp>
        <p:nvSpPr>
          <p:cNvPr id="5" name="テキスト ボックス 4">
            <a:extLst>
              <a:ext uri="{FF2B5EF4-FFF2-40B4-BE49-F238E27FC236}">
                <a16:creationId xmlns:a16="http://schemas.microsoft.com/office/drawing/2014/main" id="{28F25927-D3B5-ADD2-CAAC-741E2CE914D3}"/>
              </a:ext>
            </a:extLst>
          </p:cNvPr>
          <p:cNvSpPr txBox="1"/>
          <p:nvPr/>
        </p:nvSpPr>
        <p:spPr>
          <a:xfrm>
            <a:off x="3324462" y="3661830"/>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ゆび</a:t>
            </a:r>
          </a:p>
        </p:txBody>
      </p:sp>
      <p:sp>
        <p:nvSpPr>
          <p:cNvPr id="10" name="テキスト ボックス 9">
            <a:extLst>
              <a:ext uri="{FF2B5EF4-FFF2-40B4-BE49-F238E27FC236}">
                <a16:creationId xmlns:a16="http://schemas.microsoft.com/office/drawing/2014/main" id="{B9B21794-FEF4-A16D-3CA5-3F32525E97F7}"/>
              </a:ext>
            </a:extLst>
          </p:cNvPr>
          <p:cNvSpPr txBox="1"/>
          <p:nvPr/>
        </p:nvSpPr>
        <p:spPr>
          <a:xfrm>
            <a:off x="3989096" y="3655134"/>
            <a:ext cx="6543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だい</a:t>
            </a:r>
          </a:p>
        </p:txBody>
      </p:sp>
      <p:sp>
        <p:nvSpPr>
          <p:cNvPr id="25" name="テキスト ボックス 24">
            <a:extLst>
              <a:ext uri="{FF2B5EF4-FFF2-40B4-BE49-F238E27FC236}">
                <a16:creationId xmlns:a16="http://schemas.microsoft.com/office/drawing/2014/main" id="{00945EA5-5863-A7E7-B2C4-C84F1DBF9DFD}"/>
              </a:ext>
            </a:extLst>
          </p:cNvPr>
          <p:cNvSpPr txBox="1"/>
          <p:nvPr/>
        </p:nvSpPr>
        <p:spPr>
          <a:xfrm>
            <a:off x="4398500" y="1337143"/>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6" name="フレーム 25">
            <a:extLst>
              <a:ext uri="{FF2B5EF4-FFF2-40B4-BE49-F238E27FC236}">
                <a16:creationId xmlns:a16="http://schemas.microsoft.com/office/drawing/2014/main" id="{CEB2DC51-2ACC-058F-903C-462F36AEF50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3" name="吹き出し: 角を丸めた四角形 42">
            <a:extLst>
              <a:ext uri="{FF2B5EF4-FFF2-40B4-BE49-F238E27FC236}">
                <a16:creationId xmlns:a16="http://schemas.microsoft.com/office/drawing/2014/main" id="{33DD8491-21B5-4129-0FE5-E3296C48F748}"/>
              </a:ext>
            </a:extLst>
          </p:cNvPr>
          <p:cNvSpPr/>
          <p:nvPr/>
        </p:nvSpPr>
        <p:spPr>
          <a:xfrm>
            <a:off x="9063243" y="1586784"/>
            <a:ext cx="2857581" cy="1820006"/>
          </a:xfrm>
          <a:prstGeom prst="wedgeRoundRectCallout">
            <a:avLst>
              <a:gd name="adj1" fmla="val -25368"/>
              <a:gd name="adj2" fmla="val 7472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毛たばを上から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見たとき</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2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３～４列</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のもの</a:t>
            </a:r>
          </a:p>
        </p:txBody>
      </p:sp>
    </p:spTree>
    <p:extLst>
      <p:ext uri="{BB962C8B-B14F-4D97-AF65-F5344CB8AC3E}">
        <p14:creationId xmlns:p14="http://schemas.microsoft.com/office/powerpoint/2010/main" val="12303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a:extLst>
              <a:ext uri="{FF2B5EF4-FFF2-40B4-BE49-F238E27FC236}">
                <a16:creationId xmlns:a16="http://schemas.microsoft.com/office/drawing/2014/main" id="{E788234D-B371-ECC2-3E6E-5A89D53BF3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5193" y="1661843"/>
            <a:ext cx="2065460" cy="3126323"/>
          </a:xfrm>
          <a:prstGeom prst="rect">
            <a:avLst/>
          </a:prstGeom>
        </p:spPr>
      </p:pic>
      <p:sp>
        <p:nvSpPr>
          <p:cNvPr id="11" name="テキスト ボックス 10">
            <a:extLst>
              <a:ext uri="{FF2B5EF4-FFF2-40B4-BE49-F238E27FC236}">
                <a16:creationId xmlns:a16="http://schemas.microsoft.com/office/drawing/2014/main" id="{AA8FA757-F35D-C78B-3B57-454FDBE87A51}"/>
              </a:ext>
            </a:extLst>
          </p:cNvPr>
          <p:cNvSpPr txBox="1"/>
          <p:nvPr/>
        </p:nvSpPr>
        <p:spPr>
          <a:xfrm>
            <a:off x="5214428" y="2432130"/>
            <a:ext cx="5018936" cy="2109232"/>
          </a:xfrm>
          <a:prstGeom prst="rect">
            <a:avLst/>
          </a:prstGeom>
          <a:noFill/>
        </p:spPr>
        <p:txBody>
          <a:bodyPr wrap="square" rtlCol="0">
            <a:spAutoFit/>
          </a:bodyPr>
          <a:lstStyle/>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・歯ぐきをきずつける</a:t>
            </a:r>
            <a:endParaRPr kumimoji="0" lang="en-US"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200000"/>
              </a:lnSpc>
              <a:spcBef>
                <a:spcPts val="0"/>
              </a:spcBef>
              <a:spcAft>
                <a:spcPts val="0"/>
              </a:spcAft>
              <a:buClrTx/>
              <a:buSzTx/>
              <a:buFontTx/>
              <a:buNone/>
              <a:tabLst/>
              <a:defRPr/>
            </a:pPr>
            <a:r>
              <a:rPr kumimoji="0" lang="ja-JP" altLang="en-US"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・きれいにみがけない</a:t>
            </a:r>
            <a:endParaRPr kumimoji="0" lang="ja-JP" altLang="ja-JP" sz="3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正方形/長方形 15">
            <a:extLst>
              <a:ext uri="{FF2B5EF4-FFF2-40B4-BE49-F238E27FC236}">
                <a16:creationId xmlns:a16="http://schemas.microsoft.com/office/drawing/2014/main" id="{B59FFC31-2823-36EB-A872-6D75F19282EF}"/>
              </a:ext>
            </a:extLst>
          </p:cNvPr>
          <p:cNvSpPr/>
          <p:nvPr/>
        </p:nvSpPr>
        <p:spPr>
          <a:xfrm>
            <a:off x="757648" y="5155550"/>
            <a:ext cx="7837223" cy="1026432"/>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１か月に１回</a:t>
            </a:r>
            <a:r>
              <a:rPr kumimoji="0" lang="ja-JP" altLang="en-US"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はかえましょう！</a:t>
            </a:r>
            <a:endParaRPr kumimoji="0" lang="en-US" altLang="ja-JP" sz="4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90F3219A-CC89-47D1-770F-0AD169235C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0659" y="3632044"/>
            <a:ext cx="1313255" cy="1198116"/>
          </a:xfrm>
          <a:prstGeom prst="rect">
            <a:avLst/>
          </a:prstGeom>
        </p:spPr>
      </p:pic>
      <p:pic>
        <p:nvPicPr>
          <p:cNvPr id="20" name="図 19">
            <a:extLst>
              <a:ext uri="{FF2B5EF4-FFF2-40B4-BE49-F238E27FC236}">
                <a16:creationId xmlns:a16="http://schemas.microsoft.com/office/drawing/2014/main" id="{0A11C04F-E651-30A4-1FD9-E1D8BDB885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06371" y="2669742"/>
            <a:ext cx="1715899" cy="1138928"/>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5136FD5A-13C3-91E4-EF3D-9F0F9FB061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7194404">
            <a:off x="10427521" y="4591700"/>
            <a:ext cx="1767825" cy="1699741"/>
          </a:xfrm>
          <a:prstGeom prst="rect">
            <a:avLst/>
          </a:prstGeom>
        </p:spPr>
      </p:pic>
      <p:pic>
        <p:nvPicPr>
          <p:cNvPr id="24" name="図 23">
            <a:extLst>
              <a:ext uri="{FF2B5EF4-FFF2-40B4-BE49-F238E27FC236}">
                <a16:creationId xmlns:a16="http://schemas.microsoft.com/office/drawing/2014/main" id="{054E632B-3837-5A05-E083-2A52EC88D9E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327928">
            <a:off x="8430260" y="4685053"/>
            <a:ext cx="1726226" cy="1659745"/>
          </a:xfrm>
          <a:prstGeom prst="rect">
            <a:avLst/>
          </a:prstGeom>
        </p:spPr>
      </p:pic>
      <p:sp>
        <p:nvSpPr>
          <p:cNvPr id="25" name="矢印: 右 24">
            <a:extLst>
              <a:ext uri="{FF2B5EF4-FFF2-40B4-BE49-F238E27FC236}">
                <a16:creationId xmlns:a16="http://schemas.microsoft.com/office/drawing/2014/main" id="{49AEF0D7-9D1E-FAE4-C3C7-3AAA7E8172D8}"/>
              </a:ext>
            </a:extLst>
          </p:cNvPr>
          <p:cNvSpPr/>
          <p:nvPr/>
        </p:nvSpPr>
        <p:spPr>
          <a:xfrm>
            <a:off x="9912457" y="5333910"/>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54AA0044-8847-A258-4D7C-F077041A5C7C}"/>
              </a:ext>
            </a:extLst>
          </p:cNvPr>
          <p:cNvSpPr txBox="1"/>
          <p:nvPr/>
        </p:nvSpPr>
        <p:spPr>
          <a:xfrm>
            <a:off x="5760442" y="257612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15" name="フレーム 14">
            <a:extLst>
              <a:ext uri="{FF2B5EF4-FFF2-40B4-BE49-F238E27FC236}">
                <a16:creationId xmlns:a16="http://schemas.microsoft.com/office/drawing/2014/main" id="{FD82087E-9C62-4282-51D0-18D0AA7C27DD}"/>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テキスト ボックス 16">
            <a:extLst>
              <a:ext uri="{FF2B5EF4-FFF2-40B4-BE49-F238E27FC236}">
                <a16:creationId xmlns:a16="http://schemas.microsoft.com/office/drawing/2014/main" id="{22026448-2A25-A1C1-16EE-D3A937757BC7}"/>
              </a:ext>
            </a:extLst>
          </p:cNvPr>
          <p:cNvSpPr txBox="1"/>
          <p:nvPr/>
        </p:nvSpPr>
        <p:spPr>
          <a:xfrm>
            <a:off x="3667233" y="423442"/>
            <a:ext cx="6245224" cy="2200795"/>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こんな歯ブラシは</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交かんしましょう</a:t>
            </a:r>
            <a:endParaRPr lang="ja-JP" altLang="en-US" dirty="0"/>
          </a:p>
        </p:txBody>
      </p:sp>
      <p:sp>
        <p:nvSpPr>
          <p:cNvPr id="18" name="テキスト ボックス 17">
            <a:extLst>
              <a:ext uri="{FF2B5EF4-FFF2-40B4-BE49-F238E27FC236}">
                <a16:creationId xmlns:a16="http://schemas.microsoft.com/office/drawing/2014/main" id="{5156011E-F183-5653-5D52-B6A75B5FEA68}"/>
              </a:ext>
            </a:extLst>
          </p:cNvPr>
          <p:cNvSpPr txBox="1"/>
          <p:nvPr/>
        </p:nvSpPr>
        <p:spPr>
          <a:xfrm>
            <a:off x="6245874" y="338376"/>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Tree>
    <p:extLst>
      <p:ext uri="{BB962C8B-B14F-4D97-AF65-F5344CB8AC3E}">
        <p14:creationId xmlns:p14="http://schemas.microsoft.com/office/powerpoint/2010/main" val="2333408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48226A0F-041A-4BDA-DBAA-D3D55B035F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1391046" y="2042192"/>
            <a:ext cx="5578136" cy="2868376"/>
          </a:xfrm>
          <a:prstGeom prst="rect">
            <a:avLst/>
          </a:prstGeom>
        </p:spPr>
      </p:pic>
      <p:pic>
        <p:nvPicPr>
          <p:cNvPr id="9" name="図 8">
            <a:extLst>
              <a:ext uri="{FF2B5EF4-FFF2-40B4-BE49-F238E27FC236}">
                <a16:creationId xmlns:a16="http://schemas.microsoft.com/office/drawing/2014/main" id="{77BD9204-8A1D-2416-8B11-B35600E00A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789989" y="2073414"/>
            <a:ext cx="2545685" cy="2868377"/>
          </a:xfrm>
          <a:prstGeom prst="rect">
            <a:avLst/>
          </a:prstGeom>
        </p:spPr>
      </p:pic>
      <p:sp>
        <p:nvSpPr>
          <p:cNvPr id="10" name="テキスト ボックス 9">
            <a:extLst>
              <a:ext uri="{FF2B5EF4-FFF2-40B4-BE49-F238E27FC236}">
                <a16:creationId xmlns:a16="http://schemas.microsoft.com/office/drawing/2014/main" id="{4429DF89-E71B-FECF-ED2B-2841E63B310D}"/>
              </a:ext>
            </a:extLst>
          </p:cNvPr>
          <p:cNvSpPr txBox="1"/>
          <p:nvPr/>
        </p:nvSpPr>
        <p:spPr>
          <a:xfrm>
            <a:off x="1308097" y="5313127"/>
            <a:ext cx="9687267" cy="1200329"/>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手かがみを見て、歯ブラシのあたる場所を</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かくにんしながらみがく。</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65CF76E0-F38E-F46B-0CBA-953E86EC1E38}"/>
              </a:ext>
            </a:extLst>
          </p:cNvPr>
          <p:cNvSpPr txBox="1"/>
          <p:nvPr/>
        </p:nvSpPr>
        <p:spPr>
          <a:xfrm>
            <a:off x="9329825" y="4968582"/>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しょ</a:t>
            </a:r>
          </a:p>
        </p:txBody>
      </p:sp>
      <p:sp>
        <p:nvSpPr>
          <p:cNvPr id="8" name="テキスト ボックス 7">
            <a:extLst>
              <a:ext uri="{FF2B5EF4-FFF2-40B4-BE49-F238E27FC236}">
                <a16:creationId xmlns:a16="http://schemas.microsoft.com/office/drawing/2014/main" id="{F04C2367-55A8-33C2-857B-468B876B20D5}"/>
              </a:ext>
            </a:extLst>
          </p:cNvPr>
          <p:cNvSpPr txBox="1"/>
          <p:nvPr/>
        </p:nvSpPr>
        <p:spPr>
          <a:xfrm>
            <a:off x="1308097" y="1396749"/>
            <a:ext cx="5583580" cy="707886"/>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軽い力で、</a:t>
            </a:r>
            <a:r>
              <a:rPr kumimoji="0" lang="ja-JP" altLang="en-US" sz="4000" b="1" i="0" u="sng"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rPr>
              <a:t>えん筆持ち</a:t>
            </a:r>
            <a:endParaRPr kumimoji="0" lang="en-US" altLang="ja-JP" sz="4000" b="1" i="0" u="none" strike="noStrike" kern="1200" cap="none" spc="0" normalizeH="0" baseline="0" noProof="0" dirty="0">
              <a:ln>
                <a:noFill/>
              </a:ln>
              <a:solidFill>
                <a:srgbClr val="EF7C1D"/>
              </a:solidFill>
              <a:effectLst/>
              <a:uLnTx/>
              <a:uFillTx/>
              <a:latin typeface="游ゴシック" panose="020B0400000000000000" pitchFamily="50" charset="-128"/>
              <a:ea typeface="游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99EC4A49-3371-50D9-1939-FA8207389304}"/>
              </a:ext>
            </a:extLst>
          </p:cNvPr>
          <p:cNvGrpSpPr/>
          <p:nvPr/>
        </p:nvGrpSpPr>
        <p:grpSpPr>
          <a:xfrm>
            <a:off x="648931" y="344544"/>
            <a:ext cx="3531182" cy="1094852"/>
            <a:chOff x="648931" y="206603"/>
            <a:chExt cx="3531182" cy="1094852"/>
          </a:xfrm>
        </p:grpSpPr>
        <p:sp>
          <p:nvSpPr>
            <p:cNvPr id="6" name="テキスト ボックス 5">
              <a:extLst>
                <a:ext uri="{FF2B5EF4-FFF2-40B4-BE49-F238E27FC236}">
                  <a16:creationId xmlns:a16="http://schemas.microsoft.com/office/drawing/2014/main" id="{1938221A-0172-047A-6CC4-E894E654235A}"/>
                </a:ext>
              </a:extLst>
            </p:cNvPr>
            <p:cNvSpPr txBox="1"/>
            <p:nvPr/>
          </p:nvSpPr>
          <p:spPr>
            <a:xfrm>
              <a:off x="1308096" y="206603"/>
              <a:ext cx="28720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持ちかた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部屋 が含まれている画像&#10;&#10;自動的に生成された説明">
              <a:extLst>
                <a:ext uri="{FF2B5EF4-FFF2-40B4-BE49-F238E27FC236}">
                  <a16:creationId xmlns:a16="http://schemas.microsoft.com/office/drawing/2014/main" id="{A99F02C5-B54A-F177-9697-480089BC216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8931" y="447638"/>
              <a:ext cx="776841" cy="776841"/>
            </a:xfrm>
            <a:prstGeom prst="rect">
              <a:avLst/>
            </a:prstGeom>
          </p:spPr>
        </p:pic>
      </p:grpSp>
      <p:sp>
        <p:nvSpPr>
          <p:cNvPr id="2" name="テキスト ボックス 1">
            <a:extLst>
              <a:ext uri="{FF2B5EF4-FFF2-40B4-BE49-F238E27FC236}">
                <a16:creationId xmlns:a16="http://schemas.microsoft.com/office/drawing/2014/main" id="{EABAFB97-D785-CF82-82D9-276B7EDF1981}"/>
              </a:ext>
            </a:extLst>
          </p:cNvPr>
          <p:cNvSpPr txBox="1"/>
          <p:nvPr/>
        </p:nvSpPr>
        <p:spPr>
          <a:xfrm>
            <a:off x="1592494" y="332288"/>
            <a:ext cx="4924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も</a:t>
            </a:r>
          </a:p>
        </p:txBody>
      </p:sp>
      <p:sp>
        <p:nvSpPr>
          <p:cNvPr id="5" name="テキスト ボックス 4">
            <a:extLst>
              <a:ext uri="{FF2B5EF4-FFF2-40B4-BE49-F238E27FC236}">
                <a16:creationId xmlns:a16="http://schemas.microsoft.com/office/drawing/2014/main" id="{9A770875-1BAD-0FA0-F877-B163816ABC95}"/>
              </a:ext>
            </a:extLst>
          </p:cNvPr>
          <p:cNvSpPr txBox="1"/>
          <p:nvPr/>
        </p:nvSpPr>
        <p:spPr>
          <a:xfrm>
            <a:off x="1592494" y="1196694"/>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かる</a:t>
            </a:r>
          </a:p>
        </p:txBody>
      </p:sp>
      <p:sp>
        <p:nvSpPr>
          <p:cNvPr id="11" name="テキスト ボックス 10">
            <a:extLst>
              <a:ext uri="{FF2B5EF4-FFF2-40B4-BE49-F238E27FC236}">
                <a16:creationId xmlns:a16="http://schemas.microsoft.com/office/drawing/2014/main" id="{14977350-DBB0-FE26-5CC3-45193B3D6770}"/>
              </a:ext>
            </a:extLst>
          </p:cNvPr>
          <p:cNvSpPr txBox="1"/>
          <p:nvPr/>
        </p:nvSpPr>
        <p:spPr>
          <a:xfrm>
            <a:off x="6296225" y="1179530"/>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も</a:t>
            </a:r>
          </a:p>
        </p:txBody>
      </p:sp>
      <p:sp>
        <p:nvSpPr>
          <p:cNvPr id="12" name="テキスト ボックス 11">
            <a:extLst>
              <a:ext uri="{FF2B5EF4-FFF2-40B4-BE49-F238E27FC236}">
                <a16:creationId xmlns:a16="http://schemas.microsoft.com/office/drawing/2014/main" id="{99510A16-BA67-3D2D-7BEE-3EE70CEF2E9B}"/>
              </a:ext>
            </a:extLst>
          </p:cNvPr>
          <p:cNvSpPr txBox="1"/>
          <p:nvPr/>
        </p:nvSpPr>
        <p:spPr>
          <a:xfrm>
            <a:off x="5145929" y="1140629"/>
            <a:ext cx="69762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FF6600"/>
                </a:solidFill>
                <a:effectLst/>
                <a:uLnTx/>
                <a:uFillTx/>
                <a:latin typeface="Calibri" panose="020F0502020204030204"/>
                <a:ea typeface="游ゴシック" panose="020B0400000000000000" pitchFamily="50" charset="-128"/>
                <a:cs typeface="+mn-cs"/>
              </a:rPr>
              <a:t>ぴつ</a:t>
            </a:r>
          </a:p>
        </p:txBody>
      </p:sp>
      <p:sp>
        <p:nvSpPr>
          <p:cNvPr id="13" name="テキスト ボックス 12">
            <a:extLst>
              <a:ext uri="{FF2B5EF4-FFF2-40B4-BE49-F238E27FC236}">
                <a16:creationId xmlns:a16="http://schemas.microsoft.com/office/drawing/2014/main" id="{1C264EF7-9049-BE70-AE87-86360FDFCC48}"/>
              </a:ext>
            </a:extLst>
          </p:cNvPr>
          <p:cNvSpPr txBox="1"/>
          <p:nvPr/>
        </p:nvSpPr>
        <p:spPr>
          <a:xfrm>
            <a:off x="5321840" y="5061141"/>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6" name="フレーム 15">
            <a:extLst>
              <a:ext uri="{FF2B5EF4-FFF2-40B4-BE49-F238E27FC236}">
                <a16:creationId xmlns:a16="http://schemas.microsoft.com/office/drawing/2014/main" id="{FDC08297-6D00-7B75-1FAD-E1BA3F38E8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402181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四角形: 角を丸くする 6">
            <a:extLst>
              <a:ext uri="{FF2B5EF4-FFF2-40B4-BE49-F238E27FC236}">
                <a16:creationId xmlns:a16="http://schemas.microsoft.com/office/drawing/2014/main" id="{2E12C945-5FD3-CB3A-D4D0-82062333D141}"/>
              </a:ext>
            </a:extLst>
          </p:cNvPr>
          <p:cNvSpPr/>
          <p:nvPr/>
        </p:nvSpPr>
        <p:spPr>
          <a:xfrm>
            <a:off x="844418" y="2083010"/>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ポイント①</a:t>
            </a:r>
          </a:p>
        </p:txBody>
      </p:sp>
      <p:pic>
        <p:nvPicPr>
          <p:cNvPr id="8" name="図 2">
            <a:extLst>
              <a:ext uri="{FF2B5EF4-FFF2-40B4-BE49-F238E27FC236}">
                <a16:creationId xmlns:a16="http://schemas.microsoft.com/office/drawing/2014/main" id="{2171F106-3E14-85C7-DA2C-08B355E0133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861538" y="3136776"/>
            <a:ext cx="278350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74D9915A-5DDC-3097-8115-D51039BE9FEC}"/>
              </a:ext>
            </a:extLst>
          </p:cNvPr>
          <p:cNvGrpSpPr/>
          <p:nvPr/>
        </p:nvGrpSpPr>
        <p:grpSpPr>
          <a:xfrm>
            <a:off x="689466" y="5380499"/>
            <a:ext cx="3110523" cy="881476"/>
            <a:chOff x="1240223" y="4361656"/>
            <a:chExt cx="6649831" cy="1512168"/>
          </a:xfrm>
        </p:grpSpPr>
        <p:sp>
          <p:nvSpPr>
            <p:cNvPr id="14" name="角丸四角形 5">
              <a:extLst>
                <a:ext uri="{FF2B5EF4-FFF2-40B4-BE49-F238E27FC236}">
                  <a16:creationId xmlns:a16="http://schemas.microsoft.com/office/drawing/2014/main" id="{F2FE6188-272B-9E3E-6689-C750E706976D}"/>
                </a:ext>
              </a:extLst>
            </p:cNvPr>
            <p:cNvSpPr/>
            <p:nvPr/>
          </p:nvSpPr>
          <p:spPr>
            <a:xfrm>
              <a:off x="1347062" y="4361656"/>
              <a:ext cx="6477843" cy="1512168"/>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正方形/長方形 14">
              <a:extLst>
                <a:ext uri="{FF2B5EF4-FFF2-40B4-BE49-F238E27FC236}">
                  <a16:creationId xmlns:a16="http://schemas.microsoft.com/office/drawing/2014/main" id="{8713F9CE-AEA3-0084-FDDA-3A626AC37FBC}"/>
                </a:ext>
              </a:extLst>
            </p:cNvPr>
            <p:cNvSpPr/>
            <p:nvPr/>
          </p:nvSpPr>
          <p:spPr>
            <a:xfrm>
              <a:off x="1240223" y="4590591"/>
              <a:ext cx="6649831" cy="100317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ぴったり当てて</a:t>
              </a:r>
            </a:p>
          </p:txBody>
        </p:sp>
      </p:grpSp>
      <p:sp>
        <p:nvSpPr>
          <p:cNvPr id="17" name="四角形: 角を丸くする 16">
            <a:extLst>
              <a:ext uri="{FF2B5EF4-FFF2-40B4-BE49-F238E27FC236}">
                <a16:creationId xmlns:a16="http://schemas.microsoft.com/office/drawing/2014/main" id="{4C6BC35F-65D7-C50A-87F3-E98247791291}"/>
              </a:ext>
            </a:extLst>
          </p:cNvPr>
          <p:cNvSpPr/>
          <p:nvPr/>
        </p:nvSpPr>
        <p:spPr>
          <a:xfrm>
            <a:off x="8546961" y="2083012"/>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ポイント③</a:t>
            </a:r>
          </a:p>
        </p:txBody>
      </p:sp>
      <p:pic>
        <p:nvPicPr>
          <p:cNvPr id="18" name="図 1">
            <a:extLst>
              <a:ext uri="{FF2B5EF4-FFF2-40B4-BE49-F238E27FC236}">
                <a16:creationId xmlns:a16="http://schemas.microsoft.com/office/drawing/2014/main" id="{38C97339-5D9F-014A-AF1C-1B2A1C4CC4A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93006" y="3145927"/>
            <a:ext cx="2783499" cy="20316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A7B2E35A-B9B5-17C4-32BA-B80CB99CF7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56334" y="3149432"/>
            <a:ext cx="2800620" cy="20316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AutoShape 2">
            <a:extLst>
              <a:ext uri="{FF2B5EF4-FFF2-40B4-BE49-F238E27FC236}">
                <a16:creationId xmlns:a16="http://schemas.microsoft.com/office/drawing/2014/main" id="{2772A9B6-1361-2DF5-0877-7BA5B49CCD82}"/>
              </a:ext>
            </a:extLst>
          </p:cNvPr>
          <p:cNvSpPr>
            <a:spLocks noChangeArrowheads="1"/>
          </p:cNvSpPr>
          <p:nvPr/>
        </p:nvSpPr>
        <p:spPr bwMode="auto">
          <a:xfrm>
            <a:off x="9118948" y="923025"/>
            <a:ext cx="2170032" cy="819438"/>
          </a:xfrm>
          <a:prstGeom prst="wedgeRoundRectCallout">
            <a:avLst>
              <a:gd name="adj1" fmla="val -8950"/>
              <a:gd name="adj2" fmla="val 84519"/>
              <a:gd name="adj3" fmla="val 16667"/>
            </a:avLst>
          </a:prstGeom>
          <a:solidFill>
            <a:srgbClr val="CCFF99"/>
          </a:solidFill>
          <a:ln w="9525">
            <a:solidFill>
              <a:srgbClr val="000000"/>
            </a:solidFill>
            <a:miter lim="800000"/>
            <a:headEnd/>
            <a:tailEnd/>
          </a:ln>
        </p:spPr>
        <p:txBody>
          <a:bodyPr vert="horz" wrap="square" lIns="144000" tIns="72000" rIns="74295" bIns="8890" numCol="1" anchor="ctr" anchorCtr="0" compatLnSpc="1">
            <a:prstTxWarp prst="textNoShape">
              <a:avLst/>
            </a:prstTxWarp>
          </a:bodyPr>
          <a:lstStyle/>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シャカシャカ</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8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みがき</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2" name="グループ化 31">
            <a:extLst>
              <a:ext uri="{FF2B5EF4-FFF2-40B4-BE49-F238E27FC236}">
                <a16:creationId xmlns:a16="http://schemas.microsoft.com/office/drawing/2014/main" id="{8170FBF7-1BED-F654-F369-51B50A1CB72F}"/>
              </a:ext>
            </a:extLst>
          </p:cNvPr>
          <p:cNvGrpSpPr/>
          <p:nvPr/>
        </p:nvGrpSpPr>
        <p:grpSpPr>
          <a:xfrm>
            <a:off x="7173145" y="3829802"/>
            <a:ext cx="1075313" cy="1253268"/>
            <a:chOff x="7173145" y="3829802"/>
            <a:chExt cx="1075313" cy="1253268"/>
          </a:xfrm>
        </p:grpSpPr>
        <p:sp>
          <p:nvSpPr>
            <p:cNvPr id="30" name="AutoShape 3">
              <a:extLst>
                <a:ext uri="{FF2B5EF4-FFF2-40B4-BE49-F238E27FC236}">
                  <a16:creationId xmlns:a16="http://schemas.microsoft.com/office/drawing/2014/main" id="{783DAB44-B5B3-91E5-F5A1-5166ABF6463C}"/>
                </a:ext>
              </a:extLst>
            </p:cNvPr>
            <p:cNvSpPr>
              <a:spLocks noChangeArrowheads="1"/>
            </p:cNvSpPr>
            <p:nvPr/>
          </p:nvSpPr>
          <p:spPr bwMode="auto">
            <a:xfrm>
              <a:off x="7173145" y="3829802"/>
              <a:ext cx="1075313" cy="1253268"/>
            </a:xfrm>
            <a:prstGeom prst="wedgeRoundRectCallout">
              <a:avLst>
                <a:gd name="adj1" fmla="val -105457"/>
                <a:gd name="adj2" fmla="val -7964"/>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100g</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200g</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sp>
          <p:nvSpPr>
            <p:cNvPr id="31" name="テキスト ボックス 30">
              <a:extLst>
                <a:ext uri="{FF2B5EF4-FFF2-40B4-BE49-F238E27FC236}">
                  <a16:creationId xmlns:a16="http://schemas.microsoft.com/office/drawing/2014/main" id="{2E964031-AA55-7822-9787-26B7FFE8A31B}"/>
                </a:ext>
              </a:extLst>
            </p:cNvPr>
            <p:cNvSpPr txBox="1"/>
            <p:nvPr/>
          </p:nvSpPr>
          <p:spPr>
            <a:xfrm>
              <a:off x="7332412" y="4238171"/>
              <a:ext cx="553998" cy="41037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grpSp>
      <p:grpSp>
        <p:nvGrpSpPr>
          <p:cNvPr id="19" name="グループ化 18">
            <a:extLst>
              <a:ext uri="{FF2B5EF4-FFF2-40B4-BE49-F238E27FC236}">
                <a16:creationId xmlns:a16="http://schemas.microsoft.com/office/drawing/2014/main" id="{FA06AFAA-5EE9-9678-A5EE-E2ACC957B516}"/>
              </a:ext>
            </a:extLst>
          </p:cNvPr>
          <p:cNvGrpSpPr/>
          <p:nvPr/>
        </p:nvGrpSpPr>
        <p:grpSpPr>
          <a:xfrm>
            <a:off x="4528456" y="5379975"/>
            <a:ext cx="3070297" cy="882000"/>
            <a:chOff x="1195267" y="4725142"/>
            <a:chExt cx="6853040" cy="1512168"/>
          </a:xfrm>
        </p:grpSpPr>
        <p:sp>
          <p:nvSpPr>
            <p:cNvPr id="20" name="角丸四角形 5">
              <a:extLst>
                <a:ext uri="{FF2B5EF4-FFF2-40B4-BE49-F238E27FC236}">
                  <a16:creationId xmlns:a16="http://schemas.microsoft.com/office/drawing/2014/main" id="{BE28A1FA-6860-529A-AABE-D58A38CFCE1C}"/>
                </a:ext>
              </a:extLst>
            </p:cNvPr>
            <p:cNvSpPr/>
            <p:nvPr/>
          </p:nvSpPr>
          <p:spPr>
            <a:xfrm>
              <a:off x="1195267" y="4725142"/>
              <a:ext cx="6853040" cy="1512168"/>
            </a:xfrm>
            <a:prstGeom prst="roundRect">
              <a:avLst/>
            </a:prstGeom>
            <a:solidFill>
              <a:srgbClr val="0070C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正方形/長方形 20">
              <a:extLst>
                <a:ext uri="{FF2B5EF4-FFF2-40B4-BE49-F238E27FC236}">
                  <a16:creationId xmlns:a16="http://schemas.microsoft.com/office/drawing/2014/main" id="{C0C387A7-D2F6-15F3-5D97-41BA3033B00E}"/>
                </a:ext>
              </a:extLst>
            </p:cNvPr>
            <p:cNvSpPr/>
            <p:nvPr/>
          </p:nvSpPr>
          <p:spPr>
            <a:xfrm>
              <a:off x="1621286" y="5101847"/>
              <a:ext cx="6198363" cy="10420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軽い力で</a:t>
              </a:r>
            </a:p>
          </p:txBody>
        </p:sp>
      </p:grpSp>
      <p:grpSp>
        <p:nvGrpSpPr>
          <p:cNvPr id="26" name="グループ化 25">
            <a:extLst>
              <a:ext uri="{FF2B5EF4-FFF2-40B4-BE49-F238E27FC236}">
                <a16:creationId xmlns:a16="http://schemas.microsoft.com/office/drawing/2014/main" id="{139CFD81-88DC-C5E1-DE98-D27B6CAAC4BC}"/>
              </a:ext>
            </a:extLst>
          </p:cNvPr>
          <p:cNvGrpSpPr/>
          <p:nvPr/>
        </p:nvGrpSpPr>
        <p:grpSpPr>
          <a:xfrm>
            <a:off x="8463116" y="5395202"/>
            <a:ext cx="3018456" cy="882000"/>
            <a:chOff x="5790498" y="4873336"/>
            <a:chExt cx="6453008" cy="1600383"/>
          </a:xfrm>
        </p:grpSpPr>
        <p:sp>
          <p:nvSpPr>
            <p:cNvPr id="24" name="角丸四角形 8">
              <a:extLst>
                <a:ext uri="{FF2B5EF4-FFF2-40B4-BE49-F238E27FC236}">
                  <a16:creationId xmlns:a16="http://schemas.microsoft.com/office/drawing/2014/main" id="{79A22B4C-235D-4A3D-F83B-A0199310D6D3}"/>
                </a:ext>
              </a:extLst>
            </p:cNvPr>
            <p:cNvSpPr/>
            <p:nvPr/>
          </p:nvSpPr>
          <p:spPr>
            <a:xfrm>
              <a:off x="5790498" y="4873336"/>
              <a:ext cx="6453008" cy="1600383"/>
            </a:xfrm>
            <a:prstGeom prst="roundRect">
              <a:avLst/>
            </a:prstGeom>
            <a:solidFill>
              <a:srgbClr val="0070C0"/>
            </a:solidFill>
            <a:ln w="5715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ＭＳ Ｐゴシック" panose="020B0600070205080204" pitchFamily="50" charset="-128"/>
                <a:cs typeface="+mn-cs"/>
              </a:endParaRPr>
            </a:p>
          </p:txBody>
        </p:sp>
        <p:sp>
          <p:nvSpPr>
            <p:cNvPr id="25" name="正方形/長方形 24">
              <a:extLst>
                <a:ext uri="{FF2B5EF4-FFF2-40B4-BE49-F238E27FC236}">
                  <a16:creationId xmlns:a16="http://schemas.microsoft.com/office/drawing/2014/main" id="{F90BB482-65C7-4D64-90B6-9139C289D4C0}"/>
                </a:ext>
              </a:extLst>
            </p:cNvPr>
            <p:cNvSpPr/>
            <p:nvPr/>
          </p:nvSpPr>
          <p:spPr>
            <a:xfrm>
              <a:off x="6174663" y="5244387"/>
              <a:ext cx="5802428" cy="106107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HG創英角ﾎﾟｯﾌﾟ体" panose="040B0A09000000000000" pitchFamily="49" charset="-128"/>
                  <a:ea typeface="HG創英角ﾎﾟｯﾌﾟ体" panose="040B0A09000000000000" pitchFamily="49" charset="-128"/>
                  <a:cs typeface="+mn-cs"/>
                </a:rPr>
                <a:t>小さく速く</a:t>
              </a:r>
            </a:p>
          </p:txBody>
        </p:sp>
      </p:grpSp>
      <p:sp>
        <p:nvSpPr>
          <p:cNvPr id="11" name="四角形: 角を丸くする 10">
            <a:extLst>
              <a:ext uri="{FF2B5EF4-FFF2-40B4-BE49-F238E27FC236}">
                <a16:creationId xmlns:a16="http://schemas.microsoft.com/office/drawing/2014/main" id="{3BB2810D-B9F1-0677-EA6E-41C84321F606}"/>
              </a:ext>
            </a:extLst>
          </p:cNvPr>
          <p:cNvSpPr/>
          <p:nvPr/>
        </p:nvSpPr>
        <p:spPr>
          <a:xfrm>
            <a:off x="4695689" y="2088967"/>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ポイント②</a:t>
            </a:r>
          </a:p>
        </p:txBody>
      </p:sp>
      <p:sp>
        <p:nvSpPr>
          <p:cNvPr id="28" name="AutoShape 3">
            <a:extLst>
              <a:ext uri="{FF2B5EF4-FFF2-40B4-BE49-F238E27FC236}">
                <a16:creationId xmlns:a16="http://schemas.microsoft.com/office/drawing/2014/main" id="{03643788-8E0C-BD86-695E-84AB80C06D56}"/>
              </a:ext>
            </a:extLst>
          </p:cNvPr>
          <p:cNvSpPr>
            <a:spLocks noChangeArrowheads="1"/>
          </p:cNvSpPr>
          <p:nvPr/>
        </p:nvSpPr>
        <p:spPr bwMode="auto">
          <a:xfrm>
            <a:off x="4685064" y="843791"/>
            <a:ext cx="3679213" cy="923330"/>
          </a:xfrm>
          <a:prstGeom prst="wedgeRoundRectCallout">
            <a:avLst>
              <a:gd name="adj1" fmla="val -10247"/>
              <a:gd name="adj2" fmla="val 84860"/>
              <a:gd name="adj3" fmla="val 16667"/>
            </a:avLst>
          </a:prstGeom>
          <a:solidFill>
            <a:srgbClr val="CCFF99"/>
          </a:solidFill>
          <a:ln w="9525">
            <a:solidFill>
              <a:srgbClr val="000000"/>
            </a:solidFill>
            <a:miter lim="800000"/>
            <a:headEnd/>
            <a:tailEnd/>
          </a:ln>
        </p:spPr>
        <p:txBody>
          <a:bodyPr vert="horz" wrap="square" lIns="74295" tIns="8890" rIns="74295" bIns="889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当てたときに毛先が</a:t>
            </a:r>
            <a:endParaRPr kumimoji="1" lang="en-US"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rPr>
              <a:t>開かないていどでみがく</a:t>
            </a:r>
            <a:endParaRPr kumimoji="1" lang="ja-JP" altLang="ja-JP"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ＭＳ Ｐゴシック" pitchFamily="50" charset="-128"/>
            </a:endParaRPr>
          </a:p>
        </p:txBody>
      </p:sp>
      <p:grpSp>
        <p:nvGrpSpPr>
          <p:cNvPr id="33" name="グループ化 32">
            <a:extLst>
              <a:ext uri="{FF2B5EF4-FFF2-40B4-BE49-F238E27FC236}">
                <a16:creationId xmlns:a16="http://schemas.microsoft.com/office/drawing/2014/main" id="{DF3174F0-23E6-37D2-33EA-56C311EC1865}"/>
              </a:ext>
            </a:extLst>
          </p:cNvPr>
          <p:cNvGrpSpPr/>
          <p:nvPr/>
        </p:nvGrpSpPr>
        <p:grpSpPr>
          <a:xfrm>
            <a:off x="551212" y="232001"/>
            <a:ext cx="4133852" cy="1094852"/>
            <a:chOff x="471000" y="245796"/>
            <a:chExt cx="4133852" cy="1094852"/>
          </a:xfrm>
        </p:grpSpPr>
        <p:sp>
          <p:nvSpPr>
            <p:cNvPr id="6" name="テキスト ボックス 5">
              <a:extLst>
                <a:ext uri="{FF2B5EF4-FFF2-40B4-BE49-F238E27FC236}">
                  <a16:creationId xmlns:a16="http://schemas.microsoft.com/office/drawing/2014/main" id="{3C9B5ABC-D632-FDFE-F760-904D303AA1F5}"/>
                </a:ext>
              </a:extLst>
            </p:cNvPr>
            <p:cNvSpPr txBox="1"/>
            <p:nvPr/>
          </p:nvSpPr>
          <p:spPr>
            <a:xfrm>
              <a:off x="1147151" y="245796"/>
              <a:ext cx="345770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みがきかた</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29" name="図 28" descr="ホイール, コンパクトディスク が含まれている画像&#10;&#10;自動的に生成された説明">
              <a:extLst>
                <a:ext uri="{FF2B5EF4-FFF2-40B4-BE49-F238E27FC236}">
                  <a16:creationId xmlns:a16="http://schemas.microsoft.com/office/drawing/2014/main" id="{609C778E-E910-DA54-BEA3-5F1452EEBEC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71000" y="467049"/>
              <a:ext cx="781075" cy="781075"/>
            </a:xfrm>
            <a:prstGeom prst="rect">
              <a:avLst/>
            </a:prstGeom>
          </p:spPr>
        </p:pic>
      </p:grpSp>
      <p:sp>
        <p:nvSpPr>
          <p:cNvPr id="35" name="テキスト ボックス 34">
            <a:extLst>
              <a:ext uri="{FF2B5EF4-FFF2-40B4-BE49-F238E27FC236}">
                <a16:creationId xmlns:a16="http://schemas.microsoft.com/office/drawing/2014/main" id="{4C52AF84-AE3D-AB8E-3079-A4459EC6FD52}"/>
              </a:ext>
            </a:extLst>
          </p:cNvPr>
          <p:cNvSpPr txBox="1"/>
          <p:nvPr/>
        </p:nvSpPr>
        <p:spPr>
          <a:xfrm>
            <a:off x="5164529"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かる</a:t>
            </a:r>
          </a:p>
        </p:txBody>
      </p:sp>
      <p:sp>
        <p:nvSpPr>
          <p:cNvPr id="2" name="テキスト ボックス 1">
            <a:extLst>
              <a:ext uri="{FF2B5EF4-FFF2-40B4-BE49-F238E27FC236}">
                <a16:creationId xmlns:a16="http://schemas.microsoft.com/office/drawing/2014/main" id="{B66EE6CA-422D-FBC4-FE3A-3CCBED91477B}"/>
              </a:ext>
            </a:extLst>
          </p:cNvPr>
          <p:cNvSpPr txBox="1"/>
          <p:nvPr/>
        </p:nvSpPr>
        <p:spPr>
          <a:xfrm>
            <a:off x="10074831" y="5395201"/>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はや</a:t>
            </a:r>
          </a:p>
        </p:txBody>
      </p:sp>
      <p:sp>
        <p:nvSpPr>
          <p:cNvPr id="3" name="フレーム 2">
            <a:extLst>
              <a:ext uri="{FF2B5EF4-FFF2-40B4-BE49-F238E27FC236}">
                <a16:creationId xmlns:a16="http://schemas.microsoft.com/office/drawing/2014/main" id="{59A9F787-206B-CA19-E1CD-571181847E0B}"/>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シャカシャカ磨き720p">
            <a:hlinkClick r:id="" action="ppaction://media"/>
            <a:extLst>
              <a:ext uri="{FF2B5EF4-FFF2-40B4-BE49-F238E27FC236}">
                <a16:creationId xmlns:a16="http://schemas.microsoft.com/office/drawing/2014/main" id="{6EBD15AB-3719-F8A1-4299-BE3522A11BF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9007" r="9076"/>
          <a:stretch/>
        </p:blipFill>
        <p:spPr>
          <a:xfrm>
            <a:off x="8348780" y="3039838"/>
            <a:ext cx="3215728" cy="2208118"/>
          </a:xfrm>
          <a:prstGeom prst="rect">
            <a:avLst/>
          </a:prstGeom>
        </p:spPr>
      </p:pic>
    </p:spTree>
    <p:extLst>
      <p:ext uri="{BB962C8B-B14F-4D97-AF65-F5344CB8AC3E}">
        <p14:creationId xmlns:p14="http://schemas.microsoft.com/office/powerpoint/2010/main" val="189899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7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8" name="グループ化 7">
            <a:extLst>
              <a:ext uri="{FF2B5EF4-FFF2-40B4-BE49-F238E27FC236}">
                <a16:creationId xmlns:a16="http://schemas.microsoft.com/office/drawing/2014/main" id="{E7A47D5D-6A1A-9137-2494-9DA6A77EA15A}"/>
              </a:ext>
            </a:extLst>
          </p:cNvPr>
          <p:cNvGrpSpPr/>
          <p:nvPr/>
        </p:nvGrpSpPr>
        <p:grpSpPr>
          <a:xfrm>
            <a:off x="651959" y="1165092"/>
            <a:ext cx="11037278" cy="1054153"/>
            <a:chOff x="633045" y="256227"/>
            <a:chExt cx="11037278" cy="1054153"/>
          </a:xfrm>
        </p:grpSpPr>
        <p:sp>
          <p:nvSpPr>
            <p:cNvPr id="9" name="テキスト ボックス 8">
              <a:extLst>
                <a:ext uri="{FF2B5EF4-FFF2-40B4-BE49-F238E27FC236}">
                  <a16:creationId xmlns:a16="http://schemas.microsoft.com/office/drawing/2014/main" id="{35F8D7EA-2E59-48A8-14AD-89BC071F6FA9}"/>
                </a:ext>
              </a:extLst>
            </p:cNvPr>
            <p:cNvSpPr txBox="1"/>
            <p:nvPr/>
          </p:nvSpPr>
          <p:spPr>
            <a:xfrm>
              <a:off x="633045" y="299078"/>
              <a:ext cx="11037278" cy="101130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前歯のうらがわ </a:t>
              </a:r>
              <a:r>
                <a:rPr kumimoji="1" lang="ja-JP" altLang="en-US"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 きれいにしよう</a:t>
              </a:r>
              <a:endParaRPr kumimoji="1" lang="en-US" altLang="ja-JP" sz="40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B445A535-3984-8DA4-D15B-F4E04DEA230C}"/>
                </a:ext>
              </a:extLst>
            </p:cNvPr>
            <p:cNvSpPr txBox="1"/>
            <p:nvPr/>
          </p:nvSpPr>
          <p:spPr>
            <a:xfrm>
              <a:off x="2606472" y="256227"/>
              <a:ext cx="4818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は</a:t>
              </a:r>
            </a:p>
          </p:txBody>
        </p:sp>
      </p:gr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grpSp>
        <p:nvGrpSpPr>
          <p:cNvPr id="101" name="グループ化 100">
            <a:extLst>
              <a:ext uri="{FF2B5EF4-FFF2-40B4-BE49-F238E27FC236}">
                <a16:creationId xmlns:a16="http://schemas.microsoft.com/office/drawing/2014/main" id="{9E281780-45B3-63B7-87E1-17B6AEF12E5C}"/>
              </a:ext>
            </a:extLst>
          </p:cNvPr>
          <p:cNvGrpSpPr/>
          <p:nvPr/>
        </p:nvGrpSpPr>
        <p:grpSpPr>
          <a:xfrm>
            <a:off x="1091224" y="2219245"/>
            <a:ext cx="4662461" cy="2507585"/>
            <a:chOff x="1102112" y="2241278"/>
            <a:chExt cx="4453234" cy="2213101"/>
          </a:xfrm>
        </p:grpSpPr>
        <p:pic>
          <p:nvPicPr>
            <p:cNvPr id="3" name="Picture 2">
              <a:extLst>
                <a:ext uri="{FF2B5EF4-FFF2-40B4-BE49-F238E27FC236}">
                  <a16:creationId xmlns:a16="http://schemas.microsoft.com/office/drawing/2014/main" id="{13825B8E-40A7-6560-B78C-47A5D787532F}"/>
                </a:ext>
              </a:extLst>
            </p:cNvPr>
            <p:cNvPicPr>
              <a:picLocks noChangeAspect="1" noChangeArrowheads="1"/>
            </p:cNvPicPr>
            <p:nvPr/>
          </p:nvPicPr>
          <p:blipFill rotWithShape="1">
            <a:blip r:embed="rId4" cstate="print">
              <a:lum contrast="40000"/>
              <a:extLst>
                <a:ext uri="{28A0092B-C50C-407E-A947-70E740481C1C}">
                  <a14:useLocalDpi xmlns:a14="http://schemas.microsoft.com/office/drawing/2010/main"/>
                </a:ext>
              </a:extLst>
            </a:blip>
            <a:srcRect r="839"/>
            <a:stretch/>
          </p:blipFill>
          <p:spPr bwMode="auto">
            <a:xfrm>
              <a:off x="1102112" y="2241278"/>
              <a:ext cx="4453234" cy="22131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5" name="楕円 94">
              <a:extLst>
                <a:ext uri="{FF2B5EF4-FFF2-40B4-BE49-F238E27FC236}">
                  <a16:creationId xmlns:a16="http://schemas.microsoft.com/office/drawing/2014/main" id="{8F89B34E-A2F4-D40C-5763-0A8E3DE4FEE1}"/>
                </a:ext>
              </a:extLst>
            </p:cNvPr>
            <p:cNvSpPr/>
            <p:nvPr/>
          </p:nvSpPr>
          <p:spPr>
            <a:xfrm>
              <a:off x="1363256" y="3148989"/>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6" name="楕円 95">
              <a:extLst>
                <a:ext uri="{FF2B5EF4-FFF2-40B4-BE49-F238E27FC236}">
                  <a16:creationId xmlns:a16="http://schemas.microsoft.com/office/drawing/2014/main" id="{7992C534-B54E-2537-BD16-B0340023076C}"/>
                </a:ext>
              </a:extLst>
            </p:cNvPr>
            <p:cNvSpPr/>
            <p:nvPr/>
          </p:nvSpPr>
          <p:spPr>
            <a:xfrm>
              <a:off x="1990244" y="3037191"/>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7" name="楕円 96">
              <a:extLst>
                <a:ext uri="{FF2B5EF4-FFF2-40B4-BE49-F238E27FC236}">
                  <a16:creationId xmlns:a16="http://schemas.microsoft.com/office/drawing/2014/main" id="{8AE55CC4-CDA2-02E6-BEE8-1182521B4729}"/>
                </a:ext>
              </a:extLst>
            </p:cNvPr>
            <p:cNvSpPr/>
            <p:nvPr/>
          </p:nvSpPr>
          <p:spPr>
            <a:xfrm>
              <a:off x="2651999" y="2911743"/>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 name="楕円 97">
              <a:extLst>
                <a:ext uri="{FF2B5EF4-FFF2-40B4-BE49-F238E27FC236}">
                  <a16:creationId xmlns:a16="http://schemas.microsoft.com/office/drawing/2014/main" id="{AFB4B4AD-C733-0817-E75D-02C031CE147D}"/>
                </a:ext>
              </a:extLst>
            </p:cNvPr>
            <p:cNvSpPr/>
            <p:nvPr/>
          </p:nvSpPr>
          <p:spPr>
            <a:xfrm>
              <a:off x="3343133" y="2911742"/>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 name="楕円 98">
              <a:extLst>
                <a:ext uri="{FF2B5EF4-FFF2-40B4-BE49-F238E27FC236}">
                  <a16:creationId xmlns:a16="http://schemas.microsoft.com/office/drawing/2014/main" id="{614760DB-18CF-7FDF-E6F4-64BF81026A2B}"/>
                </a:ext>
              </a:extLst>
            </p:cNvPr>
            <p:cNvSpPr/>
            <p:nvPr/>
          </p:nvSpPr>
          <p:spPr>
            <a:xfrm>
              <a:off x="4091716" y="2926463"/>
              <a:ext cx="422951" cy="621272"/>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楕円 99">
              <a:extLst>
                <a:ext uri="{FF2B5EF4-FFF2-40B4-BE49-F238E27FC236}">
                  <a16:creationId xmlns:a16="http://schemas.microsoft.com/office/drawing/2014/main" id="{4E69C696-BD61-5834-140C-A35E82230537}"/>
                </a:ext>
              </a:extLst>
            </p:cNvPr>
            <p:cNvSpPr/>
            <p:nvPr/>
          </p:nvSpPr>
          <p:spPr>
            <a:xfrm>
              <a:off x="4795227" y="3037191"/>
              <a:ext cx="422951" cy="540436"/>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6" name="グループ化 105">
            <a:extLst>
              <a:ext uri="{FF2B5EF4-FFF2-40B4-BE49-F238E27FC236}">
                <a16:creationId xmlns:a16="http://schemas.microsoft.com/office/drawing/2014/main" id="{399F3665-56D3-199A-A537-4092DA393CD1}"/>
              </a:ext>
            </a:extLst>
          </p:cNvPr>
          <p:cNvGrpSpPr/>
          <p:nvPr/>
        </p:nvGrpSpPr>
        <p:grpSpPr>
          <a:xfrm>
            <a:off x="195931" y="4796108"/>
            <a:ext cx="11493306" cy="1675202"/>
            <a:chOff x="-146429" y="4618458"/>
            <a:chExt cx="12634053" cy="1675202"/>
          </a:xfrm>
        </p:grpSpPr>
        <p:sp>
          <p:nvSpPr>
            <p:cNvPr id="102" name="テキスト ボックス 101">
              <a:extLst>
                <a:ext uri="{FF2B5EF4-FFF2-40B4-BE49-F238E27FC236}">
                  <a16:creationId xmlns:a16="http://schemas.microsoft.com/office/drawing/2014/main" id="{1240DC77-8FF2-3185-C075-79E2BB2A9706}"/>
                </a:ext>
              </a:extLst>
            </p:cNvPr>
            <p:cNvSpPr txBox="1"/>
            <p:nvPr/>
          </p:nvSpPr>
          <p:spPr>
            <a:xfrm>
              <a:off x="-146429" y="4618458"/>
              <a:ext cx="12634053" cy="1675202"/>
            </a:xfrm>
            <a:prstGeom prst="rect">
              <a:avLst/>
            </a:prstGeom>
            <a:noFill/>
          </p:spPr>
          <p:txBody>
            <a:bodyPr wrap="square" rtlCol="0">
              <a:spAutoFit/>
            </a:bodyPr>
            <a:lstStyle/>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前歯はシャベルのような形なので　によごれがたまる。</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⇒歯ブラシの毛先でかき出そう！</a:t>
              </a:r>
              <a:endParaRPr kumimoji="0" lang="en-US" altLang="ja-JP"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3" name="楕円 102">
              <a:extLst>
                <a:ext uri="{FF2B5EF4-FFF2-40B4-BE49-F238E27FC236}">
                  <a16:creationId xmlns:a16="http://schemas.microsoft.com/office/drawing/2014/main" id="{3DA2FA57-3D21-E0E3-A5A5-99C9795F407C}"/>
                </a:ext>
              </a:extLst>
            </p:cNvPr>
            <p:cNvSpPr/>
            <p:nvPr/>
          </p:nvSpPr>
          <p:spPr>
            <a:xfrm>
              <a:off x="7847180" y="4756496"/>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05" name="グループ化 104">
            <a:extLst>
              <a:ext uri="{FF2B5EF4-FFF2-40B4-BE49-F238E27FC236}">
                <a16:creationId xmlns:a16="http://schemas.microsoft.com/office/drawing/2014/main" id="{9357F418-5F7F-1BE7-FEBD-0AE8B5AFF9C1}"/>
              </a:ext>
            </a:extLst>
          </p:cNvPr>
          <p:cNvGrpSpPr/>
          <p:nvPr/>
        </p:nvGrpSpPr>
        <p:grpSpPr>
          <a:xfrm>
            <a:off x="6647543" y="2299627"/>
            <a:ext cx="3059165" cy="2339129"/>
            <a:chOff x="7289140" y="2322255"/>
            <a:chExt cx="2676899" cy="1886213"/>
          </a:xfrm>
        </p:grpSpPr>
        <p:pic>
          <p:nvPicPr>
            <p:cNvPr id="89" name="図 88" descr="シャベル, ツール が含まれている画像&#10;&#10;自動的に生成された説明">
              <a:extLst>
                <a:ext uri="{FF2B5EF4-FFF2-40B4-BE49-F238E27FC236}">
                  <a16:creationId xmlns:a16="http://schemas.microsoft.com/office/drawing/2014/main" id="{0357161F-1E24-B6AF-F80A-AF0571823A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9140" y="2322255"/>
              <a:ext cx="2676899" cy="1886213"/>
            </a:xfrm>
            <a:prstGeom prst="rect">
              <a:avLst/>
            </a:prstGeom>
          </p:spPr>
        </p:pic>
        <p:sp>
          <p:nvSpPr>
            <p:cNvPr id="104" name="楕円 103">
              <a:extLst>
                <a:ext uri="{FF2B5EF4-FFF2-40B4-BE49-F238E27FC236}">
                  <a16:creationId xmlns:a16="http://schemas.microsoft.com/office/drawing/2014/main" id="{86F27AF9-F1A9-CEF9-39F9-EC852A2D56B2}"/>
                </a:ext>
              </a:extLst>
            </p:cNvPr>
            <p:cNvSpPr/>
            <p:nvPr/>
          </p:nvSpPr>
          <p:spPr>
            <a:xfrm rot="3482710">
              <a:off x="7715016" y="3279708"/>
              <a:ext cx="422951" cy="621271"/>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07" name="テキスト ボックス 106">
            <a:extLst>
              <a:ext uri="{FF2B5EF4-FFF2-40B4-BE49-F238E27FC236}">
                <a16:creationId xmlns:a16="http://schemas.microsoft.com/office/drawing/2014/main" id="{60CD6D43-54DE-F82F-E4E3-01A3D7B21F9F}"/>
              </a:ext>
            </a:extLst>
          </p:cNvPr>
          <p:cNvSpPr txBox="1"/>
          <p:nvPr/>
        </p:nvSpPr>
        <p:spPr>
          <a:xfrm>
            <a:off x="1009771" y="478012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108" name="テキスト ボックス 107">
            <a:extLst>
              <a:ext uri="{FF2B5EF4-FFF2-40B4-BE49-F238E27FC236}">
                <a16:creationId xmlns:a16="http://schemas.microsoft.com/office/drawing/2014/main" id="{3A5DBC99-2E79-E08C-751D-1E5E0162D224}"/>
              </a:ext>
            </a:extLst>
          </p:cNvPr>
          <p:cNvSpPr txBox="1"/>
          <p:nvPr/>
        </p:nvSpPr>
        <p:spPr>
          <a:xfrm>
            <a:off x="1484562" y="555527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cxnSp>
        <p:nvCxnSpPr>
          <p:cNvPr id="111" name="直線矢印コネクタ 110">
            <a:extLst>
              <a:ext uri="{FF2B5EF4-FFF2-40B4-BE49-F238E27FC236}">
                <a16:creationId xmlns:a16="http://schemas.microsoft.com/office/drawing/2014/main" id="{02F044DE-9D3C-B391-9FE5-1918EA0DA3F4}"/>
              </a:ext>
            </a:extLst>
          </p:cNvPr>
          <p:cNvCxnSpPr>
            <a:cxnSpLocks/>
          </p:cNvCxnSpPr>
          <p:nvPr/>
        </p:nvCxnSpPr>
        <p:spPr>
          <a:xfrm flipH="1" flipV="1">
            <a:off x="7506070" y="4203928"/>
            <a:ext cx="91875" cy="6515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F84E4C99-A57E-C2E9-4DC8-0BF1C9A7E817}"/>
              </a:ext>
            </a:extLst>
          </p:cNvPr>
          <p:cNvCxnSpPr>
            <a:cxnSpLocks/>
          </p:cNvCxnSpPr>
          <p:nvPr/>
        </p:nvCxnSpPr>
        <p:spPr>
          <a:xfrm flipH="1" flipV="1">
            <a:off x="4441506" y="3802692"/>
            <a:ext cx="2957069" cy="125793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フレーム 1">
            <a:extLst>
              <a:ext uri="{FF2B5EF4-FFF2-40B4-BE49-F238E27FC236}">
                <a16:creationId xmlns:a16="http://schemas.microsoft.com/office/drawing/2014/main" id="{B07002A6-A186-3337-3BB0-EF9EFEFDCA98}"/>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56462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grpSp>
        <p:nvGrpSpPr>
          <p:cNvPr id="18" name="グループ化 17">
            <a:extLst>
              <a:ext uri="{FF2B5EF4-FFF2-40B4-BE49-F238E27FC236}">
                <a16:creationId xmlns:a16="http://schemas.microsoft.com/office/drawing/2014/main" id="{6E2D37BC-6F33-4CD5-8142-63C82A2A81F5}"/>
              </a:ext>
            </a:extLst>
          </p:cNvPr>
          <p:cNvGrpSpPr/>
          <p:nvPr/>
        </p:nvGrpSpPr>
        <p:grpSpPr>
          <a:xfrm>
            <a:off x="502763" y="301073"/>
            <a:ext cx="7821825" cy="1094852"/>
            <a:chOff x="1931583" y="281953"/>
            <a:chExt cx="7821825"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2438591" y="281953"/>
              <a:ext cx="7314817"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３年生はここがポイント</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7" name="図 16" descr="輸送, ホイール, 写真, 座る が含まれている画像&#10;&#10;自動的に生成された説明">
              <a:extLst>
                <a:ext uri="{FF2B5EF4-FFF2-40B4-BE49-F238E27FC236}">
                  <a16:creationId xmlns:a16="http://schemas.microsoft.com/office/drawing/2014/main" id="{7A0135F1-E332-5D16-B208-8958D397838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31583" y="491351"/>
              <a:ext cx="781075" cy="781075"/>
            </a:xfrm>
            <a:prstGeom prst="rect">
              <a:avLst/>
            </a:prstGeom>
          </p:spPr>
        </p:pic>
      </p:grpSp>
      <p:pic>
        <p:nvPicPr>
          <p:cNvPr id="2" name="図 1">
            <a:extLst>
              <a:ext uri="{FF2B5EF4-FFF2-40B4-BE49-F238E27FC236}">
                <a16:creationId xmlns:a16="http://schemas.microsoft.com/office/drawing/2014/main" id="{BE6CEDD1-24D9-92E0-FDB2-0CC0D7E37238}"/>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4548502" y="4171768"/>
            <a:ext cx="2267293" cy="2360846"/>
          </a:xfrm>
          <a:prstGeom prst="rect">
            <a:avLst/>
          </a:prstGeom>
          <a:noFill/>
          <a:ln>
            <a:noFill/>
          </a:ln>
        </p:spPr>
      </p:pic>
      <p:pic>
        <p:nvPicPr>
          <p:cNvPr id="11" name="図 10" descr="アイコン が含まれている画像&#10;&#10;自動的に生成された説明">
            <a:extLst>
              <a:ext uri="{FF2B5EF4-FFF2-40B4-BE49-F238E27FC236}">
                <a16:creationId xmlns:a16="http://schemas.microsoft.com/office/drawing/2014/main" id="{3263F4F8-1CD5-C3B9-998E-9CA23B80E4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5843" y="1961458"/>
            <a:ext cx="4084772" cy="2935084"/>
          </a:xfrm>
          <a:prstGeom prst="rect">
            <a:avLst/>
          </a:prstGeom>
        </p:spPr>
      </p:pic>
      <p:sp>
        <p:nvSpPr>
          <p:cNvPr id="13" name="テキスト ボックス 12">
            <a:extLst>
              <a:ext uri="{FF2B5EF4-FFF2-40B4-BE49-F238E27FC236}">
                <a16:creationId xmlns:a16="http://schemas.microsoft.com/office/drawing/2014/main" id="{D24C308E-617A-0FE7-333C-233926DA9EFB}"/>
              </a:ext>
            </a:extLst>
          </p:cNvPr>
          <p:cNvSpPr txBox="1"/>
          <p:nvPr/>
        </p:nvSpPr>
        <p:spPr>
          <a:xfrm>
            <a:off x="4667179" y="1735543"/>
            <a:ext cx="6962180" cy="219290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１</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歯ブラシをたてにする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２</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毛先を歯のうらにしっかり当てる</a:t>
            </a:r>
            <a:endPar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３</a:t>
            </a:r>
            <a:r>
              <a:rPr kumimoji="0" lang="en-US"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0" lang="ja-JP" altLang="en-US"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上下にうごかしてみがく</a:t>
            </a:r>
            <a:endParaRPr kumimoji="0" lang="ja-JP" altLang="ja-JP" sz="32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正方形/長方形 13">
            <a:extLst>
              <a:ext uri="{FF2B5EF4-FFF2-40B4-BE49-F238E27FC236}">
                <a16:creationId xmlns:a16="http://schemas.microsoft.com/office/drawing/2014/main" id="{1FA987B6-F434-3458-A2D6-5D11DA6B37C8}"/>
              </a:ext>
            </a:extLst>
          </p:cNvPr>
          <p:cNvSpPr/>
          <p:nvPr/>
        </p:nvSpPr>
        <p:spPr>
          <a:xfrm>
            <a:off x="6815795" y="4153724"/>
            <a:ext cx="4985462" cy="2319456"/>
          </a:xfrm>
          <a:prstGeom prst="rect">
            <a:avLst/>
          </a:prstGeom>
          <a:solidFill>
            <a:srgbClr val="FFCCFF"/>
          </a:solid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下の前歯のうらがわは</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a:t>
            </a:r>
            <a:r>
              <a:rPr kumimoji="0" lang="ja-JP" altLang="en-US" sz="34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かかと</a:t>
            </a: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使うとうまくみがけます</a:t>
            </a:r>
            <a:endParaRPr kumimoji="0" lang="en-US" altLang="ja-JP" sz="3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26AA7519-B6DA-DDC0-0EA1-52EAE9896AEC}"/>
              </a:ext>
            </a:extLst>
          </p:cNvPr>
          <p:cNvSpPr txBox="1"/>
          <p:nvPr/>
        </p:nvSpPr>
        <p:spPr>
          <a:xfrm>
            <a:off x="8026704" y="4171768"/>
            <a:ext cx="4632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ば</a:t>
            </a:r>
          </a:p>
        </p:txBody>
      </p:sp>
      <p:sp>
        <p:nvSpPr>
          <p:cNvPr id="19" name="テキスト ボックス 18">
            <a:extLst>
              <a:ext uri="{FF2B5EF4-FFF2-40B4-BE49-F238E27FC236}">
                <a16:creationId xmlns:a16="http://schemas.microsoft.com/office/drawing/2014/main" id="{C7DF0AED-9794-3528-BF88-BEB3D38AFE50}"/>
              </a:ext>
            </a:extLst>
          </p:cNvPr>
          <p:cNvSpPr txBox="1"/>
          <p:nvPr/>
        </p:nvSpPr>
        <p:spPr>
          <a:xfrm>
            <a:off x="7359849" y="4857772"/>
            <a:ext cx="44114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は</a:t>
            </a:r>
          </a:p>
        </p:txBody>
      </p:sp>
      <p:sp>
        <p:nvSpPr>
          <p:cNvPr id="20" name="テキスト ボックス 19">
            <a:extLst>
              <a:ext uri="{FF2B5EF4-FFF2-40B4-BE49-F238E27FC236}">
                <a16:creationId xmlns:a16="http://schemas.microsoft.com/office/drawing/2014/main" id="{6EB876FE-0715-1720-C9B1-56015547FD3C}"/>
              </a:ext>
            </a:extLst>
          </p:cNvPr>
          <p:cNvSpPr txBox="1"/>
          <p:nvPr/>
        </p:nvSpPr>
        <p:spPr>
          <a:xfrm>
            <a:off x="6815795" y="5626675"/>
            <a:ext cx="69762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つか</a:t>
            </a:r>
          </a:p>
        </p:txBody>
      </p:sp>
      <p:sp>
        <p:nvSpPr>
          <p:cNvPr id="21" name="テキスト ボックス 20">
            <a:extLst>
              <a:ext uri="{FF2B5EF4-FFF2-40B4-BE49-F238E27FC236}">
                <a16:creationId xmlns:a16="http://schemas.microsoft.com/office/drawing/2014/main" id="{2E475D75-0D46-0F30-CDBE-90E5555155D5}"/>
              </a:ext>
            </a:extLst>
          </p:cNvPr>
          <p:cNvSpPr txBox="1"/>
          <p:nvPr/>
        </p:nvSpPr>
        <p:spPr>
          <a:xfrm>
            <a:off x="5222059" y="165847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22" name="テキスト ボックス 21">
            <a:extLst>
              <a:ext uri="{FF2B5EF4-FFF2-40B4-BE49-F238E27FC236}">
                <a16:creationId xmlns:a16="http://schemas.microsoft.com/office/drawing/2014/main" id="{36556558-68C2-3D53-89CB-8491D8F35D1A}"/>
              </a:ext>
            </a:extLst>
          </p:cNvPr>
          <p:cNvSpPr txBox="1"/>
          <p:nvPr/>
        </p:nvSpPr>
        <p:spPr>
          <a:xfrm>
            <a:off x="6449210" y="2383736"/>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は</a:t>
            </a:r>
          </a:p>
        </p:txBody>
      </p:sp>
      <p:sp>
        <p:nvSpPr>
          <p:cNvPr id="3" name="フレーム 2">
            <a:extLst>
              <a:ext uri="{FF2B5EF4-FFF2-40B4-BE49-F238E27FC236}">
                <a16:creationId xmlns:a16="http://schemas.microsoft.com/office/drawing/2014/main" id="{A0731E0D-6140-9558-85A2-1B95070B48A0}"/>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 name="かかと磨き720p">
            <a:hlinkClick r:id="" action="ppaction://media"/>
            <a:extLst>
              <a:ext uri="{FF2B5EF4-FFF2-40B4-BE49-F238E27FC236}">
                <a16:creationId xmlns:a16="http://schemas.microsoft.com/office/drawing/2014/main" id="{22C45C2D-D54D-8C40-1299-717F49FDAC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8898" r="6869"/>
          <a:stretch/>
        </p:blipFill>
        <p:spPr>
          <a:xfrm>
            <a:off x="121241" y="1914306"/>
            <a:ext cx="4495363" cy="3001954"/>
          </a:xfrm>
          <a:prstGeom prst="rect">
            <a:avLst/>
          </a:prstGeom>
        </p:spPr>
      </p:pic>
    </p:spTree>
    <p:extLst>
      <p:ext uri="{BB962C8B-B14F-4D97-AF65-F5344CB8AC3E}">
        <p14:creationId xmlns:p14="http://schemas.microsoft.com/office/powerpoint/2010/main" val="1989022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1000"/>
                                  </p:stCondLst>
                                  <p:childTnLst>
                                    <p:cmd type="call" cmd="playFrom(0.0)">
                                      <p:cBhvr>
                                        <p:cTn id="10" dur="9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a:extLst>
              <a:ext uri="{FF2B5EF4-FFF2-40B4-BE49-F238E27FC236}">
                <a16:creationId xmlns:a16="http://schemas.microsoft.com/office/drawing/2014/main" id="{95B207CA-78D7-831E-BF12-B29678269782}"/>
              </a:ext>
            </a:extLst>
          </p:cNvPr>
          <p:cNvSpPr txBox="1"/>
          <p:nvPr/>
        </p:nvSpPr>
        <p:spPr>
          <a:xfrm>
            <a:off x="1298496" y="1492498"/>
            <a:ext cx="3944132"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食べたらみがく。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13" name="テキスト ボックス 12">
            <a:extLst>
              <a:ext uri="{FF2B5EF4-FFF2-40B4-BE49-F238E27FC236}">
                <a16:creationId xmlns:a16="http://schemas.microsoft.com/office/drawing/2014/main" id="{8FD24B81-E3E3-CDD1-EBB3-2A85BC2E6B7A}"/>
              </a:ext>
            </a:extLst>
          </p:cNvPr>
          <p:cNvSpPr txBox="1"/>
          <p:nvPr/>
        </p:nvSpPr>
        <p:spPr>
          <a:xfrm>
            <a:off x="1320464" y="2400536"/>
            <a:ext cx="10776857"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夜はおうちの人に仕上げみがきをしてもらう。</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grpSp>
        <p:nvGrpSpPr>
          <p:cNvPr id="27" name="グループ化 26">
            <a:extLst>
              <a:ext uri="{FF2B5EF4-FFF2-40B4-BE49-F238E27FC236}">
                <a16:creationId xmlns:a16="http://schemas.microsoft.com/office/drawing/2014/main" id="{3AD9B380-7998-3241-1F60-BFEE92ABFCB6}"/>
              </a:ext>
            </a:extLst>
          </p:cNvPr>
          <p:cNvGrpSpPr/>
          <p:nvPr/>
        </p:nvGrpSpPr>
        <p:grpSpPr>
          <a:xfrm>
            <a:off x="1320464" y="2204766"/>
            <a:ext cx="10776856" cy="2084642"/>
            <a:chOff x="1554908" y="2128030"/>
            <a:chExt cx="10776856" cy="1976170"/>
          </a:xfrm>
        </p:grpSpPr>
        <p:sp>
          <p:nvSpPr>
            <p:cNvPr id="16" name="テキスト ボックス 15">
              <a:extLst>
                <a:ext uri="{FF2B5EF4-FFF2-40B4-BE49-F238E27FC236}">
                  <a16:creationId xmlns:a16="http://schemas.microsoft.com/office/drawing/2014/main" id="{3E412C51-92F7-0187-80F7-03F4BF72A8ED}"/>
                </a:ext>
              </a:extLst>
            </p:cNvPr>
            <p:cNvSpPr txBox="1"/>
            <p:nvPr/>
          </p:nvSpPr>
          <p:spPr>
            <a:xfrm>
              <a:off x="1554908" y="3083034"/>
              <a:ext cx="10776856" cy="1021166"/>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おやつは１日１回で、</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ジュースはできるだけ飲まない。</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1" name="テキスト ボックス 20">
              <a:extLst>
                <a:ext uri="{FF2B5EF4-FFF2-40B4-BE49-F238E27FC236}">
                  <a16:creationId xmlns:a16="http://schemas.microsoft.com/office/drawing/2014/main" id="{C24B82C0-1A60-AE63-476E-BD828F5DCE09}"/>
                </a:ext>
              </a:extLst>
            </p:cNvPr>
            <p:cNvSpPr txBox="1"/>
            <p:nvPr/>
          </p:nvSpPr>
          <p:spPr>
            <a:xfrm>
              <a:off x="5240488" y="2128030"/>
              <a:ext cx="697627" cy="37929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しあ</a:t>
              </a:r>
            </a:p>
          </p:txBody>
        </p:sp>
      </p:grpSp>
      <p:grpSp>
        <p:nvGrpSpPr>
          <p:cNvPr id="28" name="グループ化 27">
            <a:extLst>
              <a:ext uri="{FF2B5EF4-FFF2-40B4-BE49-F238E27FC236}">
                <a16:creationId xmlns:a16="http://schemas.microsoft.com/office/drawing/2014/main" id="{2C6C6E74-A0A5-1E7D-3458-83BED131F379}"/>
              </a:ext>
            </a:extLst>
          </p:cNvPr>
          <p:cNvGrpSpPr/>
          <p:nvPr/>
        </p:nvGrpSpPr>
        <p:grpSpPr>
          <a:xfrm>
            <a:off x="1309123" y="4213536"/>
            <a:ext cx="10776855" cy="1414867"/>
            <a:chOff x="1554909" y="4133608"/>
            <a:chExt cx="10776855" cy="1414867"/>
          </a:xfrm>
        </p:grpSpPr>
        <p:sp>
          <p:nvSpPr>
            <p:cNvPr id="17" name="テキスト ボックス 16">
              <a:extLst>
                <a:ext uri="{FF2B5EF4-FFF2-40B4-BE49-F238E27FC236}">
                  <a16:creationId xmlns:a16="http://schemas.microsoft.com/office/drawing/2014/main" id="{9FF231EC-80AE-D11E-D47E-09B6C3617677}"/>
                </a:ext>
              </a:extLst>
            </p:cNvPr>
            <p:cNvSpPr txBox="1"/>
            <p:nvPr/>
          </p:nvSpPr>
          <p:spPr>
            <a:xfrm>
              <a:off x="1554909" y="4340452"/>
              <a:ext cx="10776855" cy="1208023"/>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年に１回は、むし歯がなくても、</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a:p>
              <a:pPr marL="2667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歯医者さんに行く。</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22" name="テキスト ボックス 21">
              <a:extLst>
                <a:ext uri="{FF2B5EF4-FFF2-40B4-BE49-F238E27FC236}">
                  <a16:creationId xmlns:a16="http://schemas.microsoft.com/office/drawing/2014/main" id="{7C62E156-40C6-0EE7-F07E-218C4611E677}"/>
                </a:ext>
              </a:extLst>
            </p:cNvPr>
            <p:cNvSpPr txBox="1"/>
            <p:nvPr/>
          </p:nvSpPr>
          <p:spPr>
            <a:xfrm>
              <a:off x="5188278" y="4133608"/>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a:t>
              </a:r>
            </a:p>
          </p:txBody>
        </p:sp>
      </p:grpSp>
      <p:sp>
        <p:nvSpPr>
          <p:cNvPr id="18" name="テキスト ボックス 17">
            <a:extLst>
              <a:ext uri="{FF2B5EF4-FFF2-40B4-BE49-F238E27FC236}">
                <a16:creationId xmlns:a16="http://schemas.microsoft.com/office/drawing/2014/main" id="{42664E63-B779-8064-E88F-155CA157A476}"/>
              </a:ext>
            </a:extLst>
          </p:cNvPr>
          <p:cNvSpPr txBox="1"/>
          <p:nvPr/>
        </p:nvSpPr>
        <p:spPr>
          <a:xfrm>
            <a:off x="1369726" y="5758318"/>
            <a:ext cx="10776855" cy="584775"/>
          </a:xfrm>
          <a:prstGeom prst="rect">
            <a:avLst/>
          </a:prstGeom>
          <a:noFill/>
        </p:spPr>
        <p:txBody>
          <a:bodyPr wrap="squar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よくかんで食べる。（１口３０回）</a:t>
            </a:r>
            <a:endParaRPr kumimoji="0" lang="en-US" altLang="ja-JP" sz="3200" b="1"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endParaRPr>
          </a:p>
        </p:txBody>
      </p:sp>
      <p:pic>
        <p:nvPicPr>
          <p:cNvPr id="25" name="図 24" descr="黒い背景と白い文字&#10;&#10;中程度の精度で自動的に生成された説明">
            <a:extLst>
              <a:ext uri="{FF2B5EF4-FFF2-40B4-BE49-F238E27FC236}">
                <a16:creationId xmlns:a16="http://schemas.microsoft.com/office/drawing/2014/main" id="{A9500CA0-3908-3194-9F13-6C009792F2B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3337" y="1513488"/>
            <a:ext cx="530319" cy="621862"/>
          </a:xfrm>
          <a:prstGeom prst="rect">
            <a:avLst/>
          </a:prstGeom>
        </p:spPr>
      </p:pic>
      <p:pic>
        <p:nvPicPr>
          <p:cNvPr id="3" name="図 2" descr="花の模様と文字の加工写真&#10;&#10;低い精度で自動的に生成された説明">
            <a:extLst>
              <a:ext uri="{FF2B5EF4-FFF2-40B4-BE49-F238E27FC236}">
                <a16:creationId xmlns:a16="http://schemas.microsoft.com/office/drawing/2014/main" id="{DF6DC523-33BC-0B59-F26C-54277FC17C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7849" y="3568105"/>
            <a:ext cx="530319" cy="602514"/>
          </a:xfrm>
          <a:prstGeom prst="rect">
            <a:avLst/>
          </a:prstGeom>
        </p:spPr>
      </p:pic>
      <p:pic>
        <p:nvPicPr>
          <p:cNvPr id="6" name="図 5" descr="電車 が含まれている画像&#10;&#10;自動的に生成された説明">
            <a:extLst>
              <a:ext uri="{FF2B5EF4-FFF2-40B4-BE49-F238E27FC236}">
                <a16:creationId xmlns:a16="http://schemas.microsoft.com/office/drawing/2014/main" id="{5393994A-515A-B85A-5E3B-AE59C3750C0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49" y="4665035"/>
            <a:ext cx="530319" cy="621862"/>
          </a:xfrm>
          <a:prstGeom prst="rect">
            <a:avLst/>
          </a:prstGeom>
        </p:spPr>
      </p:pic>
      <p:pic>
        <p:nvPicPr>
          <p:cNvPr id="9" name="図 8" descr="座る, ケーキ, 暗い, テーブル が含まれている画像&#10;&#10;自動的に生成された説明">
            <a:extLst>
              <a:ext uri="{FF2B5EF4-FFF2-40B4-BE49-F238E27FC236}">
                <a16:creationId xmlns:a16="http://schemas.microsoft.com/office/drawing/2014/main" id="{7DA2072E-03B8-E4B2-D93D-F1D9A3B908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2760" y="5764995"/>
            <a:ext cx="535408" cy="627830"/>
          </a:xfrm>
          <a:prstGeom prst="rect">
            <a:avLst/>
          </a:prstGeom>
        </p:spPr>
      </p:pic>
      <p:grpSp>
        <p:nvGrpSpPr>
          <p:cNvPr id="14" name="グループ化 13">
            <a:extLst>
              <a:ext uri="{FF2B5EF4-FFF2-40B4-BE49-F238E27FC236}">
                <a16:creationId xmlns:a16="http://schemas.microsoft.com/office/drawing/2014/main" id="{7704E676-A773-954C-3B14-30905CF761DC}"/>
              </a:ext>
            </a:extLst>
          </p:cNvPr>
          <p:cNvGrpSpPr/>
          <p:nvPr/>
        </p:nvGrpSpPr>
        <p:grpSpPr>
          <a:xfrm>
            <a:off x="560146" y="310275"/>
            <a:ext cx="3738522" cy="1094852"/>
            <a:chOff x="3998489" y="274893"/>
            <a:chExt cx="3738522" cy="1094852"/>
          </a:xfrm>
        </p:grpSpPr>
        <p:sp>
          <p:nvSpPr>
            <p:cNvPr id="7" name="テキスト ボックス 6">
              <a:extLst>
                <a:ext uri="{FF2B5EF4-FFF2-40B4-BE49-F238E27FC236}">
                  <a16:creationId xmlns:a16="http://schemas.microsoft.com/office/drawing/2014/main" id="{D6DC834D-507B-EAD3-EADD-B191AD97241C}"/>
                </a:ext>
              </a:extLst>
            </p:cNvPr>
            <p:cNvSpPr txBox="1"/>
            <p:nvPr/>
          </p:nvSpPr>
          <p:spPr>
            <a:xfrm>
              <a:off x="4471680" y="274893"/>
              <a:ext cx="3265331" cy="1094852"/>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1" lang="ja-JP" altLang="en-US"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やくそく</a:t>
              </a:r>
              <a:endParaRPr kumimoji="1" lang="en-US" altLang="ja-JP" sz="4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1" name="図 10" descr="カップ, 座る, オレンジ, 光 が含まれている画像&#10;&#10;自動的に生成された説明">
              <a:extLst>
                <a:ext uri="{FF2B5EF4-FFF2-40B4-BE49-F238E27FC236}">
                  <a16:creationId xmlns:a16="http://schemas.microsoft.com/office/drawing/2014/main" id="{E339FDFB-7349-138F-36F8-5CDB38917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98489" y="500795"/>
              <a:ext cx="781075" cy="781075"/>
            </a:xfrm>
            <a:prstGeom prst="rect">
              <a:avLst/>
            </a:prstGeom>
          </p:spPr>
        </p:pic>
      </p:grpSp>
      <p:pic>
        <p:nvPicPr>
          <p:cNvPr id="31" name="図 30" descr="ゲームのキャラクター&#10;&#10;低い精度で自動的に生成された説明">
            <a:extLst>
              <a:ext uri="{FF2B5EF4-FFF2-40B4-BE49-F238E27FC236}">
                <a16:creationId xmlns:a16="http://schemas.microsoft.com/office/drawing/2014/main" id="{718CA30B-20AE-74E8-867C-AB354A67E8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05921" y="3874479"/>
            <a:ext cx="1854880" cy="1854880"/>
          </a:xfrm>
          <a:prstGeom prst="rect">
            <a:avLst/>
          </a:prstGeom>
        </p:spPr>
      </p:pic>
      <p:pic>
        <p:nvPicPr>
          <p:cNvPr id="35" name="図 34">
            <a:extLst>
              <a:ext uri="{FF2B5EF4-FFF2-40B4-BE49-F238E27FC236}">
                <a16:creationId xmlns:a16="http://schemas.microsoft.com/office/drawing/2014/main" id="{FDC9BF5D-AB6E-3EC2-0C48-04B12610B8C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51866" y="613566"/>
            <a:ext cx="1320679" cy="1593760"/>
          </a:xfrm>
          <a:prstGeom prst="rect">
            <a:avLst/>
          </a:prstGeom>
        </p:spPr>
      </p:pic>
      <p:pic>
        <p:nvPicPr>
          <p:cNvPr id="37" name="図 36">
            <a:extLst>
              <a:ext uri="{FF2B5EF4-FFF2-40B4-BE49-F238E27FC236}">
                <a16:creationId xmlns:a16="http://schemas.microsoft.com/office/drawing/2014/main" id="{0D334FFC-21A5-E1D0-C262-3E20F53F82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3332" y="2438264"/>
            <a:ext cx="594264" cy="651743"/>
          </a:xfrm>
          <a:prstGeom prst="rect">
            <a:avLst/>
          </a:prstGeom>
        </p:spPr>
      </p:pic>
      <p:pic>
        <p:nvPicPr>
          <p:cNvPr id="40" name="図 39" descr="時計, 部屋 が含まれている画像&#10;&#10;自動的に生成された説明">
            <a:extLst>
              <a:ext uri="{FF2B5EF4-FFF2-40B4-BE49-F238E27FC236}">
                <a16:creationId xmlns:a16="http://schemas.microsoft.com/office/drawing/2014/main" id="{452BE0FC-1974-BF51-651D-B1EC857A90D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71699" y="4830878"/>
            <a:ext cx="1854880" cy="1854880"/>
          </a:xfrm>
          <a:prstGeom prst="rect">
            <a:avLst/>
          </a:prstGeom>
        </p:spPr>
      </p:pic>
      <p:pic>
        <p:nvPicPr>
          <p:cNvPr id="42" name="図 41" descr="コンピュータ, ノートパソコン, 電話, ストリート が含まれている画像&#10;&#10;自動的に生成された説明">
            <a:extLst>
              <a:ext uri="{FF2B5EF4-FFF2-40B4-BE49-F238E27FC236}">
                <a16:creationId xmlns:a16="http://schemas.microsoft.com/office/drawing/2014/main" id="{73597598-E63A-D39E-0D8A-D18FFD7EA14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84601" y="876874"/>
            <a:ext cx="1330734" cy="1231564"/>
          </a:xfrm>
          <a:prstGeom prst="rect">
            <a:avLst/>
          </a:prstGeom>
        </p:spPr>
      </p:pic>
      <p:pic>
        <p:nvPicPr>
          <p:cNvPr id="33" name="図 32" descr="クマ, 座る, テーブル, 女の子 が含まれている画像&#10;&#10;自動的に生成された説明">
            <a:extLst>
              <a:ext uri="{FF2B5EF4-FFF2-40B4-BE49-F238E27FC236}">
                <a16:creationId xmlns:a16="http://schemas.microsoft.com/office/drawing/2014/main" id="{5D607A77-D0E1-F9C3-2D24-1C18E693C6A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086878" y="1352900"/>
            <a:ext cx="1643925" cy="1865447"/>
          </a:xfrm>
          <a:prstGeom prst="rect">
            <a:avLst/>
          </a:prstGeom>
        </p:spPr>
      </p:pic>
      <p:pic>
        <p:nvPicPr>
          <p:cNvPr id="44" name="図 43" descr="座る が含まれている画像&#10;&#10;自動的に生成された説明">
            <a:extLst>
              <a:ext uri="{FF2B5EF4-FFF2-40B4-BE49-F238E27FC236}">
                <a16:creationId xmlns:a16="http://schemas.microsoft.com/office/drawing/2014/main" id="{AF12D23D-CEC2-1B09-5C5D-61FB825C2E2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840135" y="574232"/>
            <a:ext cx="1439072" cy="1559552"/>
          </a:xfrm>
          <a:prstGeom prst="rect">
            <a:avLst/>
          </a:prstGeom>
        </p:spPr>
      </p:pic>
      <p:sp>
        <p:nvSpPr>
          <p:cNvPr id="45" name="矢印: 右 44">
            <a:extLst>
              <a:ext uri="{FF2B5EF4-FFF2-40B4-BE49-F238E27FC236}">
                <a16:creationId xmlns:a16="http://schemas.microsoft.com/office/drawing/2014/main" id="{2773238A-35C1-9FEF-4FE9-6C4ADFCD5667}"/>
              </a:ext>
            </a:extLst>
          </p:cNvPr>
          <p:cNvSpPr/>
          <p:nvPr/>
        </p:nvSpPr>
        <p:spPr>
          <a:xfrm>
            <a:off x="6279207" y="1405126"/>
            <a:ext cx="1085479" cy="669711"/>
          </a:xfrm>
          <a:prstGeom prst="rightArrow">
            <a:avLst>
              <a:gd name="adj1" fmla="val 50000"/>
              <a:gd name="adj2" fmla="val 738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7" name="図 46" descr="座る, テーブル, ケーキ, 電車 が含まれている画像&#10;&#10;自動的に生成された説明">
            <a:extLst>
              <a:ext uri="{FF2B5EF4-FFF2-40B4-BE49-F238E27FC236}">
                <a16:creationId xmlns:a16="http://schemas.microsoft.com/office/drawing/2014/main" id="{78B5AA9D-75A8-6A79-0854-5E3031F1052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254018" y="3141677"/>
            <a:ext cx="722676" cy="1798834"/>
          </a:xfrm>
          <a:prstGeom prst="rect">
            <a:avLst/>
          </a:prstGeom>
        </p:spPr>
      </p:pic>
      <p:sp>
        <p:nvSpPr>
          <p:cNvPr id="38" name="乗算記号 37">
            <a:extLst>
              <a:ext uri="{FF2B5EF4-FFF2-40B4-BE49-F238E27FC236}">
                <a16:creationId xmlns:a16="http://schemas.microsoft.com/office/drawing/2014/main" id="{1E4BC849-FD21-4072-F11E-C7B6AEAE20E7}"/>
              </a:ext>
            </a:extLst>
          </p:cNvPr>
          <p:cNvSpPr/>
          <p:nvPr/>
        </p:nvSpPr>
        <p:spPr>
          <a:xfrm>
            <a:off x="7564409" y="3094420"/>
            <a:ext cx="2101894" cy="1983277"/>
          </a:xfrm>
          <a:prstGeom prst="mathMultiply">
            <a:avLst>
              <a:gd name="adj1" fmla="val 9823"/>
            </a:avLst>
          </a:prstGeom>
          <a:solidFill>
            <a:srgbClr val="4472C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2866341C-6AE2-1046-F52F-DD33856D5409}"/>
              </a:ext>
            </a:extLst>
          </p:cNvPr>
          <p:cNvSpPr txBox="1"/>
          <p:nvPr/>
        </p:nvSpPr>
        <p:spPr>
          <a:xfrm>
            <a:off x="5707223" y="3429000"/>
            <a:ext cx="441146"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の</a:t>
            </a:r>
          </a:p>
        </p:txBody>
      </p:sp>
      <p:sp>
        <p:nvSpPr>
          <p:cNvPr id="5" name="テキスト ボックス 4">
            <a:extLst>
              <a:ext uri="{FF2B5EF4-FFF2-40B4-BE49-F238E27FC236}">
                <a16:creationId xmlns:a16="http://schemas.microsoft.com/office/drawing/2014/main" id="{70E7F226-9828-20D4-08F1-56C71E62991B}"/>
              </a:ext>
            </a:extLst>
          </p:cNvPr>
          <p:cNvSpPr txBox="1"/>
          <p:nvPr/>
        </p:nvSpPr>
        <p:spPr>
          <a:xfrm>
            <a:off x="1632322" y="4824336"/>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S創英角ﾎﾟｯﾌﾟ体" panose="040B0A00000000000000" pitchFamily="50" charset="-128"/>
                <a:ea typeface="HGS創英角ﾎﾟｯﾌﾟ体" panose="040B0A00000000000000" pitchFamily="50" charset="-128"/>
                <a:cs typeface="+mn-cs"/>
              </a:rPr>
              <a:t>はいしゃ</a:t>
            </a:r>
          </a:p>
        </p:txBody>
      </p:sp>
      <p:sp>
        <p:nvSpPr>
          <p:cNvPr id="8" name="フレーム 7">
            <a:extLst>
              <a:ext uri="{FF2B5EF4-FFF2-40B4-BE49-F238E27FC236}">
                <a16:creationId xmlns:a16="http://schemas.microsoft.com/office/drawing/2014/main" id="{BC4021FF-3FFE-7F32-FD7E-F23EF9AF2594}"/>
              </a:ext>
            </a:extLst>
          </p:cNvPr>
          <p:cNvSpPr/>
          <p:nvPr/>
        </p:nvSpPr>
        <p:spPr>
          <a:xfrm>
            <a:off x="-12103"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1" lang="ja-JP" altLang="en-US" sz="1801"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41259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8" name="テキスト ボックス 17"/>
          <p:cNvSpPr txBox="1"/>
          <p:nvPr/>
        </p:nvSpPr>
        <p:spPr>
          <a:xfrm>
            <a:off x="5122780" y="3387127"/>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
        <p:nvSpPr>
          <p:cNvPr id="6" name="Rectangle 3"/>
          <p:cNvSpPr>
            <a:spLocks noChangeArrowheads="1"/>
          </p:cNvSpPr>
          <p:nvPr/>
        </p:nvSpPr>
        <p:spPr bwMode="auto">
          <a:xfrm>
            <a:off x="1771736" y="3429000"/>
            <a:ext cx="8648521" cy="129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ct val="150000"/>
              </a:lnSpc>
              <a:spcBef>
                <a:spcPct val="0"/>
              </a:spcBef>
              <a:spcAft>
                <a:spcPct val="0"/>
              </a:spcAft>
            </a:pPr>
            <a:r>
              <a:rPr lang="ja-JP" altLang="en-US" sz="6000" b="1" dirty="0">
                <a:solidFill>
                  <a:prstClr val="black"/>
                </a:solidFill>
                <a:effectLst>
                  <a:outerShdw blurRad="38100" dist="38100" dir="2700000" algn="tl">
                    <a:srgbClr val="000000">
                      <a:alpha val="43137"/>
                    </a:srgbClr>
                  </a:outerShdw>
                </a:effectLst>
                <a:latin typeface="BIZ UDゴシック" panose="020B0400000000000000" pitchFamily="49" charset="-128"/>
                <a:ea typeface="BIZ UDゴシック" panose="020B0400000000000000" pitchFamily="49" charset="-128"/>
                <a:cs typeface="Times New Roman" panose="02020603050405020304" pitchFamily="18" charset="0"/>
              </a:rPr>
              <a:t>こどもの歯、おとなの歯</a:t>
            </a:r>
            <a:endParaRPr lang="ja-JP" altLang="ja-JP" sz="6000" dirty="0">
              <a:solidFill>
                <a:prstClr val="black"/>
              </a:solidFill>
              <a:effectLst>
                <a:outerShdw blurRad="38100" dist="38100" dir="2700000" algn="tl">
                  <a:srgbClr val="000000">
                    <a:alpha val="43137"/>
                  </a:srgbClr>
                </a:outerShdw>
              </a:effectLst>
              <a:latin typeface="Arial" panose="020B0604020202020204" pitchFamily="34" charset="0"/>
              <a:ea typeface="ＭＳ Ｐゴシック" panose="020B0600070205080204" pitchFamily="50" charset="-128"/>
            </a:endParaRPr>
          </a:p>
        </p:txBody>
      </p:sp>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pic>
        <p:nvPicPr>
          <p:cNvPr id="2049" name="Picture 6" descr="https://4.bp.blogspot.com/-e0mCnWrqAd0/W-0giNBGxPI/AAAAAAABQKw/I0lBe5Iiye8CJE5b7kku3fgMpZv6PTwyACLcBGAs/s800/figure_rpg_character_mahoutsukai.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37217" y="4393188"/>
            <a:ext cx="1521058" cy="23174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764966" y="1273306"/>
            <a:ext cx="2662063" cy="923458"/>
          </a:xfrm>
          <a:prstGeom prst="rect">
            <a:avLst/>
          </a:prstGeom>
          <a:noFill/>
        </p:spPr>
        <p:txBody>
          <a:bodyPr wrap="square" rtlCol="0">
            <a:spAutoFit/>
          </a:bodyPr>
          <a:lstStyle/>
          <a:p>
            <a:pPr algn="dist" defTabSz="914423"/>
            <a:r>
              <a:rPr kumimoji="1" lang="ja-JP" altLang="en-US" sz="5401"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３年生</a:t>
            </a:r>
          </a:p>
        </p:txBody>
      </p:sp>
      <p:sp>
        <p:nvSpPr>
          <p:cNvPr id="3" name="テキスト ボックス 2">
            <a:extLst>
              <a:ext uri="{FF2B5EF4-FFF2-40B4-BE49-F238E27FC236}">
                <a16:creationId xmlns:a16="http://schemas.microsoft.com/office/drawing/2014/main" id="{9B52C043-EDF7-6E30-BBB3-BC7B2269DC46}"/>
              </a:ext>
            </a:extLst>
          </p:cNvPr>
          <p:cNvSpPr txBox="1"/>
          <p:nvPr/>
        </p:nvSpPr>
        <p:spPr>
          <a:xfrm>
            <a:off x="9661442" y="3387128"/>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spTree>
    <p:extLst>
      <p:ext uri="{BB962C8B-B14F-4D97-AF65-F5344CB8AC3E}">
        <p14:creationId xmlns:p14="http://schemas.microsoft.com/office/powerpoint/2010/main" val="69235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algn="ctr">
              <a:lnSpc>
                <a:spcPts val="5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ts val="75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a:srcRect r="5920"/>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indent="-742950">
              <a:lnSpc>
                <a:spcPts val="5000"/>
              </a:lnSpc>
              <a:buAutoNum type="arabicPeriod"/>
            </a:pPr>
            <a:r>
              <a:rPr kumimoji="1" lang="ja-JP" altLang="en-US" sz="3200" dirty="0"/>
              <a:t>“ダウンロード”フォルダを開く</a:t>
            </a:r>
            <a:endParaRPr kumimoji="1" lang="en-US" altLang="ja-JP" sz="3200" dirty="0"/>
          </a:p>
          <a:p>
            <a:pPr marL="742950" indent="-742950">
              <a:lnSpc>
                <a:spcPts val="5000"/>
              </a:lnSpc>
              <a:buAutoNum type="arabicPeriod"/>
            </a:pPr>
            <a:r>
              <a:rPr kumimoji="1" lang="ja-JP" altLang="en-US" sz="3200" dirty="0"/>
              <a:t>教材のファイルをごみ箱に入れる</a:t>
            </a:r>
            <a:endParaRPr kumimoji="1" lang="en-US" altLang="ja-JP" sz="3200" dirty="0"/>
          </a:p>
          <a:p>
            <a:pPr marL="742950" indent="-742950">
              <a:lnSpc>
                <a:spcPts val="5000"/>
              </a:lnSpc>
              <a:buAutoNum type="arabicPeriod"/>
            </a:pPr>
            <a:r>
              <a:rPr kumimoji="1" lang="ja-JP" altLang="en-US" sz="3200" dirty="0"/>
              <a:t>ごみ箱のアイコンを右クリックして、ごみ箱を空にする</a:t>
            </a:r>
            <a:endParaRPr kumimoji="1" lang="en-US" altLang="ja-JP" sz="3200" dirty="0"/>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a:lnSpc>
                <a:spcPct val="150000"/>
              </a:lnSpc>
            </a:pPr>
            <a:r>
              <a:rPr kumimoji="1" lang="en-US" altLang="ja-JP" sz="3200" dirty="0"/>
              <a:t>1.                                       2.</a:t>
            </a:r>
            <a:r>
              <a:rPr kumimoji="1" lang="ja-JP" altLang="en-US" sz="3200" dirty="0"/>
              <a:t>　　　　　　　　　</a:t>
            </a:r>
            <a:r>
              <a:rPr kumimoji="1" lang="en-US" altLang="ja-JP" sz="3200" dirty="0"/>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a:srcRect r="26112"/>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376511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grpSp>
        <p:nvGrpSpPr>
          <p:cNvPr id="5" name="グループ化 4">
            <a:extLst>
              <a:ext uri="{FF2B5EF4-FFF2-40B4-BE49-F238E27FC236}">
                <a16:creationId xmlns:a16="http://schemas.microsoft.com/office/drawing/2014/main" id="{D107C779-B49C-DBB9-B756-1CB4FEB1AA9B}"/>
              </a:ext>
            </a:extLst>
          </p:cNvPr>
          <p:cNvGrpSpPr/>
          <p:nvPr/>
        </p:nvGrpSpPr>
        <p:grpSpPr>
          <a:xfrm>
            <a:off x="223815" y="492995"/>
            <a:ext cx="11901268" cy="1257907"/>
            <a:chOff x="223815" y="492995"/>
            <a:chExt cx="11901268" cy="1257907"/>
          </a:xfrm>
        </p:grpSpPr>
        <p:sp>
          <p:nvSpPr>
            <p:cNvPr id="2" name="テキスト ボックス 1">
              <a:extLst>
                <a:ext uri="{FF2B5EF4-FFF2-40B4-BE49-F238E27FC236}">
                  <a16:creationId xmlns:a16="http://schemas.microsoft.com/office/drawing/2014/main" id="{F9D4671D-26BE-D1C5-A09F-D1ED64851CE7}"/>
                </a:ext>
              </a:extLst>
            </p:cNvPr>
            <p:cNvSpPr txBox="1"/>
            <p:nvPr/>
          </p:nvSpPr>
          <p:spPr>
            <a:xfrm>
              <a:off x="223815" y="827572"/>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A38AEE1B-EC3D-AA7D-EC47-72F07380C972}"/>
                </a:ext>
              </a:extLst>
            </p:cNvPr>
            <p:cNvSpPr txBox="1"/>
            <p:nvPr/>
          </p:nvSpPr>
          <p:spPr>
            <a:xfrm>
              <a:off x="466442" y="492995"/>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11" name="四角形: 角を丸くする 10">
            <a:extLst>
              <a:ext uri="{FF2B5EF4-FFF2-40B4-BE49-F238E27FC236}">
                <a16:creationId xmlns:a16="http://schemas.microsoft.com/office/drawing/2014/main" id="{EFB50D2C-8AEE-CA82-484E-C915FE6CD3EF}"/>
              </a:ext>
            </a:extLst>
          </p:cNvPr>
          <p:cNvSpPr/>
          <p:nvPr/>
        </p:nvSpPr>
        <p:spPr>
          <a:xfrm>
            <a:off x="667928" y="1941235"/>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４さい</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 name="四角形: 角を丸くする 12">
            <a:extLst>
              <a:ext uri="{FF2B5EF4-FFF2-40B4-BE49-F238E27FC236}">
                <a16:creationId xmlns:a16="http://schemas.microsoft.com/office/drawing/2014/main" id="{717599EA-DD15-D2D9-2622-68E6B6E14BCB}"/>
              </a:ext>
            </a:extLst>
          </p:cNvPr>
          <p:cNvSpPr/>
          <p:nvPr/>
        </p:nvSpPr>
        <p:spPr>
          <a:xfrm>
            <a:off x="4689688"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dirty="0">
                <a:solidFill>
                  <a:prstClr val="black"/>
                </a:solidFill>
                <a:latin typeface="Calibri" panose="020F0502020204030204"/>
                <a:ea typeface="游ゴシック" panose="020B0400000000000000" pitchFamily="50" charset="-128"/>
              </a:rPr>
              <a:t>小 学 生</a:t>
            </a:r>
            <a:endPar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07DA88DB-907B-6FA8-7D13-7CAADA79D796}"/>
              </a:ext>
            </a:extLst>
          </p:cNvPr>
          <p:cNvSpPr/>
          <p:nvPr/>
        </p:nvSpPr>
        <p:spPr>
          <a:xfrm>
            <a:off x="8626431" y="1941236"/>
            <a:ext cx="2800621" cy="7724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大　人</a:t>
            </a:r>
          </a:p>
        </p:txBody>
      </p:sp>
      <p:pic>
        <p:nvPicPr>
          <p:cNvPr id="12" name="図 11">
            <a:extLst>
              <a:ext uri="{FF2B5EF4-FFF2-40B4-BE49-F238E27FC236}">
                <a16:creationId xmlns:a16="http://schemas.microsoft.com/office/drawing/2014/main" id="{12F00477-B763-2947-7984-DC40061754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2409" y="2904065"/>
            <a:ext cx="3271660" cy="3271660"/>
          </a:xfrm>
          <a:prstGeom prst="ellipse">
            <a:avLst/>
          </a:prstGeom>
          <a:ln w="38100">
            <a:solidFill>
              <a:srgbClr val="00B050"/>
            </a:solidFill>
          </a:ln>
        </p:spPr>
      </p:pic>
      <p:pic>
        <p:nvPicPr>
          <p:cNvPr id="16" name="図プレースホルダー 15" descr="屋内, 食品, 座る, 小さい が含まれている画像&#10;&#10;自動的に生成された説明">
            <a:extLst>
              <a:ext uri="{FF2B5EF4-FFF2-40B4-BE49-F238E27FC236}">
                <a16:creationId xmlns:a16="http://schemas.microsoft.com/office/drawing/2014/main" id="{5AB433ED-1449-380A-0491-9359107521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404"/>
          <a:stretch/>
        </p:blipFill>
        <p:spPr>
          <a:xfrm rot="180000">
            <a:off x="4253791" y="2843325"/>
            <a:ext cx="3525083" cy="3525083"/>
          </a:xfrm>
          <a:prstGeom prst="ellipse">
            <a:avLst/>
          </a:prstGeom>
          <a:ln w="38100">
            <a:solidFill>
              <a:srgbClr val="00B050"/>
            </a:solidFill>
          </a:ln>
        </p:spPr>
      </p:pic>
      <p:sp>
        <p:nvSpPr>
          <p:cNvPr id="15" name="矢印: 右 14">
            <a:extLst>
              <a:ext uri="{FF2B5EF4-FFF2-40B4-BE49-F238E27FC236}">
                <a16:creationId xmlns:a16="http://schemas.microsoft.com/office/drawing/2014/main" id="{270941D9-3AFD-017A-E238-D18071AE88D7}"/>
              </a:ext>
            </a:extLst>
          </p:cNvPr>
          <p:cNvSpPr/>
          <p:nvPr/>
        </p:nvSpPr>
        <p:spPr>
          <a:xfrm>
            <a:off x="3601217" y="4216877"/>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プレースホルダー 15" descr="口を開けている人の足&#10;&#10;中程度の精度で自動的に生成された説明">
            <a:extLst>
              <a:ext uri="{FF2B5EF4-FFF2-40B4-BE49-F238E27FC236}">
                <a16:creationId xmlns:a16="http://schemas.microsoft.com/office/drawing/2014/main" id="{4C96EE96-3AAA-D2A9-E901-943EF5D0AA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6530" b="-3887"/>
          <a:stretch/>
        </p:blipFill>
        <p:spPr>
          <a:xfrm>
            <a:off x="8328596" y="2873197"/>
            <a:ext cx="3497553" cy="3497553"/>
          </a:xfrm>
          <a:prstGeom prst="ellipse">
            <a:avLst/>
          </a:prstGeom>
          <a:ln w="38100">
            <a:solidFill>
              <a:srgbClr val="00B050"/>
            </a:solidFill>
          </a:ln>
        </p:spPr>
      </p:pic>
      <p:sp>
        <p:nvSpPr>
          <p:cNvPr id="17" name="矢印: 右 16">
            <a:extLst>
              <a:ext uri="{FF2B5EF4-FFF2-40B4-BE49-F238E27FC236}">
                <a16:creationId xmlns:a16="http://schemas.microsoft.com/office/drawing/2014/main" id="{11C4BEE3-7618-E80E-2277-AA7E5F1B7D09}"/>
              </a:ext>
            </a:extLst>
          </p:cNvPr>
          <p:cNvSpPr/>
          <p:nvPr/>
        </p:nvSpPr>
        <p:spPr>
          <a:xfrm>
            <a:off x="7683214" y="4216372"/>
            <a:ext cx="736829" cy="647045"/>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5281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descr="ミラー, 姿見 が含まれている画像&#10;&#10;自動的に生成された説明">
            <a:extLst>
              <a:ext uri="{FF2B5EF4-FFF2-40B4-BE49-F238E27FC236}">
                <a16:creationId xmlns:a16="http://schemas.microsoft.com/office/drawing/2014/main" id="{BB2DC293-8B8F-2030-EC17-71350704C6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5237" y="2729563"/>
            <a:ext cx="592409" cy="2764575"/>
          </a:xfrm>
          <a:prstGeom prst="rect">
            <a:avLst/>
          </a:prstGeom>
        </p:spPr>
      </p:pic>
      <p:pic>
        <p:nvPicPr>
          <p:cNvPr id="27" name="図 26" descr="ミラー, 姿見, テーブル が含まれている画像&#10;&#10;自動的に生成された説明">
            <a:extLst>
              <a:ext uri="{FF2B5EF4-FFF2-40B4-BE49-F238E27FC236}">
                <a16:creationId xmlns:a16="http://schemas.microsoft.com/office/drawing/2014/main" id="{852E3B50-A22C-5126-B315-B89C659878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56675" y="2729563"/>
            <a:ext cx="673193" cy="2764577"/>
          </a:xfrm>
          <a:prstGeom prst="rect">
            <a:avLst/>
          </a:prstGeom>
        </p:spPr>
      </p:pic>
      <p:sp>
        <p:nvSpPr>
          <p:cNvPr id="29" name="テキスト ボックス 28">
            <a:extLst>
              <a:ext uri="{FF2B5EF4-FFF2-40B4-BE49-F238E27FC236}">
                <a16:creationId xmlns:a16="http://schemas.microsoft.com/office/drawing/2014/main" id="{02A95827-41AB-6BCF-A036-A3F45F0C447E}"/>
              </a:ext>
            </a:extLst>
          </p:cNvPr>
          <p:cNvSpPr txBox="1"/>
          <p:nvPr/>
        </p:nvSpPr>
        <p:spPr>
          <a:xfrm>
            <a:off x="8426887"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30" name="テキスト ボックス 29">
            <a:extLst>
              <a:ext uri="{FF2B5EF4-FFF2-40B4-BE49-F238E27FC236}">
                <a16:creationId xmlns:a16="http://schemas.microsoft.com/office/drawing/2014/main" id="{2ADB8CA4-0E01-125D-5E76-11C3575480B7}"/>
              </a:ext>
            </a:extLst>
          </p:cNvPr>
          <p:cNvSpPr txBox="1"/>
          <p:nvPr/>
        </p:nvSpPr>
        <p:spPr>
          <a:xfrm>
            <a:off x="9490343" y="2384815"/>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pic>
        <p:nvPicPr>
          <p:cNvPr id="25" name="図 24" descr="抽象, 挿絵 が含まれている画像&#10;&#10;自動的に生成された説明">
            <a:extLst>
              <a:ext uri="{FF2B5EF4-FFF2-40B4-BE49-F238E27FC236}">
                <a16:creationId xmlns:a16="http://schemas.microsoft.com/office/drawing/2014/main" id="{4889A20B-C4AD-325A-2F90-322BCE5E4C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84281" y="3690098"/>
            <a:ext cx="1787688" cy="1993783"/>
          </a:xfrm>
          <a:prstGeom prst="rect">
            <a:avLst/>
          </a:prstGeom>
        </p:spPr>
      </p:pic>
      <p:pic>
        <p:nvPicPr>
          <p:cNvPr id="20" name="図 19" descr="ミラー, 姿見, 挿絵, 手鏡 が含まれている画像&#10;&#10;自動的に生成された説明">
            <a:extLst>
              <a:ext uri="{FF2B5EF4-FFF2-40B4-BE49-F238E27FC236}">
                <a16:creationId xmlns:a16="http://schemas.microsoft.com/office/drawing/2014/main" id="{D852AE6B-E692-4DD9-C188-DBF8EDF135A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61209" y="2618491"/>
            <a:ext cx="807831" cy="2764576"/>
          </a:xfrm>
          <a:prstGeom prst="rect">
            <a:avLst/>
          </a:prstGeom>
        </p:spPr>
      </p:pic>
      <p:pic>
        <p:nvPicPr>
          <p:cNvPr id="24" name="図 23" descr="挿絵 が含まれている画像&#10;&#10;自動的に生成された説明">
            <a:extLst>
              <a:ext uri="{FF2B5EF4-FFF2-40B4-BE49-F238E27FC236}">
                <a16:creationId xmlns:a16="http://schemas.microsoft.com/office/drawing/2014/main" id="{E16C4D8F-6EDD-793D-66C9-A28D5BF25CC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883629" y="2717270"/>
            <a:ext cx="1436143" cy="2764576"/>
          </a:xfrm>
          <a:prstGeom prst="rect">
            <a:avLst/>
          </a:prstGeom>
        </p:spPr>
      </p:pic>
      <p:pic>
        <p:nvPicPr>
          <p:cNvPr id="28" name="図 27" descr="挿絵 が含まれている画像&#10;&#10;自動的に生成された説明">
            <a:extLst>
              <a:ext uri="{FF2B5EF4-FFF2-40B4-BE49-F238E27FC236}">
                <a16:creationId xmlns:a16="http://schemas.microsoft.com/office/drawing/2014/main" id="{0B4C6CE2-D6B3-0DF0-10D5-0F731AD6695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10727" y="2802459"/>
            <a:ext cx="1534878" cy="2701745"/>
          </a:xfrm>
          <a:prstGeom prst="rect">
            <a:avLst/>
          </a:prstGeom>
        </p:spPr>
      </p:pic>
      <p:pic>
        <p:nvPicPr>
          <p:cNvPr id="7" name="図 6" descr="スポーツゲーム が含まれている画像&#10;&#10;自動的に生成された説明">
            <a:extLst>
              <a:ext uri="{FF2B5EF4-FFF2-40B4-BE49-F238E27FC236}">
                <a16:creationId xmlns:a16="http://schemas.microsoft.com/office/drawing/2014/main" id="{AD634796-FD37-03B1-9E3E-41C99F5A400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413993" y="3850610"/>
            <a:ext cx="902044" cy="1751168"/>
          </a:xfrm>
          <a:prstGeom prst="rect">
            <a:avLst/>
          </a:prstGeom>
        </p:spPr>
      </p:pic>
      <p:pic>
        <p:nvPicPr>
          <p:cNvPr id="8" name="図 7" descr="スポーツゲーム, テーブル が含まれている画像&#10;&#10;自動的に生成された説明">
            <a:extLst>
              <a:ext uri="{FF2B5EF4-FFF2-40B4-BE49-F238E27FC236}">
                <a16:creationId xmlns:a16="http://schemas.microsoft.com/office/drawing/2014/main" id="{B818C3CC-4FB6-AB11-0099-46856EA5CB0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318037" y="3887487"/>
            <a:ext cx="1033251" cy="1714291"/>
          </a:xfrm>
          <a:prstGeom prst="rect">
            <a:avLst/>
          </a:prstGeom>
        </p:spPr>
      </p:pic>
      <p:sp>
        <p:nvSpPr>
          <p:cNvPr id="9" name="四角形: 上の 2 つの角を丸める 8">
            <a:extLst>
              <a:ext uri="{FF2B5EF4-FFF2-40B4-BE49-F238E27FC236}">
                <a16:creationId xmlns:a16="http://schemas.microsoft.com/office/drawing/2014/main" id="{F83E8D0A-6F8C-B8FA-4690-F79521F688D1}"/>
              </a:ext>
            </a:extLst>
          </p:cNvPr>
          <p:cNvSpPr/>
          <p:nvPr/>
        </p:nvSpPr>
        <p:spPr>
          <a:xfrm>
            <a:off x="2016782" y="3865919"/>
            <a:ext cx="8516318" cy="1876948"/>
          </a:xfrm>
          <a:prstGeom prst="round2SameRect">
            <a:avLst>
              <a:gd name="adj1" fmla="val 12043"/>
              <a:gd name="adj2" fmla="val 0"/>
            </a:avLst>
          </a:prstGeom>
          <a:solidFill>
            <a:srgbClr val="FF6699">
              <a:alpha val="94902"/>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EB318D2-6BDB-7695-D0E8-4A2201F87F60}"/>
              </a:ext>
            </a:extLst>
          </p:cNvPr>
          <p:cNvSpPr txBox="1"/>
          <p:nvPr/>
        </p:nvSpPr>
        <p:spPr>
          <a:xfrm>
            <a:off x="4407697"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1" name="テキスト ボックス 10">
            <a:extLst>
              <a:ext uri="{FF2B5EF4-FFF2-40B4-BE49-F238E27FC236}">
                <a16:creationId xmlns:a16="http://schemas.microsoft.com/office/drawing/2014/main" id="{34386905-BD4D-ADEB-382B-1DE4623E815C}"/>
              </a:ext>
            </a:extLst>
          </p:cNvPr>
          <p:cNvSpPr txBox="1"/>
          <p:nvPr/>
        </p:nvSpPr>
        <p:spPr>
          <a:xfrm>
            <a:off x="6055211" y="2372523"/>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3" name="テキスト ボックス 12">
            <a:extLst>
              <a:ext uri="{FF2B5EF4-FFF2-40B4-BE49-F238E27FC236}">
                <a16:creationId xmlns:a16="http://schemas.microsoft.com/office/drawing/2014/main" id="{9554B324-EBB8-9150-FBC2-8ADC2E483C24}"/>
              </a:ext>
            </a:extLst>
          </p:cNvPr>
          <p:cNvSpPr txBox="1"/>
          <p:nvPr/>
        </p:nvSpPr>
        <p:spPr>
          <a:xfrm>
            <a:off x="7319772" y="2360231"/>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FF6600"/>
                </a:solidFill>
                <a:effectLst>
                  <a:outerShdw blurRad="38100" dist="38100" dir="2700000" algn="tl">
                    <a:srgbClr val="000000">
                      <a:alpha val="43137"/>
                    </a:srgbClr>
                  </a:outerShdw>
                </a:effectLst>
                <a:latin typeface="+mn-ea"/>
              </a:rPr>
              <a:t>こども</a:t>
            </a:r>
          </a:p>
        </p:txBody>
      </p:sp>
      <p:sp>
        <p:nvSpPr>
          <p:cNvPr id="15" name="テキスト ボックス 14">
            <a:extLst>
              <a:ext uri="{FF2B5EF4-FFF2-40B4-BE49-F238E27FC236}">
                <a16:creationId xmlns:a16="http://schemas.microsoft.com/office/drawing/2014/main" id="{6C1C156A-E9E0-C870-C190-574CF78DC150}"/>
              </a:ext>
            </a:extLst>
          </p:cNvPr>
          <p:cNvSpPr txBox="1"/>
          <p:nvPr/>
        </p:nvSpPr>
        <p:spPr>
          <a:xfrm>
            <a:off x="9463381"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2" name="吹き出し: 角を丸めた四角形 1">
            <a:extLst>
              <a:ext uri="{FF2B5EF4-FFF2-40B4-BE49-F238E27FC236}">
                <a16:creationId xmlns:a16="http://schemas.microsoft.com/office/drawing/2014/main" id="{2D17E3EA-A03B-F809-811D-4D47630AD127}"/>
              </a:ext>
            </a:extLst>
          </p:cNvPr>
          <p:cNvSpPr/>
          <p:nvPr/>
        </p:nvSpPr>
        <p:spPr>
          <a:xfrm>
            <a:off x="383178" y="1414063"/>
            <a:ext cx="1603195" cy="1388396"/>
          </a:xfrm>
          <a:prstGeom prst="wedgeRoundRectCallout">
            <a:avLst>
              <a:gd name="adj1" fmla="val 64751"/>
              <a:gd name="adj2" fmla="val 5118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3200" b="1" dirty="0"/>
              <a:t>小学</a:t>
            </a:r>
            <a:endParaRPr kumimoji="1" lang="en-US" altLang="ja-JP" sz="3200" b="1" dirty="0"/>
          </a:p>
          <a:p>
            <a:pPr algn="ctr"/>
            <a:r>
              <a:rPr kumimoji="1" lang="ja-JP" altLang="en-US" sz="3200" b="1" dirty="0"/>
              <a:t>１年生</a:t>
            </a:r>
            <a:endParaRPr kumimoji="1" lang="en-US" altLang="ja-JP" sz="3200" b="1" dirty="0"/>
          </a:p>
          <a:p>
            <a:pPr algn="ctr"/>
            <a:r>
              <a:rPr kumimoji="1" lang="ja-JP" altLang="en-US" sz="2800" b="1" dirty="0"/>
              <a:t>ごろ</a:t>
            </a:r>
            <a:endParaRPr kumimoji="1" lang="ja-JP" altLang="en-US" sz="3200" b="1" dirty="0"/>
          </a:p>
        </p:txBody>
      </p:sp>
      <p:grpSp>
        <p:nvGrpSpPr>
          <p:cNvPr id="16" name="グループ化 15">
            <a:extLst>
              <a:ext uri="{FF2B5EF4-FFF2-40B4-BE49-F238E27FC236}">
                <a16:creationId xmlns:a16="http://schemas.microsoft.com/office/drawing/2014/main" id="{8F3E6D9A-61E0-C3F2-5E3C-AEE7F08F9932}"/>
              </a:ext>
            </a:extLst>
          </p:cNvPr>
          <p:cNvGrpSpPr/>
          <p:nvPr/>
        </p:nvGrpSpPr>
        <p:grpSpPr>
          <a:xfrm>
            <a:off x="223815" y="238993"/>
            <a:ext cx="11901268" cy="1257907"/>
            <a:chOff x="223815" y="238993"/>
            <a:chExt cx="11901268" cy="1257907"/>
          </a:xfrm>
        </p:grpSpPr>
        <p:sp>
          <p:nvSpPr>
            <p:cNvPr id="17" name="テキスト ボックス 16">
              <a:extLst>
                <a:ext uri="{FF2B5EF4-FFF2-40B4-BE49-F238E27FC236}">
                  <a16:creationId xmlns:a16="http://schemas.microsoft.com/office/drawing/2014/main" id="{3B942FED-D1DC-2A26-27DF-D6310A254E6A}"/>
                </a:ext>
              </a:extLst>
            </p:cNvPr>
            <p:cNvSpPr txBox="1"/>
            <p:nvPr/>
          </p:nvSpPr>
          <p:spPr>
            <a:xfrm>
              <a:off x="223815" y="573570"/>
              <a:ext cx="11901268"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歯の生えかわりってどうなってるの？</a:t>
              </a:r>
              <a:endParaRPr kumimoji="1" lang="en-US" altLang="ja-JP" sz="5400" b="1" kern="100" dirty="0">
                <a:latin typeface="+mn-ea"/>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9BB586F8-9947-4759-4CE4-B1E03D56E178}"/>
                </a:ext>
              </a:extLst>
            </p:cNvPr>
            <p:cNvSpPr txBox="1"/>
            <p:nvPr/>
          </p:nvSpPr>
          <p:spPr>
            <a:xfrm>
              <a:off x="440684" y="238993"/>
              <a:ext cx="47792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3" name="テキスト ボックス 32">
            <a:extLst>
              <a:ext uri="{FF2B5EF4-FFF2-40B4-BE49-F238E27FC236}">
                <a16:creationId xmlns:a16="http://schemas.microsoft.com/office/drawing/2014/main" id="{24FCF8C7-24C5-4B1D-F958-951845E6688F}"/>
              </a:ext>
            </a:extLst>
          </p:cNvPr>
          <p:cNvSpPr txBox="1"/>
          <p:nvPr/>
        </p:nvSpPr>
        <p:spPr>
          <a:xfrm>
            <a:off x="8435555"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34" name="テキスト ボックス 33">
            <a:extLst>
              <a:ext uri="{FF2B5EF4-FFF2-40B4-BE49-F238E27FC236}">
                <a16:creationId xmlns:a16="http://schemas.microsoft.com/office/drawing/2014/main" id="{716FD0C5-E9C3-06AD-A9CA-FBBEC6D6866B}"/>
              </a:ext>
            </a:extLst>
          </p:cNvPr>
          <p:cNvSpPr txBox="1"/>
          <p:nvPr/>
        </p:nvSpPr>
        <p:spPr>
          <a:xfrm>
            <a:off x="2420118" y="2119757"/>
            <a:ext cx="923330" cy="369332"/>
          </a:xfrm>
          <a:prstGeom prst="rect">
            <a:avLst/>
          </a:prstGeom>
          <a:noFill/>
        </p:spPr>
        <p:txBody>
          <a:bodyPr wrap="none" lIns="0" tIns="0" rIns="0" bIns="0" rtlCol="0" anchor="ctr" anchorCtr="0">
            <a:spAutoFit/>
          </a:bodyPr>
          <a:lstStyle/>
          <a:p>
            <a:pPr algn="ctr" defTabSz="914423"/>
            <a:r>
              <a:rPr kumimoji="1" lang="ja-JP" altLang="en-US" sz="2400" b="1" dirty="0">
                <a:solidFill>
                  <a:srgbClr val="0066FF"/>
                </a:solidFill>
                <a:effectLst>
                  <a:outerShdw blurRad="38100" dist="38100" dir="2700000" algn="tl">
                    <a:srgbClr val="000000">
                      <a:alpha val="43137"/>
                    </a:srgbClr>
                  </a:outerShdw>
                </a:effectLst>
                <a:latin typeface="+mn-ea"/>
              </a:rPr>
              <a:t>おとな</a:t>
            </a:r>
          </a:p>
        </p:txBody>
      </p:sp>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2052" name="Picture 4" descr="通学をしている小学生の女の子のイラスト">
            <a:extLst>
              <a:ext uri="{FF2B5EF4-FFF2-40B4-BE49-F238E27FC236}">
                <a16:creationId xmlns:a16="http://schemas.microsoft.com/office/drawing/2014/main" id="{4D9FE380-D5DC-A647-F79F-FE09CE1D453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flipH="1">
            <a:off x="-45522" y="3865919"/>
            <a:ext cx="2482838" cy="32179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通学している小学生の男の子のイラスト">
            <a:extLst>
              <a:ext uri="{FF2B5EF4-FFF2-40B4-BE49-F238E27FC236}">
                <a16:creationId xmlns:a16="http://schemas.microsoft.com/office/drawing/2014/main" id="{D7008D31-5584-FB41-551D-5415790B8112}"/>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818009" y="3879976"/>
            <a:ext cx="2662893" cy="321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531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xit" presetSubtype="10" fill="hold" nodeType="clickEffect">
                                  <p:stCondLst>
                                    <p:cond delay="0"/>
                                  </p:stCondLst>
                                  <p:childTnLst>
                                    <p:animEffect transition="out" filter="randombar(horizontal)">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par>
                                <p:cTn id="19" presetID="14" presetClass="exit" presetSubtype="10" fill="hold" grpId="0" nodeType="withEffect">
                                  <p:stCondLst>
                                    <p:cond delay="0"/>
                                  </p:stCondLst>
                                  <p:childTnLst>
                                    <p:animEffect transition="out" filter="randombar(horizontal)">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4.58333E-6 -3.7037E-7 L -4.58333E-6 -0.19954 " pathEditMode="relative" rAng="0" ptsTypes="AA">
                                      <p:cBhvr>
                                        <p:cTn id="25" dur="2000" fill="hold"/>
                                        <p:tgtEl>
                                          <p:spTgt spid="7"/>
                                        </p:tgtEl>
                                        <p:attrNameLst>
                                          <p:attrName>ppt_x</p:attrName>
                                          <p:attrName>ppt_y</p:attrName>
                                        </p:attrNameLst>
                                      </p:cBhvr>
                                      <p:rCtr x="0" y="-9977"/>
                                    </p:animMotion>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6.25E-7 1.85185E-6 L 0.00443 -0.20556 " pathEditMode="relative" rAng="0" ptsTypes="AA">
                                      <p:cBhvr>
                                        <p:cTn id="41" dur="2000" fill="hold"/>
                                        <p:tgtEl>
                                          <p:spTgt spid="8"/>
                                        </p:tgtEl>
                                        <p:attrNameLst>
                                          <p:attrName>ppt_x</p:attrName>
                                          <p:attrName>ppt_y</p:attrName>
                                        </p:attrNameLst>
                                      </p:cBhvr>
                                      <p:rCtr x="221" y="-10278"/>
                                    </p:animMotion>
                                  </p:childTnLst>
                                </p:cTn>
                              </p:par>
                            </p:childTnLst>
                          </p:cTn>
                        </p:par>
                        <p:par>
                          <p:cTn id="42" fill="hold">
                            <p:stCondLst>
                              <p:cond delay="2000"/>
                            </p:stCondLst>
                            <p:childTnLst>
                              <p:par>
                                <p:cTn id="43" presetID="14" presetClass="entr" presetSubtype="10"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randombar(horizontal)">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8.33333E-7 -3.33333E-6 L 0.00287 -0.18935 " pathEditMode="relative" rAng="0" ptsTypes="AA">
                                      <p:cBhvr>
                                        <p:cTn id="49" dur="2000" fill="hold"/>
                                        <p:tgtEl>
                                          <p:spTgt spid="25"/>
                                        </p:tgtEl>
                                        <p:attrNameLst>
                                          <p:attrName>ppt_x</p:attrName>
                                          <p:attrName>ppt_y</p:attrName>
                                        </p:attrNameLst>
                                      </p:cBhvr>
                                      <p:rCtr x="143" y="-9468"/>
                                    </p:animMotion>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randombar(horizont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15" grpId="0"/>
      <p:bldP spid="2" grpId="0" animBg="1"/>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CD7C46CA-A72D-F821-00AC-3351261B5D6D}"/>
              </a:ext>
            </a:extLst>
          </p:cNvPr>
          <p:cNvSpPr txBox="1"/>
          <p:nvPr/>
        </p:nvSpPr>
        <p:spPr>
          <a:xfrm>
            <a:off x="1040934" y="5208476"/>
            <a:ext cx="4031874"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おとなの歯</a:t>
            </a:r>
          </a:p>
        </p:txBody>
      </p:sp>
      <p:sp>
        <p:nvSpPr>
          <p:cNvPr id="8" name="テキスト ボックス 7">
            <a:extLst>
              <a:ext uri="{FF2B5EF4-FFF2-40B4-BE49-F238E27FC236}">
                <a16:creationId xmlns:a16="http://schemas.microsoft.com/office/drawing/2014/main" id="{3BD62D96-97A1-AE30-B59F-327D21C2B1DD}"/>
              </a:ext>
            </a:extLst>
          </p:cNvPr>
          <p:cNvSpPr txBox="1"/>
          <p:nvPr/>
        </p:nvSpPr>
        <p:spPr>
          <a:xfrm>
            <a:off x="1117365" y="3948001"/>
            <a:ext cx="3847208"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こどもの歯</a:t>
            </a:r>
          </a:p>
        </p:txBody>
      </p:sp>
      <p:sp>
        <p:nvSpPr>
          <p:cNvPr id="15" name="テキスト ボックス 14">
            <a:extLst>
              <a:ext uri="{FF2B5EF4-FFF2-40B4-BE49-F238E27FC236}">
                <a16:creationId xmlns:a16="http://schemas.microsoft.com/office/drawing/2014/main" id="{A3634765-439D-3D73-7071-E2527DB4ADEC}"/>
              </a:ext>
            </a:extLst>
          </p:cNvPr>
          <p:cNvSpPr txBox="1"/>
          <p:nvPr/>
        </p:nvSpPr>
        <p:spPr>
          <a:xfrm>
            <a:off x="8436157" y="4895191"/>
            <a:ext cx="3467616" cy="1378134"/>
          </a:xfrm>
          <a:prstGeom prst="rect">
            <a:avLst/>
          </a:prstGeom>
          <a:noFill/>
        </p:spPr>
        <p:txBody>
          <a:bodyPr wrap="none" rtlCol="0">
            <a:spAutoFit/>
          </a:bodyPr>
          <a:lstStyle/>
          <a:p>
            <a:pPr algn="ctr">
              <a:lnSpc>
                <a:spcPct val="150000"/>
              </a:lnSpc>
            </a:pPr>
            <a:r>
              <a:rPr kumimoji="1" lang="ja-JP" altLang="en-US" sz="3200" b="1" dirty="0">
                <a:effectLst>
                  <a:outerShdw blurRad="38100" dist="38100" dir="2700000" algn="tl">
                    <a:srgbClr val="000000">
                      <a:alpha val="43137"/>
                    </a:srgbClr>
                  </a:outerShdw>
                </a:effectLst>
                <a:latin typeface="+mn-ea"/>
              </a:rPr>
              <a:t>大人になっても</a:t>
            </a:r>
            <a:endParaRPr kumimoji="1" lang="en-US" altLang="ja-JP" sz="3200" b="1" dirty="0">
              <a:effectLst>
                <a:outerShdw blurRad="38100" dist="38100" dir="2700000" algn="tl">
                  <a:srgbClr val="000000">
                    <a:alpha val="43137"/>
                  </a:srgbClr>
                </a:outerShdw>
              </a:effectLst>
              <a:latin typeface="+mn-ea"/>
            </a:endParaRPr>
          </a:p>
          <a:p>
            <a:pPr algn="ctr">
              <a:lnSpc>
                <a:spcPts val="4500"/>
              </a:lnSpc>
            </a:pPr>
            <a:r>
              <a:rPr kumimoji="1" lang="ja-JP" altLang="en-US" sz="3200" b="1" dirty="0">
                <a:effectLst>
                  <a:outerShdw blurRad="38100" dist="38100" dir="2700000" algn="tl">
                    <a:srgbClr val="000000">
                      <a:alpha val="43137"/>
                    </a:srgbClr>
                  </a:outerShdw>
                </a:effectLst>
                <a:latin typeface="+mn-ea"/>
              </a:rPr>
              <a:t>一生使う大事な歯</a:t>
            </a:r>
          </a:p>
        </p:txBody>
      </p:sp>
      <p:sp>
        <p:nvSpPr>
          <p:cNvPr id="34" name="テキスト ボックス 33">
            <a:extLst>
              <a:ext uri="{FF2B5EF4-FFF2-40B4-BE49-F238E27FC236}">
                <a16:creationId xmlns:a16="http://schemas.microsoft.com/office/drawing/2014/main" id="{7A639BAA-954A-A0F1-8D23-CE863A230B98}"/>
              </a:ext>
            </a:extLst>
          </p:cNvPr>
          <p:cNvSpPr txBox="1"/>
          <p:nvPr/>
        </p:nvSpPr>
        <p:spPr>
          <a:xfrm>
            <a:off x="6163555" y="3971271"/>
            <a:ext cx="1758495" cy="923330"/>
          </a:xfrm>
          <a:prstGeom prst="rect">
            <a:avLst/>
          </a:prstGeom>
          <a:noFill/>
        </p:spPr>
        <p:txBody>
          <a:bodyPr wrap="none" lIns="0" tIns="0" rIns="0" bIns="0" rtlCol="0" anchor="ctr" anchorCtr="0">
            <a:spAutoFit/>
          </a:bodyPr>
          <a:lstStyle/>
          <a:p>
            <a:pPr algn="ctr" defTabSz="914423"/>
            <a:r>
              <a:rPr kumimoji="1" lang="ja-JP" altLang="en-US" sz="6000" b="1" dirty="0">
                <a:solidFill>
                  <a:srgbClr val="0066FF"/>
                </a:solidFill>
                <a:effectLst>
                  <a:outerShdw blurRad="38100" dist="38100" dir="2700000" algn="tl">
                    <a:srgbClr val="000000">
                      <a:alpha val="43137"/>
                    </a:srgbClr>
                  </a:outerShdw>
                </a:effectLst>
                <a:latin typeface="+mn-ea"/>
              </a:rPr>
              <a:t>乳 歯</a:t>
            </a:r>
          </a:p>
        </p:txBody>
      </p:sp>
      <p:grpSp>
        <p:nvGrpSpPr>
          <p:cNvPr id="9" name="グループ化 8">
            <a:extLst>
              <a:ext uri="{FF2B5EF4-FFF2-40B4-BE49-F238E27FC236}">
                <a16:creationId xmlns:a16="http://schemas.microsoft.com/office/drawing/2014/main" id="{CAB22984-2BC1-EB2E-34B7-57DF3119B642}"/>
              </a:ext>
            </a:extLst>
          </p:cNvPr>
          <p:cNvGrpSpPr/>
          <p:nvPr/>
        </p:nvGrpSpPr>
        <p:grpSpPr>
          <a:xfrm>
            <a:off x="5632962" y="4892032"/>
            <a:ext cx="1814571" cy="1198711"/>
            <a:chOff x="5632962" y="4793293"/>
            <a:chExt cx="1814571" cy="1198711"/>
          </a:xfrm>
        </p:grpSpPr>
        <p:sp>
          <p:nvSpPr>
            <p:cNvPr id="33" name="テキスト ボックス 32">
              <a:extLst>
                <a:ext uri="{FF2B5EF4-FFF2-40B4-BE49-F238E27FC236}">
                  <a16:creationId xmlns:a16="http://schemas.microsoft.com/office/drawing/2014/main" id="{0ADF53BF-5F08-8250-B6CF-0FD9A799B7ED}"/>
                </a:ext>
              </a:extLst>
            </p:cNvPr>
            <p:cNvSpPr txBox="1"/>
            <p:nvPr/>
          </p:nvSpPr>
          <p:spPr>
            <a:xfrm>
              <a:off x="5632962" y="5068674"/>
              <a:ext cx="1723549"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永久</a:t>
              </a:r>
            </a:p>
          </p:txBody>
        </p:sp>
        <p:sp>
          <p:nvSpPr>
            <p:cNvPr id="35" name="テキスト ボックス 34">
              <a:extLst>
                <a:ext uri="{FF2B5EF4-FFF2-40B4-BE49-F238E27FC236}">
                  <a16:creationId xmlns:a16="http://schemas.microsoft.com/office/drawing/2014/main" id="{3ADC0603-6581-FC1B-36C4-62C7176816CA}"/>
                </a:ext>
              </a:extLst>
            </p:cNvPr>
            <p:cNvSpPr txBox="1"/>
            <p:nvPr/>
          </p:nvSpPr>
          <p:spPr>
            <a:xfrm>
              <a:off x="5689038" y="4793293"/>
              <a:ext cx="1758495" cy="307777"/>
            </a:xfrm>
            <a:prstGeom prst="rect">
              <a:avLst/>
            </a:prstGeom>
            <a:noFill/>
          </p:spPr>
          <p:txBody>
            <a:bodyPr wrap="square" tIns="0" bIns="0" rtlCol="0" anchor="ctr" anchorCtr="0">
              <a:spAutoFit/>
            </a:bodyPr>
            <a:lstStyle/>
            <a:p>
              <a:pPr algn="ctr" defTabSz="914423"/>
              <a:r>
                <a:rPr kumimoji="1" lang="ja-JP" altLang="en-US" sz="2000" b="1" dirty="0">
                  <a:solidFill>
                    <a:srgbClr val="FF0000"/>
                  </a:solidFill>
                  <a:latin typeface="+mn-ea"/>
                </a:rPr>
                <a:t>えい  きゅう</a:t>
              </a:r>
            </a:p>
          </p:txBody>
        </p:sp>
      </p:grpSp>
      <p:sp>
        <p:nvSpPr>
          <p:cNvPr id="36" name="テキスト ボックス 35">
            <a:extLst>
              <a:ext uri="{FF2B5EF4-FFF2-40B4-BE49-F238E27FC236}">
                <a16:creationId xmlns:a16="http://schemas.microsoft.com/office/drawing/2014/main" id="{A2288703-3F48-4CE9-797C-6C2FEC23C2F3}"/>
              </a:ext>
            </a:extLst>
          </p:cNvPr>
          <p:cNvSpPr txBox="1"/>
          <p:nvPr/>
        </p:nvSpPr>
        <p:spPr>
          <a:xfrm>
            <a:off x="6229369" y="3693580"/>
            <a:ext cx="1629111"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にゅうし</a:t>
            </a:r>
          </a:p>
        </p:txBody>
      </p:sp>
      <p:sp>
        <p:nvSpPr>
          <p:cNvPr id="2" name="テキスト ボックス 1">
            <a:extLst>
              <a:ext uri="{FF2B5EF4-FFF2-40B4-BE49-F238E27FC236}">
                <a16:creationId xmlns:a16="http://schemas.microsoft.com/office/drawing/2014/main" id="{5EFAB842-AF57-BEEE-0D4A-D0C83D997267}"/>
              </a:ext>
            </a:extLst>
          </p:cNvPr>
          <p:cNvSpPr txBox="1"/>
          <p:nvPr/>
        </p:nvSpPr>
        <p:spPr>
          <a:xfrm>
            <a:off x="4360284" y="3693580"/>
            <a:ext cx="412524" cy="307777"/>
          </a:xfrm>
          <a:prstGeom prst="rect">
            <a:avLst/>
          </a:prstGeom>
          <a:noFill/>
        </p:spPr>
        <p:txBody>
          <a:bodyPr wrap="square" lIns="0" tIns="0" rIns="0" bIns="0" rtlCol="0" anchor="ctr" anchorCtr="0">
            <a:spAutoFit/>
          </a:bodyPr>
          <a:lstStyle/>
          <a:p>
            <a:pPr algn="dist" defTabSz="914423"/>
            <a:r>
              <a:rPr kumimoji="1" lang="ja-JP" altLang="en-US" sz="2000" b="1" dirty="0">
                <a:solidFill>
                  <a:srgbClr val="0066FF"/>
                </a:solidFill>
                <a:latin typeface="+mn-ea"/>
              </a:rPr>
              <a:t>は</a:t>
            </a:r>
          </a:p>
        </p:txBody>
      </p:sp>
      <p:sp>
        <p:nvSpPr>
          <p:cNvPr id="3" name="テキスト ボックス 2">
            <a:extLst>
              <a:ext uri="{FF2B5EF4-FFF2-40B4-BE49-F238E27FC236}">
                <a16:creationId xmlns:a16="http://schemas.microsoft.com/office/drawing/2014/main" id="{F3417405-B054-F676-B682-AEA1E6F56D32}"/>
              </a:ext>
            </a:extLst>
          </p:cNvPr>
          <p:cNvSpPr txBox="1"/>
          <p:nvPr/>
        </p:nvSpPr>
        <p:spPr>
          <a:xfrm>
            <a:off x="4281540" y="4942414"/>
            <a:ext cx="562882"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は</a:t>
            </a:r>
          </a:p>
        </p:txBody>
      </p:sp>
      <p:sp>
        <p:nvSpPr>
          <p:cNvPr id="5" name="テキスト ボックス 4">
            <a:extLst>
              <a:ext uri="{FF2B5EF4-FFF2-40B4-BE49-F238E27FC236}">
                <a16:creationId xmlns:a16="http://schemas.microsoft.com/office/drawing/2014/main" id="{32EA6B7A-0A8E-E12D-E8C2-8E594EF32B74}"/>
              </a:ext>
            </a:extLst>
          </p:cNvPr>
          <p:cNvSpPr txBox="1"/>
          <p:nvPr/>
        </p:nvSpPr>
        <p:spPr>
          <a:xfrm>
            <a:off x="7181455" y="5164862"/>
            <a:ext cx="954107" cy="923330"/>
          </a:xfrm>
          <a:prstGeom prst="rect">
            <a:avLst/>
          </a:prstGeom>
          <a:noFill/>
        </p:spPr>
        <p:txBody>
          <a:bodyPr wrap="none" tIns="0" bIns="0" rtlCol="0" anchor="ctr" anchorCtr="0">
            <a:spAutoFit/>
          </a:bodyPr>
          <a:lstStyle/>
          <a:p>
            <a:pPr algn="ctr" defTabSz="914423"/>
            <a:r>
              <a:rPr kumimoji="1" lang="ja-JP" altLang="en-US" sz="6000" b="1" dirty="0">
                <a:solidFill>
                  <a:srgbClr val="FF0000"/>
                </a:solidFill>
                <a:effectLst>
                  <a:outerShdw blurRad="38100" dist="38100" dir="2700000" algn="tl">
                    <a:srgbClr val="000000">
                      <a:alpha val="43137"/>
                    </a:srgbClr>
                  </a:outerShdw>
                </a:effectLst>
                <a:latin typeface="+mn-ea"/>
              </a:rPr>
              <a:t>歯</a:t>
            </a:r>
          </a:p>
        </p:txBody>
      </p:sp>
      <p:sp>
        <p:nvSpPr>
          <p:cNvPr id="6" name="テキスト ボックス 5">
            <a:extLst>
              <a:ext uri="{FF2B5EF4-FFF2-40B4-BE49-F238E27FC236}">
                <a16:creationId xmlns:a16="http://schemas.microsoft.com/office/drawing/2014/main" id="{2FEB0CC4-48BB-E0CD-B381-2CC622655D74}"/>
              </a:ext>
            </a:extLst>
          </p:cNvPr>
          <p:cNvSpPr txBox="1"/>
          <p:nvPr/>
        </p:nvSpPr>
        <p:spPr>
          <a:xfrm>
            <a:off x="7377741" y="4893168"/>
            <a:ext cx="487614" cy="307777"/>
          </a:xfrm>
          <a:prstGeom prst="rect">
            <a:avLst/>
          </a:prstGeom>
          <a:noFill/>
        </p:spPr>
        <p:txBody>
          <a:bodyPr wrap="square" tIns="0" bIns="0" rtlCol="0" anchor="ctr" anchorCtr="0">
            <a:spAutoFit/>
          </a:bodyPr>
          <a:lstStyle/>
          <a:p>
            <a:pPr algn="dist" defTabSz="914423"/>
            <a:r>
              <a:rPr kumimoji="1" lang="ja-JP" altLang="en-US" sz="2000" b="1" dirty="0">
                <a:solidFill>
                  <a:srgbClr val="FF0000"/>
                </a:solidFill>
                <a:latin typeface="+mn-ea"/>
              </a:rPr>
              <a:t>し</a:t>
            </a:r>
          </a:p>
        </p:txBody>
      </p:sp>
      <p:grpSp>
        <p:nvGrpSpPr>
          <p:cNvPr id="16" name="グループ化 15">
            <a:extLst>
              <a:ext uri="{FF2B5EF4-FFF2-40B4-BE49-F238E27FC236}">
                <a16:creationId xmlns:a16="http://schemas.microsoft.com/office/drawing/2014/main" id="{A32A90BE-D247-98CC-3DD3-8A98963FCF6E}"/>
              </a:ext>
            </a:extLst>
          </p:cNvPr>
          <p:cNvGrpSpPr/>
          <p:nvPr/>
        </p:nvGrpSpPr>
        <p:grpSpPr>
          <a:xfrm>
            <a:off x="6096000" y="6198188"/>
            <a:ext cx="2898807" cy="335871"/>
            <a:chOff x="6093069" y="6196067"/>
            <a:chExt cx="2898807" cy="335871"/>
          </a:xfrm>
        </p:grpSpPr>
        <p:sp>
          <p:nvSpPr>
            <p:cNvPr id="38" name="テキスト ボックス 37">
              <a:extLst>
                <a:ext uri="{FF2B5EF4-FFF2-40B4-BE49-F238E27FC236}">
                  <a16:creationId xmlns:a16="http://schemas.microsoft.com/office/drawing/2014/main" id="{A11898EC-F171-C941-4D0E-CD653F6FBC1F}"/>
                </a:ext>
              </a:extLst>
            </p:cNvPr>
            <p:cNvSpPr txBox="1"/>
            <p:nvPr/>
          </p:nvSpPr>
          <p:spPr>
            <a:xfrm>
              <a:off x="6093069" y="6224161"/>
              <a:ext cx="2898807" cy="307777"/>
            </a:xfrm>
            <a:prstGeom prst="rect">
              <a:avLst/>
            </a:prstGeom>
            <a:noFill/>
          </p:spPr>
          <p:txBody>
            <a:bodyPr wrap="square" tIns="0" bIns="0" rtlCol="0" anchor="ctr" anchorCtr="0">
              <a:spAutoFit/>
            </a:bodyPr>
            <a:lstStyle/>
            <a:p>
              <a:pPr defTabSz="914423"/>
              <a:r>
                <a:rPr kumimoji="1" lang="ja-JP" altLang="en-US" sz="2000" b="1" dirty="0">
                  <a:latin typeface="+mn-ea"/>
                </a:rPr>
                <a:t>いつまでもつづくこと</a:t>
              </a:r>
            </a:p>
          </p:txBody>
        </p:sp>
        <p:sp>
          <p:nvSpPr>
            <p:cNvPr id="10" name="吹き出し: 角を丸めた四角形 9">
              <a:extLst>
                <a:ext uri="{FF2B5EF4-FFF2-40B4-BE49-F238E27FC236}">
                  <a16:creationId xmlns:a16="http://schemas.microsoft.com/office/drawing/2014/main" id="{B8F3EDF7-141C-D903-A6CA-55662AC7B7A3}"/>
                </a:ext>
              </a:extLst>
            </p:cNvPr>
            <p:cNvSpPr/>
            <p:nvPr/>
          </p:nvSpPr>
          <p:spPr>
            <a:xfrm>
              <a:off x="6163555" y="6196067"/>
              <a:ext cx="2621136" cy="335871"/>
            </a:xfrm>
            <a:prstGeom prst="wedgeRoundRectCallout">
              <a:avLst>
                <a:gd name="adj1" fmla="val -36213"/>
                <a:gd name="adj2" fmla="val -115388"/>
                <a:gd name="adj3" fmla="val 16667"/>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34BAF3A-D2D5-B7E0-7137-6191640ABECB}"/>
              </a:ext>
            </a:extLst>
          </p:cNvPr>
          <p:cNvSpPr txBox="1"/>
          <p:nvPr/>
        </p:nvSpPr>
        <p:spPr>
          <a:xfrm>
            <a:off x="8571361" y="4820591"/>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おとな</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F58D7F9-BED8-C622-4874-31A95954FD0F}"/>
              </a:ext>
            </a:extLst>
          </p:cNvPr>
          <p:cNvSpPr txBox="1"/>
          <p:nvPr/>
        </p:nvSpPr>
        <p:spPr>
          <a:xfrm>
            <a:off x="9016900" y="5438188"/>
            <a:ext cx="120929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つか</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BC36EED2-E11B-3276-D3ED-6942B22676BB}"/>
              </a:ext>
            </a:extLst>
          </p:cNvPr>
          <p:cNvSpPr txBox="1"/>
          <p:nvPr/>
        </p:nvSpPr>
        <p:spPr>
          <a:xfrm>
            <a:off x="10550982" y="5394574"/>
            <a:ext cx="511919"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じ</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61688558-75B4-E799-0B79-FD3827563FC0}"/>
              </a:ext>
            </a:extLst>
          </p:cNvPr>
          <p:cNvSpPr txBox="1"/>
          <p:nvPr/>
        </p:nvSpPr>
        <p:spPr>
          <a:xfrm>
            <a:off x="11472327" y="5389609"/>
            <a:ext cx="322751" cy="369460"/>
          </a:xfrm>
          <a:prstGeom prst="rect">
            <a:avLst/>
          </a:prstGeom>
          <a:noFill/>
        </p:spPr>
        <p:txBody>
          <a:bodyPr wrap="square" rtlCol="0">
            <a:spAutoFit/>
          </a:bodyPr>
          <a:lstStyle/>
          <a:p>
            <a:pPr algn="ctr" defTabSz="914423"/>
            <a:r>
              <a:rPr kumimoji="1" lang="ja-JP" altLang="en-US"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endParaRPr kumimoji="1" lang="en-US" altLang="ja-JP" sz="1801"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0" name="吹き出し: 角を丸めた四角形 19">
            <a:extLst>
              <a:ext uri="{FF2B5EF4-FFF2-40B4-BE49-F238E27FC236}">
                <a16:creationId xmlns:a16="http://schemas.microsoft.com/office/drawing/2014/main" id="{403EB60E-0775-4A98-D128-1BE973855B35}"/>
              </a:ext>
            </a:extLst>
          </p:cNvPr>
          <p:cNvSpPr/>
          <p:nvPr/>
        </p:nvSpPr>
        <p:spPr>
          <a:xfrm>
            <a:off x="352938" y="636191"/>
            <a:ext cx="2874059" cy="1330217"/>
          </a:xfrm>
          <a:prstGeom prst="wedgeRoundRectCallout">
            <a:avLst>
              <a:gd name="adj1" fmla="val 72934"/>
              <a:gd name="adj2" fmla="val -2342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4000" b="1" dirty="0"/>
              <a:t>小学３年生</a:t>
            </a:r>
            <a:endParaRPr kumimoji="1" lang="en-US" altLang="ja-JP" sz="4000" b="1" dirty="0"/>
          </a:p>
          <a:p>
            <a:pPr algn="ctr"/>
            <a:r>
              <a:rPr kumimoji="1" lang="ja-JP" altLang="en-US" sz="3600" b="1" dirty="0"/>
              <a:t>ごろ</a:t>
            </a:r>
            <a:endParaRPr kumimoji="1" lang="ja-JP" altLang="en-US" sz="4000" b="1" dirty="0"/>
          </a:p>
        </p:txBody>
      </p:sp>
      <p:pic>
        <p:nvPicPr>
          <p:cNvPr id="18" name="図 17">
            <a:extLst>
              <a:ext uri="{FF2B5EF4-FFF2-40B4-BE49-F238E27FC236}">
                <a16:creationId xmlns:a16="http://schemas.microsoft.com/office/drawing/2014/main" id="{E6D351C1-0522-6088-73B5-DCD44A34B0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7937" t="15940" r="11577" b="18372"/>
          <a:stretch/>
        </p:blipFill>
        <p:spPr>
          <a:xfrm>
            <a:off x="4041808" y="370386"/>
            <a:ext cx="5052953" cy="3151845"/>
          </a:xfrm>
          <a:prstGeom prst="rect">
            <a:avLst/>
          </a:prstGeom>
        </p:spPr>
      </p:pic>
      <p:sp>
        <p:nvSpPr>
          <p:cNvPr id="19" name="楕円 18">
            <a:extLst>
              <a:ext uri="{FF2B5EF4-FFF2-40B4-BE49-F238E27FC236}">
                <a16:creationId xmlns:a16="http://schemas.microsoft.com/office/drawing/2014/main" id="{5B11A066-38C1-320B-CC2F-6CC9A1F5D7D4}"/>
              </a:ext>
            </a:extLst>
          </p:cNvPr>
          <p:cNvSpPr/>
          <p:nvPr/>
        </p:nvSpPr>
        <p:spPr>
          <a:xfrm>
            <a:off x="4734148" y="1360444"/>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DBEF6C88-20EF-A27A-FBFE-EB816EBD641C}"/>
              </a:ext>
            </a:extLst>
          </p:cNvPr>
          <p:cNvSpPr/>
          <p:nvPr/>
        </p:nvSpPr>
        <p:spPr>
          <a:xfrm>
            <a:off x="4964572" y="1972170"/>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E191E077-A47D-6D73-B366-0C6EC2437A5F}"/>
              </a:ext>
            </a:extLst>
          </p:cNvPr>
          <p:cNvSpPr/>
          <p:nvPr/>
        </p:nvSpPr>
        <p:spPr>
          <a:xfrm>
            <a:off x="5194996" y="2475406"/>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643B9588-0907-6B44-56AA-4D5B06238356}"/>
              </a:ext>
            </a:extLst>
          </p:cNvPr>
          <p:cNvSpPr/>
          <p:nvPr/>
        </p:nvSpPr>
        <p:spPr>
          <a:xfrm>
            <a:off x="7419432" y="2533222"/>
            <a:ext cx="460849" cy="460849"/>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4218B2B9-78A8-85D9-41BD-C7CF5BBA2E85}"/>
              </a:ext>
            </a:extLst>
          </p:cNvPr>
          <p:cNvSpPr/>
          <p:nvPr/>
        </p:nvSpPr>
        <p:spPr>
          <a:xfrm>
            <a:off x="7838590" y="1353169"/>
            <a:ext cx="460849" cy="446621"/>
          </a:xfrm>
          <a:prstGeom prst="ellipse">
            <a:avLst/>
          </a:prstGeom>
          <a:noFill/>
          <a:ln w="38100">
            <a:solidFill>
              <a:srgbClr val="0066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9EAEE2BB-69B5-E105-F97D-CE0F41E5DD20}"/>
              </a:ext>
            </a:extLst>
          </p:cNvPr>
          <p:cNvSpPr/>
          <p:nvPr/>
        </p:nvSpPr>
        <p:spPr>
          <a:xfrm>
            <a:off x="4572424" y="67148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19364290-7A7F-6ADC-C43A-143B2367E452}"/>
              </a:ext>
            </a:extLst>
          </p:cNvPr>
          <p:cNvSpPr/>
          <p:nvPr/>
        </p:nvSpPr>
        <p:spPr>
          <a:xfrm>
            <a:off x="8062394" y="615293"/>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4290C86-D674-4A69-C273-E280748A5D2E}"/>
              </a:ext>
            </a:extLst>
          </p:cNvPr>
          <p:cNvSpPr/>
          <p:nvPr/>
        </p:nvSpPr>
        <p:spPr>
          <a:xfrm>
            <a:off x="5583003" y="2772540"/>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79DF5C96-D03E-187E-A695-CE81890B0AC7}"/>
              </a:ext>
            </a:extLst>
          </p:cNvPr>
          <p:cNvSpPr/>
          <p:nvPr/>
        </p:nvSpPr>
        <p:spPr>
          <a:xfrm>
            <a:off x="6055943" y="2909937"/>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a:extLst>
              <a:ext uri="{FF2B5EF4-FFF2-40B4-BE49-F238E27FC236}">
                <a16:creationId xmlns:a16="http://schemas.microsoft.com/office/drawing/2014/main" id="{6BE38100-3410-97D1-1558-03905A4DB763}"/>
              </a:ext>
            </a:extLst>
          </p:cNvPr>
          <p:cNvSpPr/>
          <p:nvPr/>
        </p:nvSpPr>
        <p:spPr>
          <a:xfrm>
            <a:off x="6528614" y="292942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80599DE2-0D3A-A95A-8475-C7F9C3142DD1}"/>
              </a:ext>
            </a:extLst>
          </p:cNvPr>
          <p:cNvSpPr/>
          <p:nvPr/>
        </p:nvSpPr>
        <p:spPr>
          <a:xfrm>
            <a:off x="6998915" y="2797302"/>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17991D79-D8CC-D74D-494C-4428CA62450F}"/>
              </a:ext>
            </a:extLst>
          </p:cNvPr>
          <p:cNvSpPr/>
          <p:nvPr/>
        </p:nvSpPr>
        <p:spPr>
          <a:xfrm>
            <a:off x="7658508" y="2008569"/>
            <a:ext cx="460849" cy="46084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97953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randombar(horizontal)">
                                      <p:cBhvr>
                                        <p:cTn id="19" dur="500"/>
                                        <p:tgtEl>
                                          <p:spTgt spid="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randombar(horizontal)">
                                      <p:cBhvr>
                                        <p:cTn id="45" dur="500"/>
                                        <p:tgtEl>
                                          <p:spTgt spid="3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randombar(horizontal)">
                                      <p:cBhvr>
                                        <p:cTn id="60" dur="500"/>
                                        <p:tgtEl>
                                          <p:spTgt spid="7"/>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randombar(horizontal)">
                                      <p:cBhvr>
                                        <p:cTn id="63" dur="500"/>
                                        <p:tgtEl>
                                          <p:spTgt spid="3"/>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randombar(horizontal)">
                                      <p:cBhvr>
                                        <p:cTn id="66" dur="500"/>
                                        <p:tgtEl>
                                          <p:spTgt spid="6"/>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additive="base">
                                        <p:cTn id="74" dur="500" fill="hold"/>
                                        <p:tgtEl>
                                          <p:spTgt spid="16"/>
                                        </p:tgtEl>
                                        <p:attrNameLst>
                                          <p:attrName>ppt_x</p:attrName>
                                        </p:attrNameLst>
                                      </p:cBhvr>
                                      <p:tavLst>
                                        <p:tav tm="0">
                                          <p:val>
                                            <p:strVal val="#ppt_x"/>
                                          </p:val>
                                        </p:tav>
                                        <p:tav tm="100000">
                                          <p:val>
                                            <p:strVal val="#ppt_x"/>
                                          </p:val>
                                        </p:tav>
                                      </p:tavLst>
                                    </p:anim>
                                    <p:anim calcmode="lin" valueType="num">
                                      <p:cBhvr additive="base">
                                        <p:cTn id="7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randombar(horizontal)">
                                      <p:cBhvr>
                                        <p:cTn id="80" dur="500"/>
                                        <p:tgtEl>
                                          <p:spTgt spid="11"/>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randombar(horizontal)">
                                      <p:cBhvr>
                                        <p:cTn id="83" dur="500"/>
                                        <p:tgtEl>
                                          <p:spTgt spid="12"/>
                                        </p:tgtEl>
                                      </p:cBhvr>
                                    </p:animEffect>
                                  </p:childTnLst>
                                </p:cTn>
                              </p:par>
                              <p:par>
                                <p:cTn id="84" presetID="14" presetClass="entr" presetSubtype="10" fill="hold" grpId="0" nodeType="with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randombar(horizontal)">
                                      <p:cBhvr>
                                        <p:cTn id="86" dur="500"/>
                                        <p:tgtEl>
                                          <p:spTgt spid="13"/>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randombar(horizontal)">
                                      <p:cBhvr>
                                        <p:cTn id="89" dur="500"/>
                                        <p:tgtEl>
                                          <p:spTgt spid="1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randombar(horizontal)">
                                      <p:cBhvr>
                                        <p:cTn id="9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34" grpId="0"/>
      <p:bldP spid="36" grpId="0"/>
      <p:bldP spid="2" grpId="0"/>
      <p:bldP spid="3" grpId="0"/>
      <p:bldP spid="5" grpId="0"/>
      <p:bldP spid="6" grpId="0"/>
      <p:bldP spid="11" grpId="0"/>
      <p:bldP spid="12" grpId="0"/>
      <p:bldP spid="13" grpId="0"/>
      <p:bldP spid="14" grpId="0"/>
      <p:bldP spid="19" grpId="0" animBg="1"/>
      <p:bldP spid="21" grpId="0" animBg="1"/>
      <p:bldP spid="22" grpId="0" animBg="1"/>
      <p:bldP spid="23" grpId="0" animBg="1"/>
      <p:bldP spid="25" grpId="0" animBg="1"/>
      <p:bldP spid="26" grpId="0" animBg="1"/>
      <p:bldP spid="27" grpId="0" animBg="1"/>
      <p:bldP spid="29" grpId="0" animBg="1"/>
      <p:bldP spid="30" grpId="0" animBg="1"/>
      <p:bldP spid="31" grpId="0" animBg="1"/>
      <p:bldP spid="32"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8EB86A4F-0AC4-5C06-F8F8-A0CB5EFE0E87}"/>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7759"/>
            <a:ext cx="10791657" cy="4679877"/>
          </a:xfrm>
          <a:prstGeom prst="rect">
            <a:avLst/>
          </a:prstGeom>
        </p:spPr>
      </p:pic>
      <p:sp>
        <p:nvSpPr>
          <p:cNvPr id="2" name="テキスト ボックス 1">
            <a:extLst>
              <a:ext uri="{FF2B5EF4-FFF2-40B4-BE49-F238E27FC236}">
                <a16:creationId xmlns:a16="http://schemas.microsoft.com/office/drawing/2014/main" id="{B0E7941F-333E-81A5-7EF5-80442FBEEB4B}"/>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88905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4"/>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425877" y="1165600"/>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211" y="3655263"/>
              <a:ext cx="430691" cy="467049"/>
            </a:xfrm>
            <a:prstGeom prst="ellipse">
              <a:avLst/>
            </a:prstGeom>
            <a:grpFill/>
            <a:ln w="571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0"/>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1"/>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1"/>
            <a:ext cx="1415772" cy="584775"/>
          </a:xfrm>
          <a:prstGeom prst="rect">
            <a:avLst/>
          </a:prstGeom>
          <a:noFill/>
        </p:spPr>
        <p:txBody>
          <a:bodyPr wrap="none" rtlCol="0">
            <a:spAutoFit/>
          </a:bodyPr>
          <a:lstStyle/>
          <a:p>
            <a:r>
              <a:rPr kumimoji="1" lang="ja-JP" altLang="en-US" sz="3200" b="1" dirty="0">
                <a:solidFill>
                  <a:schemeClr val="accent1"/>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76823" y="2250179"/>
            <a:ext cx="1467068" cy="400110"/>
          </a:xfrm>
          <a:prstGeom prst="rect">
            <a:avLst/>
          </a:prstGeom>
          <a:noFill/>
        </p:spPr>
        <p:txBody>
          <a:bodyPr wrap="none" rtlCol="0">
            <a:spAutoFit/>
          </a:bodyPr>
          <a:lstStyle/>
          <a:p>
            <a:r>
              <a:rPr kumimoji="1" lang="ja-JP" altLang="en-US" sz="2000" b="1" dirty="0">
                <a:solidFill>
                  <a:schemeClr val="accent1"/>
                </a:solidFill>
              </a:rPr>
              <a:t>にゅう　し</a:t>
            </a:r>
          </a:p>
        </p:txBody>
      </p:sp>
      <p:sp>
        <p:nvSpPr>
          <p:cNvPr id="2" name="テキスト ボックス 1">
            <a:extLst>
              <a:ext uri="{FF2B5EF4-FFF2-40B4-BE49-F238E27FC236}">
                <a16:creationId xmlns:a16="http://schemas.microsoft.com/office/drawing/2014/main" id="{4A3250AB-E140-E865-0C55-CF2B1B18B673}"/>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9396324-0278-BF57-A523-59369A891748}"/>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166506565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レーム 3">
            <a:extLst>
              <a:ext uri="{FF2B5EF4-FFF2-40B4-BE49-F238E27FC236}">
                <a16:creationId xmlns:a16="http://schemas.microsoft.com/office/drawing/2014/main" id="{37059DA0-3B30-4677-4068-2DC6E461A88B}"/>
              </a:ext>
            </a:extLst>
          </p:cNvPr>
          <p:cNvSpPr/>
          <p:nvPr/>
        </p:nvSpPr>
        <p:spPr>
          <a:xfrm>
            <a:off x="0" y="1"/>
            <a:ext cx="12192000" cy="6858000"/>
          </a:xfrm>
          <a:prstGeom prst="frame">
            <a:avLst>
              <a:gd name="adj1" fmla="val 4278"/>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kumimoji="1" lang="ja-JP" altLang="en-US" sz="1801" dirty="0">
              <a:solidFill>
                <a:prstClr val="black"/>
              </a:solidFill>
              <a:latin typeface="Calibri" panose="020F0502020204030204"/>
              <a:ea typeface="ＭＳ Ｐゴシック" panose="020B0600070205080204" pitchFamily="50" charset="-128"/>
            </a:endParaRPr>
          </a:p>
        </p:txBody>
      </p:sp>
      <p:pic>
        <p:nvPicPr>
          <p:cNvPr id="6" name="図 5" descr="爬虫類, 動物, 座る, 水 が含まれている画像&#10;&#10;自動的に生成された説明">
            <a:extLst>
              <a:ext uri="{FF2B5EF4-FFF2-40B4-BE49-F238E27FC236}">
                <a16:creationId xmlns:a16="http://schemas.microsoft.com/office/drawing/2014/main" id="{F0EEEA46-5F13-EB71-6598-99A7AECA6BE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700171" y="1551616"/>
            <a:ext cx="10791657" cy="4679877"/>
          </a:xfrm>
          <a:prstGeom prst="rect">
            <a:avLst/>
          </a:prstGeom>
        </p:spPr>
      </p:pic>
      <p:grpSp>
        <p:nvGrpSpPr>
          <p:cNvPr id="92" name="グループ化 91">
            <a:extLst>
              <a:ext uri="{FF2B5EF4-FFF2-40B4-BE49-F238E27FC236}">
                <a16:creationId xmlns:a16="http://schemas.microsoft.com/office/drawing/2014/main" id="{3E213F76-7EB7-5BA1-83B7-2AE8E425A562}"/>
              </a:ext>
            </a:extLst>
          </p:cNvPr>
          <p:cNvGrpSpPr/>
          <p:nvPr/>
        </p:nvGrpSpPr>
        <p:grpSpPr>
          <a:xfrm>
            <a:off x="384190" y="1110383"/>
            <a:ext cx="2343995" cy="2169157"/>
            <a:chOff x="77062" y="2261601"/>
            <a:chExt cx="2343995" cy="2169157"/>
          </a:xfrm>
          <a:solidFill>
            <a:schemeClr val="accent4">
              <a:lumMod val="20000"/>
              <a:lumOff val="80000"/>
            </a:schemeClr>
          </a:solidFill>
        </p:grpSpPr>
        <p:sp>
          <p:nvSpPr>
            <p:cNvPr id="91" name="正方形/長方形 90">
              <a:extLst>
                <a:ext uri="{FF2B5EF4-FFF2-40B4-BE49-F238E27FC236}">
                  <a16:creationId xmlns:a16="http://schemas.microsoft.com/office/drawing/2014/main" id="{61A3FEBA-5B50-C674-51F4-71B6BD62616D}"/>
                </a:ext>
              </a:extLst>
            </p:cNvPr>
            <p:cNvSpPr/>
            <p:nvPr/>
          </p:nvSpPr>
          <p:spPr>
            <a:xfrm>
              <a:off x="77062" y="2261601"/>
              <a:ext cx="2343995" cy="2169157"/>
            </a:xfrm>
            <a:prstGeom prst="rect">
              <a:avLst/>
            </a:prstGeom>
            <a:grp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7" name="楕円 86">
              <a:extLst>
                <a:ext uri="{FF2B5EF4-FFF2-40B4-BE49-F238E27FC236}">
                  <a16:creationId xmlns:a16="http://schemas.microsoft.com/office/drawing/2014/main" id="{8F5EBD2B-DDA9-E0B1-28E6-F521BD1930AB}"/>
                </a:ext>
              </a:extLst>
            </p:cNvPr>
            <p:cNvSpPr/>
            <p:nvPr/>
          </p:nvSpPr>
          <p:spPr>
            <a:xfrm>
              <a:off x="290211" y="2707902"/>
              <a:ext cx="430691" cy="467049"/>
            </a:xfrm>
            <a:prstGeom prst="ellipse">
              <a:avLst/>
            </a:prstGeom>
            <a:grp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0" name="楕円 89">
              <a:extLst>
                <a:ext uri="{FF2B5EF4-FFF2-40B4-BE49-F238E27FC236}">
                  <a16:creationId xmlns:a16="http://schemas.microsoft.com/office/drawing/2014/main" id="{0D336D93-3E88-B9C8-675E-BB2542E9F265}"/>
                </a:ext>
              </a:extLst>
            </p:cNvPr>
            <p:cNvSpPr/>
            <p:nvPr/>
          </p:nvSpPr>
          <p:spPr>
            <a:xfrm>
              <a:off x="290957" y="3750758"/>
              <a:ext cx="430691" cy="467049"/>
            </a:xfrm>
            <a:prstGeom prst="ellipse">
              <a:avLst/>
            </a:prstGeom>
            <a:grp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solidFill>
                  <a:schemeClr val="accent1"/>
                </a:solidFill>
              </a:endParaRPr>
            </a:p>
          </p:txBody>
        </p:sp>
      </p:grpSp>
      <p:sp>
        <p:nvSpPr>
          <p:cNvPr id="93" name="テキスト ボックス 92">
            <a:extLst>
              <a:ext uri="{FF2B5EF4-FFF2-40B4-BE49-F238E27FC236}">
                <a16:creationId xmlns:a16="http://schemas.microsoft.com/office/drawing/2014/main" id="{0E9C52F9-4823-DF79-D5E8-5A62E76F1D3E}"/>
              </a:ext>
            </a:extLst>
          </p:cNvPr>
          <p:cNvSpPr txBox="1"/>
          <p:nvPr/>
        </p:nvSpPr>
        <p:spPr>
          <a:xfrm>
            <a:off x="1162770" y="1549362"/>
            <a:ext cx="1415772" cy="584775"/>
          </a:xfrm>
          <a:prstGeom prst="rect">
            <a:avLst/>
          </a:prstGeom>
          <a:noFill/>
        </p:spPr>
        <p:txBody>
          <a:bodyPr wrap="none" rtlCol="0">
            <a:spAutoFit/>
          </a:bodyPr>
          <a:lstStyle/>
          <a:p>
            <a:r>
              <a:rPr kumimoji="1" lang="ja-JP" altLang="en-US" sz="3200" b="1" dirty="0">
                <a:solidFill>
                  <a:srgbClr val="FF0000"/>
                </a:solidFill>
              </a:rPr>
              <a:t>永久歯</a:t>
            </a:r>
          </a:p>
        </p:txBody>
      </p:sp>
      <p:sp>
        <p:nvSpPr>
          <p:cNvPr id="94" name="テキスト ボックス 93">
            <a:extLst>
              <a:ext uri="{FF2B5EF4-FFF2-40B4-BE49-F238E27FC236}">
                <a16:creationId xmlns:a16="http://schemas.microsoft.com/office/drawing/2014/main" id="{547A3F35-C118-B847-88F0-DD921A6E200D}"/>
              </a:ext>
            </a:extLst>
          </p:cNvPr>
          <p:cNvSpPr txBox="1"/>
          <p:nvPr/>
        </p:nvSpPr>
        <p:spPr>
          <a:xfrm>
            <a:off x="910105" y="1233263"/>
            <a:ext cx="1723549" cy="400110"/>
          </a:xfrm>
          <a:prstGeom prst="rect">
            <a:avLst/>
          </a:prstGeom>
          <a:noFill/>
        </p:spPr>
        <p:txBody>
          <a:bodyPr wrap="none" rtlCol="0">
            <a:spAutoFit/>
          </a:bodyPr>
          <a:lstStyle/>
          <a:p>
            <a:r>
              <a:rPr kumimoji="1" lang="ja-JP" altLang="en-US" sz="2000" b="1" dirty="0">
                <a:solidFill>
                  <a:srgbClr val="FF0000"/>
                </a:solidFill>
              </a:rPr>
              <a:t>えいきゅうし</a:t>
            </a:r>
          </a:p>
        </p:txBody>
      </p:sp>
      <p:sp>
        <p:nvSpPr>
          <p:cNvPr id="95" name="テキスト ボックス 94">
            <a:extLst>
              <a:ext uri="{FF2B5EF4-FFF2-40B4-BE49-F238E27FC236}">
                <a16:creationId xmlns:a16="http://schemas.microsoft.com/office/drawing/2014/main" id="{BA7B2745-D103-79E8-CDAA-3759CD85EF77}"/>
              </a:ext>
            </a:extLst>
          </p:cNvPr>
          <p:cNvSpPr txBox="1"/>
          <p:nvPr/>
        </p:nvSpPr>
        <p:spPr>
          <a:xfrm>
            <a:off x="1162770" y="2545083"/>
            <a:ext cx="1415772" cy="584775"/>
          </a:xfrm>
          <a:prstGeom prst="rect">
            <a:avLst/>
          </a:prstGeom>
          <a:noFill/>
        </p:spPr>
        <p:txBody>
          <a:bodyPr wrap="none" rtlCol="0">
            <a:spAutoFit/>
          </a:bodyPr>
          <a:lstStyle/>
          <a:p>
            <a:r>
              <a:rPr kumimoji="1" lang="ja-JP" altLang="en-US" sz="3200" b="1" dirty="0">
                <a:solidFill>
                  <a:srgbClr val="0066FF"/>
                </a:solidFill>
              </a:rPr>
              <a:t>乳　歯</a:t>
            </a:r>
          </a:p>
        </p:txBody>
      </p:sp>
      <p:sp>
        <p:nvSpPr>
          <p:cNvPr id="96" name="テキスト ボックス 95">
            <a:extLst>
              <a:ext uri="{FF2B5EF4-FFF2-40B4-BE49-F238E27FC236}">
                <a16:creationId xmlns:a16="http://schemas.microsoft.com/office/drawing/2014/main" id="{F889ACAD-FA34-3618-B97C-3F5D42D80649}"/>
              </a:ext>
            </a:extLst>
          </p:cNvPr>
          <p:cNvSpPr txBox="1"/>
          <p:nvPr/>
        </p:nvSpPr>
        <p:spPr>
          <a:xfrm>
            <a:off x="1014440" y="2301208"/>
            <a:ext cx="1467068" cy="400110"/>
          </a:xfrm>
          <a:prstGeom prst="rect">
            <a:avLst/>
          </a:prstGeom>
          <a:noFill/>
        </p:spPr>
        <p:txBody>
          <a:bodyPr wrap="none" rtlCol="0">
            <a:spAutoFit/>
          </a:bodyPr>
          <a:lstStyle/>
          <a:p>
            <a:r>
              <a:rPr kumimoji="1" lang="ja-JP" altLang="en-US" sz="2000" b="1" dirty="0">
                <a:solidFill>
                  <a:srgbClr val="0066FF"/>
                </a:solidFill>
              </a:rPr>
              <a:t>にゅう　し</a:t>
            </a:r>
          </a:p>
        </p:txBody>
      </p:sp>
      <p:sp>
        <p:nvSpPr>
          <p:cNvPr id="111" name="四角形: 角を丸くする 110">
            <a:extLst>
              <a:ext uri="{FF2B5EF4-FFF2-40B4-BE49-F238E27FC236}">
                <a16:creationId xmlns:a16="http://schemas.microsoft.com/office/drawing/2014/main" id="{B8D78070-6F34-64A5-C11D-EA5457AE7352}"/>
              </a:ext>
            </a:extLst>
          </p:cNvPr>
          <p:cNvSpPr/>
          <p:nvPr/>
        </p:nvSpPr>
        <p:spPr>
          <a:xfrm rot="1275234">
            <a:off x="4116535" y="4294020"/>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2" name="四角形: 角を丸くする 111">
            <a:extLst>
              <a:ext uri="{FF2B5EF4-FFF2-40B4-BE49-F238E27FC236}">
                <a16:creationId xmlns:a16="http://schemas.microsoft.com/office/drawing/2014/main" id="{37CB6951-748D-9C16-331F-4CA337DD5015}"/>
              </a:ext>
            </a:extLst>
          </p:cNvPr>
          <p:cNvSpPr/>
          <p:nvPr/>
        </p:nvSpPr>
        <p:spPr>
          <a:xfrm rot="20476996">
            <a:off x="6755037" y="4245919"/>
            <a:ext cx="128871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3" name="四角形: 角を丸くする 112">
            <a:extLst>
              <a:ext uri="{FF2B5EF4-FFF2-40B4-BE49-F238E27FC236}">
                <a16:creationId xmlns:a16="http://schemas.microsoft.com/office/drawing/2014/main" id="{3DE1A287-DC27-A6EA-87B5-11446AB694CB}"/>
              </a:ext>
            </a:extLst>
          </p:cNvPr>
          <p:cNvSpPr/>
          <p:nvPr/>
        </p:nvSpPr>
        <p:spPr>
          <a:xfrm rot="20476996">
            <a:off x="6888841" y="3561876"/>
            <a:ext cx="1255679" cy="552421"/>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B6A67FC7-CA1B-2A16-7329-7A959D6C0F91}"/>
              </a:ext>
            </a:extLst>
          </p:cNvPr>
          <p:cNvGrpSpPr/>
          <p:nvPr/>
        </p:nvGrpSpPr>
        <p:grpSpPr>
          <a:xfrm>
            <a:off x="9163624" y="1898437"/>
            <a:ext cx="2830895" cy="1953905"/>
            <a:chOff x="9145624" y="1102895"/>
            <a:chExt cx="2830895" cy="1953905"/>
          </a:xfrm>
          <a:solidFill>
            <a:schemeClr val="accent1"/>
          </a:solidFill>
        </p:grpSpPr>
        <p:grpSp>
          <p:nvGrpSpPr>
            <p:cNvPr id="58" name="グループ化 57">
              <a:extLst>
                <a:ext uri="{FF2B5EF4-FFF2-40B4-BE49-F238E27FC236}">
                  <a16:creationId xmlns:a16="http://schemas.microsoft.com/office/drawing/2014/main" id="{7A0F74E5-3BA4-DF81-DDC5-F60612E2BD59}"/>
                </a:ext>
              </a:extLst>
            </p:cNvPr>
            <p:cNvGrpSpPr/>
            <p:nvPr/>
          </p:nvGrpSpPr>
          <p:grpSpPr>
            <a:xfrm>
              <a:off x="9145624" y="1102895"/>
              <a:ext cx="2830895" cy="1953905"/>
              <a:chOff x="9874983" y="1444775"/>
              <a:chExt cx="1993484" cy="1519645"/>
            </a:xfrm>
            <a:grpFill/>
          </p:grpSpPr>
          <p:sp>
            <p:nvSpPr>
              <p:cNvPr id="2" name="吹き出し: 角を丸めた四角形 1">
                <a:extLst>
                  <a:ext uri="{FF2B5EF4-FFF2-40B4-BE49-F238E27FC236}">
                    <a16:creationId xmlns:a16="http://schemas.microsoft.com/office/drawing/2014/main" id="{9D9FEE67-DD68-888A-B1CF-10A9881BF4BA}"/>
                  </a:ext>
                </a:extLst>
              </p:cNvPr>
              <p:cNvSpPr/>
              <p:nvPr/>
            </p:nvSpPr>
            <p:spPr>
              <a:xfrm>
                <a:off x="9874983" y="1444775"/>
                <a:ext cx="1993484" cy="1519645"/>
              </a:xfrm>
              <a:prstGeom prst="wedgeRoundRectCallout">
                <a:avLst>
                  <a:gd name="adj1" fmla="val -42340"/>
                  <a:gd name="adj2" fmla="val 17294"/>
                  <a:gd name="adj3" fmla="val 16667"/>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b"/>
              <a:lstStyle/>
              <a:p>
                <a:pPr algn="ctr"/>
                <a:r>
                  <a:rPr kumimoji="1" lang="ja-JP" altLang="en-US" sz="3200" b="1" dirty="0">
                    <a:effectLst>
                      <a:outerShdw blurRad="38100" dist="38100" dir="2700000" algn="tl">
                        <a:srgbClr val="000000">
                          <a:alpha val="43137"/>
                        </a:srgbClr>
                      </a:outerShdw>
                    </a:effectLst>
                  </a:rPr>
                  <a:t>下に歯がある</a:t>
                </a:r>
                <a:endParaRPr kumimoji="1" lang="en-US" altLang="ja-JP" sz="3200" b="1" dirty="0">
                  <a:effectLst>
                    <a:outerShdw blurRad="38100" dist="38100" dir="2700000" algn="tl">
                      <a:srgbClr val="000000">
                        <a:alpha val="43137"/>
                      </a:srgbClr>
                    </a:outerShdw>
                  </a:effectLst>
                </a:endParaRPr>
              </a:p>
              <a:p>
                <a:pPr algn="ctr">
                  <a:lnSpc>
                    <a:spcPct val="200000"/>
                  </a:lnSpc>
                </a:pPr>
                <a:r>
                  <a:rPr kumimoji="1" lang="ja-JP" altLang="en-US" sz="3200" b="1" dirty="0">
                    <a:effectLst>
                      <a:outerShdw blurRad="38100" dist="38100" dir="2700000" algn="tl">
                        <a:srgbClr val="000000">
                          <a:alpha val="43137"/>
                        </a:srgbClr>
                      </a:outerShdw>
                    </a:effectLst>
                  </a:rPr>
                  <a:t>（乳　歯）</a:t>
                </a:r>
              </a:p>
            </p:txBody>
          </p:sp>
          <p:sp>
            <p:nvSpPr>
              <p:cNvPr id="14" name="テキスト ボックス 13">
                <a:extLst>
                  <a:ext uri="{FF2B5EF4-FFF2-40B4-BE49-F238E27FC236}">
                    <a16:creationId xmlns:a16="http://schemas.microsoft.com/office/drawing/2014/main" id="{0B9ABCC1-E714-48E7-412A-6E5ABF0E0F12}"/>
                  </a:ext>
                </a:extLst>
              </p:cNvPr>
              <p:cNvSpPr txBox="1"/>
              <p:nvPr/>
            </p:nvSpPr>
            <p:spPr>
              <a:xfrm>
                <a:off x="10558321" y="1487869"/>
                <a:ext cx="391263"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は</a:t>
                </a:r>
              </a:p>
            </p:txBody>
          </p:sp>
        </p:grpSp>
        <p:sp>
          <p:nvSpPr>
            <p:cNvPr id="38" name="テキスト ボックス 37">
              <a:extLst>
                <a:ext uri="{FF2B5EF4-FFF2-40B4-BE49-F238E27FC236}">
                  <a16:creationId xmlns:a16="http://schemas.microsoft.com/office/drawing/2014/main" id="{8EF26D22-A13C-6255-AA0F-F5D1FA4B61C6}"/>
                </a:ext>
              </a:extLst>
            </p:cNvPr>
            <p:cNvSpPr txBox="1"/>
            <p:nvPr/>
          </p:nvSpPr>
          <p:spPr>
            <a:xfrm>
              <a:off x="9608017" y="2017001"/>
              <a:ext cx="1666654" cy="369460"/>
            </a:xfrm>
            <a:prstGeom prst="rect">
              <a:avLst/>
            </a:prstGeom>
            <a:grpFill/>
          </p:spPr>
          <p:txBody>
            <a:bodyPr wrap="square" rtlCol="0">
              <a:spAutoFit/>
            </a:bodyPr>
            <a:lstStyle/>
            <a:p>
              <a:pPr algn="dist" defTabSz="914423"/>
              <a:r>
                <a:rPr kumimoji="1" lang="ja-JP" altLang="en-US" sz="1801" b="1" spc="601" dirty="0">
                  <a:solidFill>
                    <a:schemeClr val="bg1">
                      <a:lumMod val="9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にゅう　し</a:t>
              </a:r>
            </a:p>
          </p:txBody>
        </p:sp>
      </p:grpSp>
      <p:sp>
        <p:nvSpPr>
          <p:cNvPr id="3" name="四角形: 角を丸くする 2">
            <a:extLst>
              <a:ext uri="{FF2B5EF4-FFF2-40B4-BE49-F238E27FC236}">
                <a16:creationId xmlns:a16="http://schemas.microsoft.com/office/drawing/2014/main" id="{34E85817-411D-478D-135B-4852AF40B71E}"/>
              </a:ext>
            </a:extLst>
          </p:cNvPr>
          <p:cNvSpPr/>
          <p:nvPr/>
        </p:nvSpPr>
        <p:spPr>
          <a:xfrm rot="1275234">
            <a:off x="3867981" y="3400711"/>
            <a:ext cx="1289305" cy="639059"/>
          </a:xfrm>
          <a:prstGeom prst="roundRect">
            <a:avLst/>
          </a:prstGeom>
          <a:noFill/>
          <a:ln w="57150">
            <a:solidFill>
              <a:srgbClr val="0066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D92C62B-F454-2C30-A134-BA82373809DE}"/>
              </a:ext>
            </a:extLst>
          </p:cNvPr>
          <p:cNvSpPr txBox="1"/>
          <p:nvPr/>
        </p:nvSpPr>
        <p:spPr>
          <a:xfrm>
            <a:off x="1890332" y="548445"/>
            <a:ext cx="8831060" cy="923330"/>
          </a:xfrm>
          <a:prstGeom prst="rect">
            <a:avLst/>
          </a:prstGeom>
          <a:noFill/>
        </p:spPr>
        <p:txBody>
          <a:bodyPr wrap="square" rtlCol="0">
            <a:spAutoFit/>
          </a:bodyPr>
          <a:lstStyle/>
          <a:p>
            <a:pPr algn="ctr"/>
            <a:r>
              <a:rPr kumimoji="1" lang="ja-JP" altLang="en-US" sz="5400" b="1" kern="100" dirty="0">
                <a:effectLst>
                  <a:outerShdw blurRad="38100" dist="38100" dir="2700000" algn="tl">
                    <a:srgbClr val="000000">
                      <a:alpha val="43137"/>
                    </a:srgbClr>
                  </a:outerShdw>
                </a:effectLst>
                <a:latin typeface="+mn-ea"/>
                <a:cs typeface="Times New Roman" panose="02020603050405020304" pitchFamily="18" charset="0"/>
              </a:rPr>
              <a:t>永久歯はどこにある？</a:t>
            </a:r>
            <a:endParaRPr kumimoji="1" lang="en-US" altLang="ja-JP" sz="5400" b="1" kern="100" dirty="0">
              <a:latin typeface="+mn-ea"/>
              <a:cs typeface="Times New Roman" panose="02020603050405020304" pitchFamily="18" charset="0"/>
            </a:endParaRPr>
          </a:p>
        </p:txBody>
      </p:sp>
      <p:sp>
        <p:nvSpPr>
          <p:cNvPr id="7" name="テキスト ボックス 6">
            <a:extLst>
              <a:ext uri="{FF2B5EF4-FFF2-40B4-BE49-F238E27FC236}">
                <a16:creationId xmlns:a16="http://schemas.microsoft.com/office/drawing/2014/main" id="{D2EDABC8-3211-32ED-7CDA-7FAAE94145A4}"/>
              </a:ext>
            </a:extLst>
          </p:cNvPr>
          <p:cNvSpPr txBox="1"/>
          <p:nvPr/>
        </p:nvSpPr>
        <p:spPr>
          <a:xfrm>
            <a:off x="2769872" y="231628"/>
            <a:ext cx="2375151" cy="461665"/>
          </a:xfrm>
          <a:prstGeom prst="rect">
            <a:avLst/>
          </a:prstGeom>
          <a:noFill/>
        </p:spPr>
        <p:txBody>
          <a:bodyPr wrap="square" rtlCol="0">
            <a:spAutoFit/>
          </a:bodyPr>
          <a:lstStyle/>
          <a:p>
            <a:pPr algn="dist" defTabSz="914423"/>
            <a:r>
              <a:rPr kumimoji="1" lang="ja-JP" altLang="en-US" sz="2400" b="1" spc="60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えいきゅうし</a:t>
            </a:r>
          </a:p>
        </p:txBody>
      </p:sp>
    </p:spTree>
    <p:extLst>
      <p:ext uri="{BB962C8B-B14F-4D97-AF65-F5344CB8AC3E}">
        <p14:creationId xmlns:p14="http://schemas.microsoft.com/office/powerpoint/2010/main" val="2514667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repeatCount="10000" fill="hold" grpId="0" nodeType="withEffect">
                                  <p:stCondLst>
                                    <p:cond delay="0"/>
                                  </p:stCondLst>
                                  <p:childTnLst>
                                    <p:animEffect transition="out" filter="fade">
                                      <p:cBhvr>
                                        <p:cTn id="9" dur="500" tmFilter="0, 0; .2, .5; .8, .5; 1, 0"/>
                                        <p:tgtEl>
                                          <p:spTgt spid="111"/>
                                        </p:tgtEl>
                                      </p:cBhvr>
                                    </p:animEffect>
                                    <p:animScale>
                                      <p:cBhvr>
                                        <p:cTn id="10" dur="250" autoRev="1" fill="hold"/>
                                        <p:tgtEl>
                                          <p:spTgt spid="111"/>
                                        </p:tgtEl>
                                      </p:cBhvr>
                                      <p:by x="105000" y="105000"/>
                                    </p:animScale>
                                  </p:childTnLst>
                                </p:cTn>
                              </p:par>
                              <p:par>
                                <p:cTn id="11" presetID="26" presetClass="emph" presetSubtype="0" repeatCount="10000" fill="hold" grpId="0" nodeType="withEffect">
                                  <p:stCondLst>
                                    <p:cond delay="0"/>
                                  </p:stCondLst>
                                  <p:childTnLst>
                                    <p:animEffect transition="out" filter="fade">
                                      <p:cBhvr>
                                        <p:cTn id="12" dur="500" tmFilter="0, 0; .2, .5; .8, .5; 1, 0"/>
                                        <p:tgtEl>
                                          <p:spTgt spid="112"/>
                                        </p:tgtEl>
                                      </p:cBhvr>
                                    </p:animEffect>
                                    <p:animScale>
                                      <p:cBhvr>
                                        <p:cTn id="13" dur="250" autoRev="1" fill="hold"/>
                                        <p:tgtEl>
                                          <p:spTgt spid="112"/>
                                        </p:tgtEl>
                                      </p:cBhvr>
                                      <p:by x="105000" y="105000"/>
                                    </p:animScale>
                                  </p:childTnLst>
                                </p:cTn>
                              </p:par>
                              <p:par>
                                <p:cTn id="14" presetID="26" presetClass="emph" presetSubtype="0" repeatCount="10000" fill="hold" grpId="0" nodeType="withEffect">
                                  <p:stCondLst>
                                    <p:cond delay="0"/>
                                  </p:stCondLst>
                                  <p:childTnLst>
                                    <p:animEffect transition="out" filter="fade">
                                      <p:cBhvr>
                                        <p:cTn id="15" dur="500" tmFilter="0, 0; .2, .5; .8, .5; 1, 0"/>
                                        <p:tgtEl>
                                          <p:spTgt spid="113"/>
                                        </p:tgtEl>
                                      </p:cBhvr>
                                    </p:animEffect>
                                    <p:animScale>
                                      <p:cBhvr>
                                        <p:cTn id="16" dur="250" autoRev="1" fill="hold"/>
                                        <p:tgtEl>
                                          <p:spTgt spid="1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3" grpId="0" animBg="1"/>
    </p:bldLst>
  </p:timing>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2013</TotalTime>
  <Words>1179</Words>
  <Application>Microsoft Office PowerPoint</Application>
  <PresentationFormat>ワイド画面</PresentationFormat>
  <Paragraphs>340</Paragraphs>
  <Slides>30</Slides>
  <Notes>29</Notes>
  <HiddenSlides>0</HiddenSlides>
  <MMClips>2</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30</vt:i4>
      </vt:variant>
    </vt:vector>
  </HeadingPairs>
  <TitlesOfParts>
    <vt:vector size="42" baseType="lpstr">
      <vt:lpstr>BIZ UDPゴシック</vt:lpstr>
      <vt:lpstr>BIZ UDゴシック</vt:lpstr>
      <vt:lpstr>HGS創英角ﾎﾟｯﾌﾟ体</vt:lpstr>
      <vt:lpstr>HG丸ｺﾞｼｯｸM-PRO</vt:lpstr>
      <vt:lpstr>HG創英角ﾎﾟｯﾌﾟ体</vt:lpstr>
      <vt:lpstr>ＭＳ 明朝</vt:lpstr>
      <vt:lpstr>游ゴシック</vt:lpstr>
      <vt:lpstr>Arial</vt:lpstr>
      <vt:lpstr>Calibri</vt:lpstr>
      <vt:lpstr>Calibri Light</vt:lpstr>
      <vt:lpstr>Century</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59</cp:revision>
  <dcterms:created xsi:type="dcterms:W3CDTF">2023-04-28T13:03:18Z</dcterms:created>
  <dcterms:modified xsi:type="dcterms:W3CDTF">2026-02-26T03:44:46Z</dcterms:modified>
</cp:coreProperties>
</file>