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9770" r:id="rId2"/>
    <p:sldId id="269" r:id="rId3"/>
    <p:sldId id="9739" r:id="rId4"/>
    <p:sldId id="9738" r:id="rId5"/>
    <p:sldId id="9763" r:id="rId6"/>
    <p:sldId id="9741" r:id="rId7"/>
    <p:sldId id="9744" r:id="rId8"/>
    <p:sldId id="9742" r:id="rId9"/>
    <p:sldId id="9753" r:id="rId10"/>
    <p:sldId id="9752" r:id="rId11"/>
    <p:sldId id="9748" r:id="rId12"/>
    <p:sldId id="9749" r:id="rId13"/>
    <p:sldId id="9750" r:id="rId14"/>
    <p:sldId id="9754" r:id="rId15"/>
    <p:sldId id="9755" r:id="rId16"/>
    <p:sldId id="9756" r:id="rId17"/>
    <p:sldId id="9751" r:id="rId18"/>
    <p:sldId id="97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FFF"/>
    <a:srgbClr val="0000FF"/>
    <a:srgbClr val="FFFF00"/>
    <a:srgbClr val="2E75B6"/>
    <a:srgbClr val="E2AC00"/>
    <a:srgbClr val="FF6699"/>
    <a:srgbClr val="FF3300"/>
    <a:srgbClr val="FF6600"/>
    <a:srgbClr val="4472C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96205-066A-4F2B-BCEB-BB0EFA7C6CA8}" v="1" dt="2024-02-27T23:21:39.40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85114" autoAdjust="0"/>
  </p:normalViewPr>
  <p:slideViewPr>
    <p:cSldViewPr snapToGrid="0">
      <p:cViewPr varScale="1">
        <p:scale>
          <a:sx n="137" d="100"/>
          <a:sy n="137" d="100"/>
        </p:scale>
        <p:origin x="1164" y="8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2024/2/29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歯みがき動画：光洋台デンタルクリニック提供</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1894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76278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5143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3</a:t>
            </a:fld>
            <a:endParaRPr kumimoji="1" lang="ja-JP" altLang="en-US"/>
          </a:p>
        </p:txBody>
      </p:sp>
    </p:spTree>
    <p:extLst>
      <p:ext uri="{BB962C8B-B14F-4D97-AF65-F5344CB8AC3E}">
        <p14:creationId xmlns:p14="http://schemas.microsoft.com/office/powerpoint/2010/main" val="389776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3734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862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332358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383240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139103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2024/2/29</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1.xml"/><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4.bin"/><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6.bin"/><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6.png"/><Relationship Id="rId7" Type="http://schemas.openxmlformats.org/officeDocument/2006/relationships/oleObject" Target="../embeddings/oleObject8.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9.bin"/><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10.bin"/><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この</a:t>
            </a: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463574"/>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037377" cy="1411774"/>
            <a:chOff x="3879420" y="1770963"/>
            <a:chExt cx="603737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521765" y="1910541"/>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ばく発歯ブラシ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・歯ぐきを傷つける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931" y="1348526"/>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F027474-FDC3-FEA3-9142-46F22A319E40}"/>
              </a:ext>
            </a:extLst>
          </p:cNvPr>
          <p:cNvSpPr txBox="1"/>
          <p:nvPr/>
        </p:nvSpPr>
        <p:spPr>
          <a:xfrm>
            <a:off x="7512541" y="258856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きず</a:t>
            </a:r>
          </a:p>
        </p:txBody>
      </p:sp>
      <p:sp>
        <p:nvSpPr>
          <p:cNvPr id="15" name="フレーム 14">
            <a:extLst>
              <a:ext uri="{FF2B5EF4-FFF2-40B4-BE49-F238E27FC236}">
                <a16:creationId xmlns:a16="http://schemas.microsoft.com/office/drawing/2014/main" id="{D94CEEC0-B8FE-7D19-D98D-C083E33B9472}"/>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696668" y="2166843"/>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362" y="2201443"/>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425772" y="5111706"/>
            <a:ext cx="9687267" cy="1398203"/>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592494" y="1469285"/>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2" name="テキスト ボックス 1">
            <a:extLst>
              <a:ext uri="{FF2B5EF4-FFF2-40B4-BE49-F238E27FC236}">
                <a16:creationId xmlns:a16="http://schemas.microsoft.com/office/drawing/2014/main" id="{AE9ECFBE-13AC-CF07-F0B3-9C29C409F4AD}"/>
              </a:ext>
            </a:extLst>
          </p:cNvPr>
          <p:cNvSpPr txBox="1"/>
          <p:nvPr/>
        </p:nvSpPr>
        <p:spPr>
          <a:xfrm>
            <a:off x="1696667" y="5626141"/>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かくにん</a:t>
            </a:r>
          </a:p>
        </p:txBody>
      </p:sp>
      <p:sp>
        <p:nvSpPr>
          <p:cNvPr id="5" name="フレーム 4">
            <a:extLst>
              <a:ext uri="{FF2B5EF4-FFF2-40B4-BE49-F238E27FC236}">
                <a16:creationId xmlns:a16="http://schemas.microsoft.com/office/drawing/2014/main" id="{C2F1E742-860E-74DB-7058-1DB9BE651C13}"/>
              </a:ext>
            </a:extLst>
          </p:cNvPr>
          <p:cNvSpPr/>
          <p:nvPr/>
        </p:nvSpPr>
        <p:spPr>
          <a:xfrm>
            <a:off x="80838" y="0"/>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40259" y="4935095"/>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1" y="5115074"/>
              <a:ext cx="5802428" cy="106107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sp>
        <p:nvSpPr>
          <p:cNvPr id="3" name="フレーム 2">
            <a:extLst>
              <a:ext uri="{FF2B5EF4-FFF2-40B4-BE49-F238E27FC236}">
                <a16:creationId xmlns:a16="http://schemas.microsoft.com/office/drawing/2014/main" id="{9C6FB888-8802-A0C2-7B6B-28BC4DAAE754}"/>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4" name="シャカシャカ磨き720p">
            <a:hlinkClick r:id="" action="ppaction://media"/>
            <a:extLst>
              <a:ext uri="{FF2B5EF4-FFF2-40B4-BE49-F238E27FC236}">
                <a16:creationId xmlns:a16="http://schemas.microsoft.com/office/drawing/2014/main" id="{0E2A21AD-35B4-91B1-584B-2519977185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93388" y="306958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5" name="グループ化 4">
            <a:extLst>
              <a:ext uri="{FF2B5EF4-FFF2-40B4-BE49-F238E27FC236}">
                <a16:creationId xmlns:a16="http://schemas.microsoft.com/office/drawing/2014/main" id="{029EADD0-784F-A649-52B5-817BB48C3672}"/>
              </a:ext>
            </a:extLst>
          </p:cNvPr>
          <p:cNvGrpSpPr/>
          <p:nvPr/>
        </p:nvGrpSpPr>
        <p:grpSpPr>
          <a:xfrm>
            <a:off x="2338381" y="1353086"/>
            <a:ext cx="7515238" cy="2026965"/>
            <a:chOff x="1732028" y="1436892"/>
            <a:chExt cx="8167780" cy="2026965"/>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1732028" y="1436892"/>
              <a:ext cx="8167780" cy="20269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a:t>
              </a:r>
              <a:r>
                <a:rPr kumimoji="1" lang="ja-JP" altLang="en-US" sz="4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炎</a:t>
              </a: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を予防するため、</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歯と歯ぐきの</a:t>
              </a:r>
              <a:r>
                <a:rPr kumimoji="1" lang="ja-JP" altLang="en-US" sz="4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境目</a:t>
              </a: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でみがこう</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F5BADDCC-31C8-2C10-E429-8112AC6E816F}"/>
                </a:ext>
              </a:extLst>
            </p:cNvPr>
            <p:cNvSpPr txBox="1"/>
            <p:nvPr/>
          </p:nvSpPr>
          <p:spPr>
            <a:xfrm>
              <a:off x="4337580" y="1451403"/>
              <a:ext cx="1204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　ぼう</a:t>
              </a:r>
            </a:p>
          </p:txBody>
        </p:sp>
        <p:sp>
          <p:nvSpPr>
            <p:cNvPr id="3" name="テキスト ボックス 2">
              <a:extLst>
                <a:ext uri="{FF2B5EF4-FFF2-40B4-BE49-F238E27FC236}">
                  <a16:creationId xmlns:a16="http://schemas.microsoft.com/office/drawing/2014/main" id="{3DC2408A-5F5B-AD3B-D5E6-B90C6A7081D2}"/>
                </a:ext>
              </a:extLst>
            </p:cNvPr>
            <p:cNvSpPr txBox="1"/>
            <p:nvPr/>
          </p:nvSpPr>
          <p:spPr>
            <a:xfrm>
              <a:off x="5321416" y="2429266"/>
              <a:ext cx="9533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さかい</a:t>
              </a:r>
            </a:p>
          </p:txBody>
        </p:sp>
      </p:grpSp>
      <p:pic>
        <p:nvPicPr>
          <p:cNvPr id="16" name="図 15" descr="歯を磨いている&#10;&#10;自動的に生成された説明">
            <a:extLst>
              <a:ext uri="{FF2B5EF4-FFF2-40B4-BE49-F238E27FC236}">
                <a16:creationId xmlns:a16="http://schemas.microsoft.com/office/drawing/2014/main" id="{32425013-9695-4294-F7C7-96825E8D99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42504" y="3489707"/>
            <a:ext cx="4052571" cy="2871691"/>
          </a:xfrm>
          <a:prstGeom prst="rect">
            <a:avLst/>
          </a:prstGeom>
        </p:spPr>
      </p:pic>
      <p:sp>
        <p:nvSpPr>
          <p:cNvPr id="20" name="吹き出し: 円形 19">
            <a:extLst>
              <a:ext uri="{FF2B5EF4-FFF2-40B4-BE49-F238E27FC236}">
                <a16:creationId xmlns:a16="http://schemas.microsoft.com/office/drawing/2014/main" id="{10FB405D-086C-C9C2-E56A-C7D20FFBCAF3}"/>
              </a:ext>
            </a:extLst>
          </p:cNvPr>
          <p:cNvSpPr/>
          <p:nvPr/>
        </p:nvSpPr>
        <p:spPr>
          <a:xfrm>
            <a:off x="9295075" y="3397661"/>
            <a:ext cx="2449654" cy="1413270"/>
          </a:xfrm>
          <a:prstGeom prst="wedgeEllipseCallout">
            <a:avLst>
              <a:gd name="adj1" fmla="val -52469"/>
              <a:gd name="adj2" fmla="val 41489"/>
            </a:avLst>
          </a:prstGeom>
          <a:ln w="57150">
            <a:solidFill>
              <a:srgbClr val="4472C4"/>
            </a:solidFill>
          </a:ln>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鏡を見て</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確認</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しながら</a:t>
            </a:r>
          </a:p>
        </p:txBody>
      </p:sp>
      <p:pic>
        <p:nvPicPr>
          <p:cNvPr id="10" name="図 9" descr="時計 が含まれている画像&#10;&#10;自動的に生成された説明">
            <a:extLst>
              <a:ext uri="{FF2B5EF4-FFF2-40B4-BE49-F238E27FC236}">
                <a16:creationId xmlns:a16="http://schemas.microsoft.com/office/drawing/2014/main" id="{6B71C8CC-1F09-CF6E-92E0-062D5DBE97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2216" y="628841"/>
            <a:ext cx="1969096" cy="1969096"/>
          </a:xfrm>
          <a:prstGeom prst="rect">
            <a:avLst/>
          </a:prstGeom>
        </p:spPr>
      </p:pic>
      <p:sp>
        <p:nvSpPr>
          <p:cNvPr id="8" name="テキスト ボックス 7">
            <a:extLst>
              <a:ext uri="{FF2B5EF4-FFF2-40B4-BE49-F238E27FC236}">
                <a16:creationId xmlns:a16="http://schemas.microsoft.com/office/drawing/2014/main" id="{360721F4-0E79-42AF-E6D3-52AC589AAD58}"/>
              </a:ext>
            </a:extLst>
          </p:cNvPr>
          <p:cNvSpPr txBox="1"/>
          <p:nvPr/>
        </p:nvSpPr>
        <p:spPr>
          <a:xfrm>
            <a:off x="3528645" y="137434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えん</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フレーム 10">
            <a:extLst>
              <a:ext uri="{FF2B5EF4-FFF2-40B4-BE49-F238E27FC236}">
                <a16:creationId xmlns:a16="http://schemas.microsoft.com/office/drawing/2014/main" id="{28D8FEAC-2F79-D958-D461-7ABA4C17F9B3}"/>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12" name="図 11">
            <a:extLst>
              <a:ext uri="{FF2B5EF4-FFF2-40B4-BE49-F238E27FC236}">
                <a16:creationId xmlns:a16="http://schemas.microsoft.com/office/drawing/2014/main" id="{E67CFDBD-F782-0687-570E-54FDEEE42D39}"/>
              </a:ext>
            </a:extLst>
          </p:cNvPr>
          <p:cNvPicPr>
            <a:picLocks noChangeAspect="1"/>
          </p:cNvPicPr>
          <p:nvPr/>
        </p:nvPicPr>
        <p:blipFill>
          <a:blip r:embed="rId6"/>
          <a:stretch>
            <a:fillRect/>
          </a:stretch>
        </p:blipFill>
        <p:spPr>
          <a:xfrm>
            <a:off x="1085645" y="3661933"/>
            <a:ext cx="4010422" cy="2527238"/>
          </a:xfrm>
          <a:prstGeom prst="rect">
            <a:avLst/>
          </a:prstGeom>
        </p:spPr>
      </p:pic>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pic>
        <p:nvPicPr>
          <p:cNvPr id="12" name="図 11">
            <a:extLst>
              <a:ext uri="{FF2B5EF4-FFF2-40B4-BE49-F238E27FC236}">
                <a16:creationId xmlns:a16="http://schemas.microsoft.com/office/drawing/2014/main" id="{F03D4DA2-6B48-CF30-1922-4B5B3C4370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417771" y="2010691"/>
            <a:ext cx="4711863" cy="3076668"/>
          </a:xfrm>
          <a:prstGeom prst="rect">
            <a:avLst/>
          </a:prstGeom>
          <a:ln w="57150">
            <a:solidFill>
              <a:srgbClr val="FF0000"/>
            </a:solidFill>
          </a:ln>
        </p:spPr>
      </p:pic>
      <p:grpSp>
        <p:nvGrpSpPr>
          <p:cNvPr id="3" name="グループ化 2">
            <a:extLst>
              <a:ext uri="{FF2B5EF4-FFF2-40B4-BE49-F238E27FC236}">
                <a16:creationId xmlns:a16="http://schemas.microsoft.com/office/drawing/2014/main" id="{B3AB89D9-635B-9257-BD88-FEF20709EAD2}"/>
              </a:ext>
            </a:extLst>
          </p:cNvPr>
          <p:cNvGrpSpPr/>
          <p:nvPr/>
        </p:nvGrpSpPr>
        <p:grpSpPr>
          <a:xfrm>
            <a:off x="5204773" y="1394808"/>
            <a:ext cx="6912088" cy="4031873"/>
            <a:chOff x="5204773" y="1702386"/>
            <a:chExt cx="6912088" cy="4031873"/>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5204773" y="1702386"/>
              <a:ext cx="6912088" cy="403187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歯と歯肉の間に毛先を</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ぴったりあてる。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優しい力でみがく。</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出血するところは歯肉炎かも！！</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出血するところほどていねいに</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みがく。</a:t>
              </a:r>
              <a:endParaRPr kumimoji="0" lang="ja-JP"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5649162" y="3028890"/>
              <a:ext cx="74345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やさ</a:t>
              </a:r>
            </a:p>
          </p:txBody>
        </p:sp>
      </p:grpSp>
      <p:sp>
        <p:nvSpPr>
          <p:cNvPr id="5" name="吹き出し: 角を丸めた四角形 4">
            <a:extLst>
              <a:ext uri="{FF2B5EF4-FFF2-40B4-BE49-F238E27FC236}">
                <a16:creationId xmlns:a16="http://schemas.microsoft.com/office/drawing/2014/main" id="{4F090153-C7D9-7A54-FA71-158A3E59393A}"/>
              </a:ext>
            </a:extLst>
          </p:cNvPr>
          <p:cNvSpPr/>
          <p:nvPr/>
        </p:nvSpPr>
        <p:spPr>
          <a:xfrm>
            <a:off x="7622254" y="5276046"/>
            <a:ext cx="3248945" cy="1001486"/>
          </a:xfrm>
          <a:prstGeom prst="wedgeRoundRectCallout">
            <a:avLst>
              <a:gd name="adj1" fmla="val -55679"/>
              <a:gd name="adj2" fmla="val -91123"/>
              <a:gd name="adj3" fmla="val 16667"/>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血が出ても</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みがいて大丈夫</a:t>
            </a:r>
          </a:p>
        </p:txBody>
      </p:sp>
      <p:sp>
        <p:nvSpPr>
          <p:cNvPr id="9" name="フレーム 8">
            <a:extLst>
              <a:ext uri="{FF2B5EF4-FFF2-40B4-BE49-F238E27FC236}">
                <a16:creationId xmlns:a16="http://schemas.microsoft.com/office/drawing/2014/main" id="{3E80A8E1-0FCE-CAEA-AF90-8F0A973E5725}"/>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98417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pic>
        <p:nvPicPr>
          <p:cNvPr id="11" name="図 10">
            <a:extLst>
              <a:ext uri="{FF2B5EF4-FFF2-40B4-BE49-F238E27FC236}">
                <a16:creationId xmlns:a16="http://schemas.microsoft.com/office/drawing/2014/main" id="{C60B251E-0D83-1A0F-AE12-9CC11F751E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flipV="1">
            <a:off x="-76" y="2878344"/>
            <a:ext cx="4033528" cy="2823468"/>
          </a:xfrm>
          <a:prstGeom prst="rect">
            <a:avLst/>
          </a:prstGeom>
        </p:spPr>
      </p:pic>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878804"/>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p:cNvCxnSpPr>
          <p:nvPr/>
        </p:nvCxnSpPr>
        <p:spPr>
          <a:xfrm flipH="1">
            <a:off x="3330063" y="2174888"/>
            <a:ext cx="279411" cy="384407"/>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B321A744-7505-24F7-4ADD-EBC3D3A49261}"/>
              </a:ext>
            </a:extLst>
          </p:cNvPr>
          <p:cNvGrpSpPr/>
          <p:nvPr/>
        </p:nvGrpSpPr>
        <p:grpSpPr>
          <a:xfrm>
            <a:off x="2196799" y="3209677"/>
            <a:ext cx="9764792" cy="2615042"/>
            <a:chOff x="2100229" y="3234216"/>
            <a:chExt cx="9764792" cy="2615042"/>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3408319" y="3486880"/>
              <a:ext cx="8456702" cy="23623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 の奥から歯が</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生えてきていませんか？</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2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１２歳ごろに生えてきます（個人差あり）。</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4951650" y="3306933"/>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
          <p:nvSpPr>
            <p:cNvPr id="19" name="正方形/長方形 18">
              <a:extLst>
                <a:ext uri="{FF2B5EF4-FFF2-40B4-BE49-F238E27FC236}">
                  <a16:creationId xmlns:a16="http://schemas.microsoft.com/office/drawing/2014/main" id="{7CDDBE3E-6906-B118-24A3-A5218CA0B20C}"/>
                </a:ext>
              </a:extLst>
            </p:cNvPr>
            <p:cNvSpPr/>
            <p:nvPr/>
          </p:nvSpPr>
          <p:spPr>
            <a:xfrm>
              <a:off x="3777946" y="3303240"/>
              <a:ext cx="2232365" cy="77907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矢印コネクタ 20">
              <a:extLst>
                <a:ext uri="{FF2B5EF4-FFF2-40B4-BE49-F238E27FC236}">
                  <a16:creationId xmlns:a16="http://schemas.microsoft.com/office/drawing/2014/main" id="{80D19FDD-6FA3-C836-9C39-CA8083AEB1ED}"/>
                </a:ext>
              </a:extLst>
            </p:cNvPr>
            <p:cNvCxnSpPr>
              <a:cxnSpLocks/>
              <a:stCxn id="19" idx="1"/>
              <a:endCxn id="24" idx="6"/>
            </p:cNvCxnSpPr>
            <p:nvPr/>
          </p:nvCxnSpPr>
          <p:spPr>
            <a:xfrm flipH="1">
              <a:off x="3142967" y="3692776"/>
              <a:ext cx="634979" cy="2877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EEED1B4B-903E-C926-B0C4-AB61ECF3F0AF}"/>
                </a:ext>
              </a:extLst>
            </p:cNvPr>
            <p:cNvSpPr/>
            <p:nvPr/>
          </p:nvSpPr>
          <p:spPr>
            <a:xfrm>
              <a:off x="2100229" y="3234216"/>
              <a:ext cx="1042738" cy="974673"/>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818F08D1-A0C7-B951-6167-44DADF76E8B6}"/>
                </a:ext>
              </a:extLst>
            </p:cNvPr>
            <p:cNvSpPr txBox="1"/>
            <p:nvPr/>
          </p:nvSpPr>
          <p:spPr>
            <a:xfrm>
              <a:off x="6363188" y="3306933"/>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おく</a:t>
              </a:r>
            </a:p>
          </p:txBody>
        </p:sp>
        <p:sp>
          <p:nvSpPr>
            <p:cNvPr id="10" name="テキスト ボックス 9">
              <a:extLst>
                <a:ext uri="{FF2B5EF4-FFF2-40B4-BE49-F238E27FC236}">
                  <a16:creationId xmlns:a16="http://schemas.microsoft.com/office/drawing/2014/main" id="{9576F42C-68C9-5B2E-4CFA-D44247CC4C64}"/>
                </a:ext>
              </a:extLst>
            </p:cNvPr>
            <p:cNvSpPr txBox="1"/>
            <p:nvPr/>
          </p:nvSpPr>
          <p:spPr>
            <a:xfrm>
              <a:off x="4648086" y="5013795"/>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さい</a:t>
              </a:r>
            </a:p>
          </p:txBody>
        </p:sp>
        <p:sp>
          <p:nvSpPr>
            <p:cNvPr id="12" name="テキスト ボックス 11">
              <a:extLst>
                <a:ext uri="{FF2B5EF4-FFF2-40B4-BE49-F238E27FC236}">
                  <a16:creationId xmlns:a16="http://schemas.microsoft.com/office/drawing/2014/main" id="{821EE450-86A1-2DE2-25BC-87E3CD144CB6}"/>
                </a:ext>
              </a:extLst>
            </p:cNvPr>
            <p:cNvSpPr txBox="1"/>
            <p:nvPr/>
          </p:nvSpPr>
          <p:spPr>
            <a:xfrm>
              <a:off x="9200732" y="5013795"/>
              <a:ext cx="4077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a:t>
              </a:r>
            </a:p>
          </p:txBody>
        </p:sp>
      </p:grpSp>
      <p:sp>
        <p:nvSpPr>
          <p:cNvPr id="29" name="楕円 28">
            <a:extLst>
              <a:ext uri="{FF2B5EF4-FFF2-40B4-BE49-F238E27FC236}">
                <a16:creationId xmlns:a16="http://schemas.microsoft.com/office/drawing/2014/main" id="{1EFD3EB3-A0D5-0A6F-8B86-BBB12D8AF836}"/>
              </a:ext>
            </a:extLst>
          </p:cNvPr>
          <p:cNvSpPr/>
          <p:nvPr/>
        </p:nvSpPr>
        <p:spPr>
          <a:xfrm>
            <a:off x="2319698" y="2376837"/>
            <a:ext cx="1010365" cy="90186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フレーム 14">
            <a:extLst>
              <a:ext uri="{FF2B5EF4-FFF2-40B4-BE49-F238E27FC236}">
                <a16:creationId xmlns:a16="http://schemas.microsoft.com/office/drawing/2014/main" id="{4FFD75ED-5769-D742-9945-B10B33530132}"/>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7054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sp>
        <p:nvSpPr>
          <p:cNvPr id="6" name="テキスト ボックス 5">
            <a:extLst>
              <a:ext uri="{FF2B5EF4-FFF2-40B4-BE49-F238E27FC236}">
                <a16:creationId xmlns:a16="http://schemas.microsoft.com/office/drawing/2014/main" id="{126A1998-3FEF-C452-E2A7-195EB9F7E7A1}"/>
              </a:ext>
            </a:extLst>
          </p:cNvPr>
          <p:cNvSpPr txBox="1"/>
          <p:nvPr/>
        </p:nvSpPr>
        <p:spPr>
          <a:xfrm>
            <a:off x="6447281" y="2787289"/>
            <a:ext cx="529640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第一大臼歯のときと同様に</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つっこみみがき</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みがきましょう。</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1011302"/>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470687D7-BF2E-7D32-3DF3-36AACC6541A2}"/>
              </a:ext>
            </a:extLst>
          </p:cNvPr>
          <p:cNvPicPr/>
          <p:nvPr/>
        </p:nvPicPr>
        <p:blipFill rotWithShape="1">
          <a:blip r:embed="rId4" cstate="print">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p:blipFill>
        <p:spPr>
          <a:xfrm rot="10800000">
            <a:off x="520664" y="2644170"/>
            <a:ext cx="5820308" cy="3420480"/>
          </a:xfrm>
          <a:prstGeom prst="rect">
            <a:avLst/>
          </a:prstGeom>
        </p:spPr>
      </p:pic>
      <p:sp>
        <p:nvSpPr>
          <p:cNvPr id="29" name="楕円 28">
            <a:extLst>
              <a:ext uri="{FF2B5EF4-FFF2-40B4-BE49-F238E27FC236}">
                <a16:creationId xmlns:a16="http://schemas.microsoft.com/office/drawing/2014/main" id="{1EFD3EB3-A0D5-0A6F-8B86-BBB12D8AF836}"/>
              </a:ext>
            </a:extLst>
          </p:cNvPr>
          <p:cNvSpPr/>
          <p:nvPr/>
        </p:nvSpPr>
        <p:spPr>
          <a:xfrm>
            <a:off x="3048000" y="4349351"/>
            <a:ext cx="744897" cy="585506"/>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a:stCxn id="28" idx="2"/>
            <a:endCxn id="29" idx="0"/>
          </p:cNvCxnSpPr>
          <p:nvPr/>
        </p:nvCxnSpPr>
        <p:spPr>
          <a:xfrm flipH="1">
            <a:off x="3420449" y="2307386"/>
            <a:ext cx="325383" cy="204196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0" name="四角形吹き出し 4">
            <a:extLst>
              <a:ext uri="{FF2B5EF4-FFF2-40B4-BE49-F238E27FC236}">
                <a16:creationId xmlns:a16="http://schemas.microsoft.com/office/drawing/2014/main" id="{587ADF1A-88A7-F641-05C2-A2D4C084B57D}"/>
              </a:ext>
            </a:extLst>
          </p:cNvPr>
          <p:cNvSpPr/>
          <p:nvPr/>
        </p:nvSpPr>
        <p:spPr>
          <a:xfrm>
            <a:off x="6575465" y="4545693"/>
            <a:ext cx="5168220" cy="1770742"/>
          </a:xfrm>
          <a:prstGeom prst="wedgeRectCallout">
            <a:avLst>
              <a:gd name="adj1" fmla="val -95531"/>
              <a:gd name="adj2" fmla="val -63181"/>
            </a:avLst>
          </a:prstGeom>
          <a:solidFill>
            <a:srgbClr val="FFC000"/>
          </a:solidFill>
          <a:ln w="25400" cap="flat" cmpd="sng" algn="ctr">
            <a:solidFill>
              <a:schemeClr val="accent2"/>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口は軽く開き、</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歯ブラシを横から入れて</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第二大臼歯だけに当てるように</a:t>
            </a:r>
          </a:p>
        </p:txBody>
      </p:sp>
      <p:sp>
        <p:nvSpPr>
          <p:cNvPr id="12" name="矢印: 左右 11">
            <a:extLst>
              <a:ext uri="{FF2B5EF4-FFF2-40B4-BE49-F238E27FC236}">
                <a16:creationId xmlns:a16="http://schemas.microsoft.com/office/drawing/2014/main" id="{C47D1CD5-C2BF-0D3C-5A7D-97F160DF1574}"/>
              </a:ext>
            </a:extLst>
          </p:cNvPr>
          <p:cNvSpPr/>
          <p:nvPr/>
        </p:nvSpPr>
        <p:spPr>
          <a:xfrm>
            <a:off x="3804018" y="3762899"/>
            <a:ext cx="1524773" cy="401053"/>
          </a:xfrm>
          <a:prstGeom prst="leftRightArrow">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61280F93-200B-0CE7-449B-E00E26F1C564}"/>
              </a:ext>
            </a:extLst>
          </p:cNvPr>
          <p:cNvSpPr txBox="1"/>
          <p:nvPr/>
        </p:nvSpPr>
        <p:spPr>
          <a:xfrm>
            <a:off x="7680099" y="2590630"/>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
        <p:nvSpPr>
          <p:cNvPr id="11" name="フレーム 10">
            <a:extLst>
              <a:ext uri="{FF2B5EF4-FFF2-40B4-BE49-F238E27FC236}">
                <a16:creationId xmlns:a16="http://schemas.microsoft.com/office/drawing/2014/main" id="{A2F74E26-ADDD-5F46-2198-780FDB3E9E6F}"/>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42781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7388" y="1854731"/>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6" name="テキスト ボックス 15">
            <a:extLst>
              <a:ext uri="{FF2B5EF4-FFF2-40B4-BE49-F238E27FC236}">
                <a16:creationId xmlns:a16="http://schemas.microsoft.com/office/drawing/2014/main" id="{3E412C51-92F7-0187-80F7-03F4BF72A8ED}"/>
              </a:ext>
            </a:extLst>
          </p:cNvPr>
          <p:cNvSpPr txBox="1"/>
          <p:nvPr/>
        </p:nvSpPr>
        <p:spPr>
          <a:xfrm>
            <a:off x="1355809" y="2723154"/>
            <a:ext cx="6454280"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7" name="テキスト ボックス 16">
            <a:extLst>
              <a:ext uri="{FF2B5EF4-FFF2-40B4-BE49-F238E27FC236}">
                <a16:creationId xmlns:a16="http://schemas.microsoft.com/office/drawing/2014/main" id="{9FF231EC-80AE-D11E-D47E-09B6C3617677}"/>
              </a:ext>
            </a:extLst>
          </p:cNvPr>
          <p:cNvSpPr txBox="1"/>
          <p:nvPr/>
        </p:nvSpPr>
        <p:spPr>
          <a:xfrm>
            <a:off x="1320464" y="4043816"/>
            <a:ext cx="10776855"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20464" y="5581266"/>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271" y="1903293"/>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1312" y="4330099"/>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337" y="5562723"/>
            <a:ext cx="530319" cy="621862"/>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74734" y="296914"/>
            <a:ext cx="2957542" cy="1094852"/>
            <a:chOff x="3998489" y="261255"/>
            <a:chExt cx="295754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57092" y="261255"/>
              <a:ext cx="2498939"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 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14579" y="3625340"/>
            <a:ext cx="1854880" cy="185488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7367" y="3056930"/>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59699" y="4751023"/>
            <a:ext cx="1854880" cy="1854880"/>
          </a:xfrm>
          <a:prstGeom prst="rect">
            <a:avLst/>
          </a:prstGeom>
        </p:spPr>
      </p:pic>
      <p:grpSp>
        <p:nvGrpSpPr>
          <p:cNvPr id="5" name="グループ化 4">
            <a:extLst>
              <a:ext uri="{FF2B5EF4-FFF2-40B4-BE49-F238E27FC236}">
                <a16:creationId xmlns:a16="http://schemas.microsoft.com/office/drawing/2014/main" id="{0C2B0690-6702-983F-C652-8C3ED76BA0AB}"/>
              </a:ext>
            </a:extLst>
          </p:cNvPr>
          <p:cNvGrpSpPr/>
          <p:nvPr/>
        </p:nvGrpSpPr>
        <p:grpSpPr>
          <a:xfrm>
            <a:off x="7167414" y="734317"/>
            <a:ext cx="3832410" cy="1633094"/>
            <a:chOff x="4840135" y="574232"/>
            <a:chExt cx="3832410" cy="1633094"/>
          </a:xfrm>
        </p:grpSpPr>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 name="グループ化 1">
            <a:extLst>
              <a:ext uri="{FF2B5EF4-FFF2-40B4-BE49-F238E27FC236}">
                <a16:creationId xmlns:a16="http://schemas.microsoft.com/office/drawing/2014/main" id="{C8425749-16BB-2314-FAF7-D553FC3ABCDD}"/>
              </a:ext>
            </a:extLst>
          </p:cNvPr>
          <p:cNvGrpSpPr/>
          <p:nvPr/>
        </p:nvGrpSpPr>
        <p:grpSpPr>
          <a:xfrm>
            <a:off x="8041091" y="2325712"/>
            <a:ext cx="2101894" cy="1983277"/>
            <a:chOff x="7572828" y="3049455"/>
            <a:chExt cx="2101894" cy="1983277"/>
          </a:xfrm>
        </p:grpSpPr>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72828" y="3049455"/>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grpSp>
      <p:pic>
        <p:nvPicPr>
          <p:cNvPr id="13" name="図 12">
            <a:extLst>
              <a:ext uri="{FF2B5EF4-FFF2-40B4-BE49-F238E27FC236}">
                <a16:creationId xmlns:a16="http://schemas.microsoft.com/office/drawing/2014/main" id="{D64659AF-8F0C-35E3-5AA5-8DC6C4B40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37960" y="-30072"/>
            <a:ext cx="1940285" cy="1940285"/>
          </a:xfrm>
          <a:prstGeom prst="rect">
            <a:avLst/>
          </a:prstGeom>
        </p:spPr>
      </p:pic>
      <p:sp>
        <p:nvSpPr>
          <p:cNvPr id="9" name="フレーム 8">
            <a:extLst>
              <a:ext uri="{FF2B5EF4-FFF2-40B4-BE49-F238E27FC236}">
                <a16:creationId xmlns:a16="http://schemas.microsoft.com/office/drawing/2014/main" id="{50C0A8D8-8E99-FD5F-9075-7F8C34AE6E1C}"/>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498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E2AC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2925909" y="3334740"/>
            <a:ext cx="6340198" cy="129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歯肉炎ってなに？</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E2AC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５年生</a:t>
            </a:r>
          </a:p>
        </p:txBody>
      </p:sp>
    </p:spTree>
    <p:extLst>
      <p:ext uri="{BB962C8B-B14F-4D97-AF65-F5344CB8AC3E}">
        <p14:creationId xmlns:p14="http://schemas.microsoft.com/office/powerpoint/2010/main" val="69235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CD77A5D0-06B7-BB45-AF95-63D844C505E7}"/>
              </a:ext>
            </a:extLst>
          </p:cNvPr>
          <p:cNvSpPr txBox="1"/>
          <p:nvPr/>
        </p:nvSpPr>
        <p:spPr>
          <a:xfrm>
            <a:off x="1992765" y="491560"/>
            <a:ext cx="8290034" cy="1220142"/>
          </a:xfrm>
          <a:prstGeom prst="rect">
            <a:avLst/>
          </a:prstGeom>
          <a:noFill/>
        </p:spPr>
        <p:txBody>
          <a:bodyPr wrap="square" rtlCol="0">
            <a:spAutoFit/>
          </a:bodyPr>
          <a:lstStyle/>
          <a:p>
            <a:pPr algn="ctr">
              <a:lnSpc>
                <a:spcPct val="1500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健康な歯肉</a:t>
            </a:r>
            <a:r>
              <a:rPr kumimoji="1" lang="ja-JP" altLang="en-US" sz="5400" b="1" kern="100" dirty="0">
                <a:latin typeface="+mn-ea"/>
                <a:cs typeface="Times New Roman" panose="02020603050405020304" pitchFamily="18" charset="0"/>
              </a:rPr>
              <a:t>はどっち？</a:t>
            </a:r>
            <a:endParaRPr kumimoji="1" lang="en-US" altLang="ja-JP" sz="5400" b="1" kern="100" dirty="0">
              <a:latin typeface="+mn-ea"/>
              <a:cs typeface="Times New Roman" panose="02020603050405020304" pitchFamily="18" charset="0"/>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spTree>
    <p:extLst>
      <p:ext uri="{BB962C8B-B14F-4D97-AF65-F5344CB8AC3E}">
        <p14:creationId xmlns:p14="http://schemas.microsoft.com/office/powerpoint/2010/main" val="767941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extLst>
              <p:ext uri="{D42A27DB-BD31-4B8C-83A1-F6EECF244321}">
                <p14:modId xmlns:p14="http://schemas.microsoft.com/office/powerpoint/2010/main" val="3784535520"/>
              </p:ext>
            </p:extLst>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extLst>
              <p:ext uri="{D42A27DB-BD31-4B8C-83A1-F6EECF244321}">
                <p14:modId xmlns:p14="http://schemas.microsoft.com/office/powerpoint/2010/main" val="2665020072"/>
              </p:ext>
            </p:extLst>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0000FF"/>
                  </a:solidFill>
                  <a:effectLst>
                    <a:outerShdw blurRad="38100" dist="38100" dir="2700000" algn="tl">
                      <a:srgbClr val="000000">
                        <a:alpha val="43137"/>
                      </a:srgbClr>
                    </a:outerShdw>
                  </a:effectLst>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0000FF"/>
                  </a:solidFill>
                  <a:effectLst>
                    <a:outerShdw blurRad="38100" dist="38100" dir="2700000" algn="tl">
                      <a:srgbClr val="000000">
                        <a:alpha val="43137"/>
                      </a:srgbClr>
                    </a:outerShdw>
                  </a:effectLst>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FF0000"/>
                  </a:solidFill>
                  <a:effectLst>
                    <a:outerShdw blurRad="38100" dist="38100" dir="2700000" algn="tl">
                      <a:srgbClr val="000000">
                        <a:alpha val="43137"/>
                      </a:srgbClr>
                    </a:outerShdw>
                  </a:effectLst>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しにくえん</a:t>
              </a:r>
            </a:p>
          </p:txBody>
        </p:sp>
      </p:grpSp>
    </p:spTree>
    <p:extLst>
      <p:ext uri="{BB962C8B-B14F-4D97-AF65-F5344CB8AC3E}">
        <p14:creationId xmlns:p14="http://schemas.microsoft.com/office/powerpoint/2010/main" val="426986780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レーム 16">
            <a:extLst>
              <a:ext uri="{FF2B5EF4-FFF2-40B4-BE49-F238E27FC236}">
                <a16:creationId xmlns:a16="http://schemas.microsoft.com/office/drawing/2014/main" id="{31724257-7096-DFB3-6C5E-7680E7D59C64}"/>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 name="吹き出し: 円形 1">
            <a:extLst>
              <a:ext uri="{FF2B5EF4-FFF2-40B4-BE49-F238E27FC236}">
                <a16:creationId xmlns:a16="http://schemas.microsoft.com/office/drawing/2014/main" id="{6CCB67C7-9137-10E6-7749-1C621FBA3528}"/>
              </a:ext>
            </a:extLst>
          </p:cNvPr>
          <p:cNvSpPr/>
          <p:nvPr/>
        </p:nvSpPr>
        <p:spPr>
          <a:xfrm>
            <a:off x="5958731" y="1948743"/>
            <a:ext cx="1753906" cy="838200"/>
          </a:xfrm>
          <a:prstGeom prst="wedgeEllipseCallout">
            <a:avLst>
              <a:gd name="adj1" fmla="val 25011"/>
              <a:gd name="adj2" fmla="val 84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やわら</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かい</a:t>
            </a:r>
          </a:p>
        </p:txBody>
      </p:sp>
      <p:sp>
        <p:nvSpPr>
          <p:cNvPr id="3" name="吹き出し: 円形 2">
            <a:extLst>
              <a:ext uri="{FF2B5EF4-FFF2-40B4-BE49-F238E27FC236}">
                <a16:creationId xmlns:a16="http://schemas.microsoft.com/office/drawing/2014/main" id="{5A1F7F88-7997-4BD3-ED9B-EB8229D687C6}"/>
              </a:ext>
            </a:extLst>
          </p:cNvPr>
          <p:cNvSpPr/>
          <p:nvPr/>
        </p:nvSpPr>
        <p:spPr>
          <a:xfrm>
            <a:off x="10039713" y="2020187"/>
            <a:ext cx="1431277" cy="780136"/>
          </a:xfrm>
          <a:prstGeom prst="wedgeEllipseCallout">
            <a:avLst>
              <a:gd name="adj1" fmla="val -79280"/>
              <a:gd name="adj2" fmla="val 751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丸い</a:t>
            </a:r>
          </a:p>
        </p:txBody>
      </p:sp>
      <p:sp>
        <p:nvSpPr>
          <p:cNvPr id="5" name="吹き出し: 円形 4">
            <a:extLst>
              <a:ext uri="{FF2B5EF4-FFF2-40B4-BE49-F238E27FC236}">
                <a16:creationId xmlns:a16="http://schemas.microsoft.com/office/drawing/2014/main" id="{5A90B18B-3518-9874-3C96-FB5B38C17CDC}"/>
              </a:ext>
            </a:extLst>
          </p:cNvPr>
          <p:cNvSpPr/>
          <p:nvPr/>
        </p:nvSpPr>
        <p:spPr>
          <a:xfrm>
            <a:off x="9710828" y="3839293"/>
            <a:ext cx="1482690" cy="780136"/>
          </a:xfrm>
          <a:prstGeom prst="wedgeEllipseCallout">
            <a:avLst>
              <a:gd name="adj1" fmla="val -98424"/>
              <a:gd name="adj2" fmla="val -9641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赤い</a:t>
            </a:r>
          </a:p>
        </p:txBody>
      </p:sp>
      <p:sp>
        <p:nvSpPr>
          <p:cNvPr id="8" name="爆発: 8 pt 7">
            <a:extLst>
              <a:ext uri="{FF2B5EF4-FFF2-40B4-BE49-F238E27FC236}">
                <a16:creationId xmlns:a16="http://schemas.microsoft.com/office/drawing/2014/main" id="{8B19E190-D617-E9A1-5C7C-99ABAAA209E4}"/>
              </a:ext>
            </a:extLst>
          </p:cNvPr>
          <p:cNvSpPr/>
          <p:nvPr/>
        </p:nvSpPr>
        <p:spPr>
          <a:xfrm>
            <a:off x="4857310" y="4284365"/>
            <a:ext cx="442875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歯ぐきからの</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出血</a:t>
            </a:r>
          </a:p>
        </p:txBody>
      </p:sp>
      <p:grpSp>
        <p:nvGrpSpPr>
          <p:cNvPr id="4" name="グループ化 3">
            <a:extLst>
              <a:ext uri="{FF2B5EF4-FFF2-40B4-BE49-F238E27FC236}">
                <a16:creationId xmlns:a16="http://schemas.microsoft.com/office/drawing/2014/main" id="{301E93D1-20B8-78B0-8023-08FD3C220499}"/>
              </a:ext>
            </a:extLst>
          </p:cNvPr>
          <p:cNvGrpSpPr/>
          <p:nvPr/>
        </p:nvGrpSpPr>
        <p:grpSpPr>
          <a:xfrm>
            <a:off x="10026026" y="212646"/>
            <a:ext cx="2057400" cy="1538416"/>
            <a:chOff x="10026026" y="212646"/>
            <a:chExt cx="2057400" cy="1538416"/>
          </a:xfrm>
        </p:grpSpPr>
        <p:sp>
          <p:nvSpPr>
            <p:cNvPr id="21" name="雲 20">
              <a:extLst>
                <a:ext uri="{FF2B5EF4-FFF2-40B4-BE49-F238E27FC236}">
                  <a16:creationId xmlns:a16="http://schemas.microsoft.com/office/drawing/2014/main" id="{034980CD-9420-5160-923C-6A9EE65AD064}"/>
                </a:ext>
              </a:extLst>
            </p:cNvPr>
            <p:cNvSpPr/>
            <p:nvPr/>
          </p:nvSpPr>
          <p:spPr>
            <a:xfrm>
              <a:off x="10026026" y="212646"/>
              <a:ext cx="2057400" cy="1538416"/>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180000" tIns="36000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痛み</a:t>
              </a:r>
              <a:endParaRPr kumimoji="1" lang="en-US" altLang="ja-JP"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なし</a:t>
              </a:r>
            </a:p>
          </p:txBody>
        </p:sp>
        <p:sp>
          <p:nvSpPr>
            <p:cNvPr id="9" name="テキスト ボックス 8">
              <a:extLst>
                <a:ext uri="{FF2B5EF4-FFF2-40B4-BE49-F238E27FC236}">
                  <a16:creationId xmlns:a16="http://schemas.microsoft.com/office/drawing/2014/main" id="{D65EAAF7-7475-33AB-6F7D-16842F7F45F0}"/>
                </a:ext>
              </a:extLst>
            </p:cNvPr>
            <p:cNvSpPr txBox="1"/>
            <p:nvPr/>
          </p:nvSpPr>
          <p:spPr>
            <a:xfrm>
              <a:off x="10525921" y="30809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いた</a:t>
              </a:r>
            </a:p>
          </p:txBody>
        </p:sp>
      </p:grpSp>
    </p:spTree>
    <p:extLst>
      <p:ext uri="{BB962C8B-B14F-4D97-AF65-F5344CB8AC3E}">
        <p14:creationId xmlns:p14="http://schemas.microsoft.com/office/powerpoint/2010/main" val="1164094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extLst>
              <p:ext uri="{D42A27DB-BD31-4B8C-83A1-F6EECF244321}">
                <p14:modId xmlns:p14="http://schemas.microsoft.com/office/powerpoint/2010/main" val="640449648"/>
              </p:ext>
            </p:extLst>
          </p:nvPr>
        </p:nvGraphicFramePr>
        <p:xfrm>
          <a:off x="881056" y="2230819"/>
          <a:ext cx="5444237" cy="3433333"/>
        </p:xfrm>
        <a:graphic>
          <a:graphicData uri="http://schemas.openxmlformats.org/presentationml/2006/ole">
            <mc:AlternateContent xmlns:mc="http://schemas.openxmlformats.org/markup-compatibility/2006">
              <mc:Choice xmlns:v="urn:schemas-microsoft-com:vml" Requires="v">
                <p:oleObj name="Image" r:id="rId3" imgW="20482200" imgH="13015800" progId="Photoshop.Image.13">
                  <p:embed/>
                </p:oleObj>
              </mc:Choice>
              <mc:Fallback>
                <p:oleObj name="Image" r:id="rId3"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4"/>
                      <a:stretch>
                        <a:fillRect/>
                      </a:stretch>
                    </p:blipFill>
                    <p:spPr>
                      <a:xfrm>
                        <a:off x="881056" y="2230819"/>
                        <a:ext cx="5444237" cy="3433333"/>
                      </a:xfrm>
                      <a:prstGeom prst="rect">
                        <a:avLst/>
                      </a:prstGeom>
                    </p:spPr>
                  </p:pic>
                </p:oleObj>
              </mc:Fallback>
            </mc:AlternateContent>
          </a:graphicData>
        </a:graphic>
      </p:graphicFrame>
      <p:grpSp>
        <p:nvGrpSpPr>
          <p:cNvPr id="14" name="グループ化 13">
            <a:extLst>
              <a:ext uri="{FF2B5EF4-FFF2-40B4-BE49-F238E27FC236}">
                <a16:creationId xmlns:a16="http://schemas.microsoft.com/office/drawing/2014/main" id="{7AA69A06-36B8-2F3F-41AE-AA94571545E0}"/>
              </a:ext>
            </a:extLst>
          </p:cNvPr>
          <p:cNvGrpSpPr/>
          <p:nvPr/>
        </p:nvGrpSpPr>
        <p:grpSpPr>
          <a:xfrm>
            <a:off x="2221959" y="784167"/>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FF0000"/>
                  </a:solidFill>
                  <a:effectLst>
                    <a:outerShdw blurRad="38100" dist="38100" dir="2700000" algn="tl">
                      <a:srgbClr val="000000">
                        <a:alpha val="43137"/>
                      </a:srgbClr>
                    </a:outerShdw>
                  </a:effectLst>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しにくえん</a:t>
              </a:r>
            </a:p>
          </p:txBody>
        </p:sp>
      </p:grpSp>
      <p:sp>
        <p:nvSpPr>
          <p:cNvPr id="10" name="フリーフォーム: 図形 9">
            <a:extLst>
              <a:ext uri="{FF2B5EF4-FFF2-40B4-BE49-F238E27FC236}">
                <a16:creationId xmlns:a16="http://schemas.microsoft.com/office/drawing/2014/main" id="{6F789C5C-3552-A0BF-6FC7-97DACDDC5FFD}"/>
              </a:ext>
            </a:extLst>
          </p:cNvPr>
          <p:cNvSpPr/>
          <p:nvPr/>
        </p:nvSpPr>
        <p:spPr>
          <a:xfrm>
            <a:off x="4050341" y="2619408"/>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49698F2F-7A21-21B8-DC68-D32EAC5B612F}"/>
              </a:ext>
            </a:extLst>
          </p:cNvPr>
          <p:cNvSpPr/>
          <p:nvPr/>
        </p:nvSpPr>
        <p:spPr>
          <a:xfrm>
            <a:off x="2303522" y="2877963"/>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AFEB9B51-53A9-DBEB-5A85-02F4680AF852}"/>
              </a:ext>
            </a:extLst>
          </p:cNvPr>
          <p:cNvSpPr/>
          <p:nvPr/>
        </p:nvSpPr>
        <p:spPr>
          <a:xfrm>
            <a:off x="1004443" y="3079762"/>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27658F0-9F24-0BC0-40EE-6CF736DD4EA1}"/>
              </a:ext>
            </a:extLst>
          </p:cNvPr>
          <p:cNvSpPr txBox="1"/>
          <p:nvPr/>
        </p:nvSpPr>
        <p:spPr>
          <a:xfrm>
            <a:off x="7706185" y="775780"/>
            <a:ext cx="2646878" cy="1440972"/>
          </a:xfrm>
          <a:prstGeom prst="rect">
            <a:avLst/>
          </a:prstGeom>
          <a:noFill/>
          <a:ln w="57150">
            <a:solidFill>
              <a:srgbClr val="FFFF00"/>
            </a:solidFill>
          </a:ln>
        </p:spPr>
        <p:txBody>
          <a:bodyPr wrap="none" rtlCol="0">
            <a:spAutoFit/>
          </a:bodyPr>
          <a:lstStyle/>
          <a:p>
            <a:pPr algn="ctr">
              <a:lnSpc>
                <a:spcPts val="5500"/>
              </a:lnSpc>
            </a:pPr>
            <a:r>
              <a:rPr kumimoji="1" lang="ja-JP" altLang="en-US" sz="3200" b="1" dirty="0">
                <a:latin typeface="+mn-ea"/>
              </a:rPr>
              <a:t>歯と歯ぐきの</a:t>
            </a:r>
            <a:endParaRPr kumimoji="1" lang="en-US" altLang="ja-JP" sz="3200" b="1" dirty="0">
              <a:latin typeface="+mn-ea"/>
            </a:endParaRPr>
          </a:p>
          <a:p>
            <a:pPr algn="ctr">
              <a:lnSpc>
                <a:spcPts val="5500"/>
              </a:lnSpc>
            </a:pPr>
            <a:r>
              <a:rPr kumimoji="1" lang="ja-JP" altLang="en-US" sz="3200" b="1" dirty="0">
                <a:latin typeface="+mn-ea"/>
              </a:rPr>
              <a:t>さかい目</a:t>
            </a:r>
          </a:p>
        </p:txBody>
      </p:sp>
      <p:grpSp>
        <p:nvGrpSpPr>
          <p:cNvPr id="22" name="グループ化 21">
            <a:extLst>
              <a:ext uri="{FF2B5EF4-FFF2-40B4-BE49-F238E27FC236}">
                <a16:creationId xmlns:a16="http://schemas.microsoft.com/office/drawing/2014/main" id="{7F085D2D-057B-CAED-3742-66075DA1E8C5}"/>
              </a:ext>
            </a:extLst>
          </p:cNvPr>
          <p:cNvGrpSpPr/>
          <p:nvPr/>
        </p:nvGrpSpPr>
        <p:grpSpPr>
          <a:xfrm>
            <a:off x="8090905" y="2750053"/>
            <a:ext cx="1877437" cy="1040523"/>
            <a:chOff x="9355023" y="4073810"/>
            <a:chExt cx="1877437" cy="1040523"/>
          </a:xfrm>
          <a:solidFill>
            <a:schemeClr val="accent5">
              <a:lumMod val="75000"/>
            </a:schemeClr>
          </a:solidFill>
        </p:grpSpPr>
        <p:sp>
          <p:nvSpPr>
            <p:cNvPr id="20" name="テキスト ボックス 19">
              <a:extLst>
                <a:ext uri="{FF2B5EF4-FFF2-40B4-BE49-F238E27FC236}">
                  <a16:creationId xmlns:a16="http://schemas.microsoft.com/office/drawing/2014/main" id="{92C8C3BE-810D-3A70-C44C-894642680EFD}"/>
                </a:ext>
              </a:extLst>
            </p:cNvPr>
            <p:cNvSpPr txBox="1"/>
            <p:nvPr/>
          </p:nvSpPr>
          <p:spPr>
            <a:xfrm>
              <a:off x="9355023" y="4073810"/>
              <a:ext cx="1877437" cy="1040523"/>
            </a:xfrm>
            <a:prstGeom prst="rect">
              <a:avLst/>
            </a:prstGeom>
            <a:grpFill/>
            <a:ln w="57150">
              <a:solidFill>
                <a:srgbClr val="FFFF00"/>
              </a:solidFill>
            </a:ln>
          </p:spPr>
          <p:txBody>
            <a:bodyPr wrap="none" rtlCol="0" anchor="b" anchorCtr="0">
              <a:noAutofit/>
            </a:bodyPr>
            <a:lstStyle/>
            <a:p>
              <a:pPr algn="ctr"/>
              <a:r>
                <a:rPr kumimoji="1" lang="ja-JP" altLang="en-US" sz="4400" b="1" dirty="0">
                  <a:solidFill>
                    <a:schemeClr val="bg1"/>
                  </a:solidFill>
                  <a:latin typeface="+mn-ea"/>
                </a:rPr>
                <a:t>歯　垢</a:t>
              </a:r>
            </a:p>
          </p:txBody>
        </p:sp>
        <p:sp>
          <p:nvSpPr>
            <p:cNvPr id="21" name="テキスト ボックス 20">
              <a:extLst>
                <a:ext uri="{FF2B5EF4-FFF2-40B4-BE49-F238E27FC236}">
                  <a16:creationId xmlns:a16="http://schemas.microsoft.com/office/drawing/2014/main" id="{C48D53B5-E580-6C41-D4C0-0463829E74EE}"/>
                </a:ext>
              </a:extLst>
            </p:cNvPr>
            <p:cNvSpPr txBox="1"/>
            <p:nvPr/>
          </p:nvSpPr>
          <p:spPr>
            <a:xfrm>
              <a:off x="9606341" y="4105340"/>
              <a:ext cx="1397989" cy="369332"/>
            </a:xfrm>
            <a:prstGeom prst="rect">
              <a:avLst/>
            </a:prstGeom>
            <a:grpFill/>
          </p:spPr>
          <p:txBody>
            <a:bodyPr wrap="square" rtlCol="0">
              <a:spAutoFit/>
            </a:bodyPr>
            <a:lstStyle/>
            <a:p>
              <a:pPr algn="dist"/>
              <a:r>
                <a:rPr kumimoji="1" lang="ja-JP" altLang="en-US" b="1" dirty="0">
                  <a:solidFill>
                    <a:schemeClr val="bg1"/>
                  </a:solidFill>
                </a:rPr>
                <a:t>しこう</a:t>
              </a:r>
            </a:p>
          </p:txBody>
        </p:sp>
      </p:grpSp>
      <p:sp>
        <p:nvSpPr>
          <p:cNvPr id="23" name="テキスト ボックス 22">
            <a:extLst>
              <a:ext uri="{FF2B5EF4-FFF2-40B4-BE49-F238E27FC236}">
                <a16:creationId xmlns:a16="http://schemas.microsoft.com/office/drawing/2014/main" id="{40D61D8A-C84B-2294-8A4E-47826769341C}"/>
              </a:ext>
            </a:extLst>
          </p:cNvPr>
          <p:cNvSpPr txBox="1"/>
          <p:nvPr/>
        </p:nvSpPr>
        <p:spPr>
          <a:xfrm>
            <a:off x="9088712" y="4526282"/>
            <a:ext cx="2426076" cy="1446550"/>
          </a:xfrm>
          <a:prstGeom prst="rect">
            <a:avLst/>
          </a:prstGeom>
          <a:noFill/>
        </p:spPr>
        <p:txBody>
          <a:bodyPr wrap="square" rtlCol="0">
            <a:spAutoFit/>
          </a:bodyPr>
          <a:lstStyle/>
          <a:p>
            <a:pPr algn="ctr"/>
            <a:r>
              <a:rPr kumimoji="1" lang="ja-JP" altLang="en-US" sz="4400" b="1" dirty="0"/>
              <a:t>ばい菌のかたまり</a:t>
            </a:r>
          </a:p>
        </p:txBody>
      </p:sp>
      <p:grpSp>
        <p:nvGrpSpPr>
          <p:cNvPr id="29" name="グループ化 28">
            <a:extLst>
              <a:ext uri="{FF2B5EF4-FFF2-40B4-BE49-F238E27FC236}">
                <a16:creationId xmlns:a16="http://schemas.microsoft.com/office/drawing/2014/main" id="{E9437EF7-9A23-0F66-42E3-8F57E4C5BA22}"/>
              </a:ext>
            </a:extLst>
          </p:cNvPr>
          <p:cNvGrpSpPr/>
          <p:nvPr/>
        </p:nvGrpSpPr>
        <p:grpSpPr>
          <a:xfrm>
            <a:off x="6373264" y="4070542"/>
            <a:ext cx="2885382" cy="2250832"/>
            <a:chOff x="302344" y="-440942"/>
            <a:chExt cx="3509826" cy="2737943"/>
          </a:xfrm>
        </p:grpSpPr>
        <p:pic>
          <p:nvPicPr>
            <p:cNvPr id="26" name="図 25" descr="時計 が含まれている画像&#10;&#10;説明は自動で生成されたものです">
              <a:extLst>
                <a:ext uri="{FF2B5EF4-FFF2-40B4-BE49-F238E27FC236}">
                  <a16:creationId xmlns:a16="http://schemas.microsoft.com/office/drawing/2014/main" id="{37ABF008-2550-05F8-B910-352821BF022B}"/>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27" name="図 26" descr="時計 が含まれている画像&#10;&#10;説明は自動で生成されたものです">
              <a:extLst>
                <a:ext uri="{FF2B5EF4-FFF2-40B4-BE49-F238E27FC236}">
                  <a16:creationId xmlns:a16="http://schemas.microsoft.com/office/drawing/2014/main" id="{AC264E9F-8389-5264-C5A6-4C8ED143D8F3}"/>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28" name="図 27" descr="時計 が含まれている画像&#10;&#10;説明は自動で生成されたものです">
              <a:extLst>
                <a:ext uri="{FF2B5EF4-FFF2-40B4-BE49-F238E27FC236}">
                  <a16:creationId xmlns:a16="http://schemas.microsoft.com/office/drawing/2014/main" id="{F2635F1A-657D-DDC2-98FF-2C1F69699C8E}"/>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24" name="図 23" descr="時計 が含まれている画像&#10;&#10;説明は自動で生成されたものです">
              <a:extLst>
                <a:ext uri="{FF2B5EF4-FFF2-40B4-BE49-F238E27FC236}">
                  <a16:creationId xmlns:a16="http://schemas.microsoft.com/office/drawing/2014/main" id="{B118FA5D-9E11-C475-2698-A902F4D3C6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2" name="テキスト ボックス 1">
            <a:extLst>
              <a:ext uri="{FF2B5EF4-FFF2-40B4-BE49-F238E27FC236}">
                <a16:creationId xmlns:a16="http://schemas.microsoft.com/office/drawing/2014/main" id="{4400C08A-F8A9-7777-0E6B-1CB15133F8CE}"/>
              </a:ext>
            </a:extLst>
          </p:cNvPr>
          <p:cNvSpPr txBox="1"/>
          <p:nvPr/>
        </p:nvSpPr>
        <p:spPr>
          <a:xfrm>
            <a:off x="10260571" y="4257303"/>
            <a:ext cx="646331" cy="369332"/>
          </a:xfrm>
          <a:prstGeom prst="rect">
            <a:avLst/>
          </a:prstGeom>
          <a:noFill/>
        </p:spPr>
        <p:txBody>
          <a:bodyPr wrap="none" rtlCol="0">
            <a:spAutoFit/>
          </a:bodyPr>
          <a:lstStyle/>
          <a:p>
            <a:r>
              <a:rPr kumimoji="1" lang="ja-JP" altLang="en-US" b="1" dirty="0"/>
              <a:t>きん</a:t>
            </a:r>
          </a:p>
        </p:txBody>
      </p:sp>
      <p:sp>
        <p:nvSpPr>
          <p:cNvPr id="3" name="フリーフォーム: 図形 2">
            <a:extLst>
              <a:ext uri="{FF2B5EF4-FFF2-40B4-BE49-F238E27FC236}">
                <a16:creationId xmlns:a16="http://schemas.microsoft.com/office/drawing/2014/main" id="{4DD0E538-3603-BB93-5F71-781EF18D8494}"/>
              </a:ext>
            </a:extLst>
          </p:cNvPr>
          <p:cNvSpPr/>
          <p:nvPr/>
        </p:nvSpPr>
        <p:spPr>
          <a:xfrm>
            <a:off x="4033406" y="2610386"/>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AB64688A-B769-1B59-7A6C-05012FC4C69A}"/>
              </a:ext>
            </a:extLst>
          </p:cNvPr>
          <p:cNvSpPr/>
          <p:nvPr/>
        </p:nvSpPr>
        <p:spPr>
          <a:xfrm>
            <a:off x="2286587" y="2868941"/>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DB90645A-53B2-DB18-16F4-6C38D41175FF}"/>
              </a:ext>
            </a:extLst>
          </p:cNvPr>
          <p:cNvSpPr/>
          <p:nvPr/>
        </p:nvSpPr>
        <p:spPr>
          <a:xfrm>
            <a:off x="987508" y="3070740"/>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88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500"/>
                            </p:stCondLst>
                            <p:childTnLst>
                              <p:par>
                                <p:cTn id="18" presetID="26" presetClass="emph" presetSubtype="0" repeatCount="5000" fill="hold" grpId="1"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par>
                                <p:cTn id="21" presetID="26" presetClass="emph" presetSubtype="0" repeatCount="5000" fill="hold" grpId="1" nodeType="with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par>
                                <p:cTn id="24" presetID="26" presetClass="emph" presetSubtype="0" repeatCount="5000" fill="hold" grpId="1" nodeType="withEffect">
                                  <p:stCondLst>
                                    <p:cond delay="0"/>
                                  </p:stCondLst>
                                  <p:childTnLst>
                                    <p:animEffect transition="out" filter="fade">
                                      <p:cBhvr>
                                        <p:cTn id="25" dur="500" tmFilter="0, 0; .2, .5; .8, .5; 1, 0"/>
                                        <p:tgtEl>
                                          <p:spTgt spid="10"/>
                                        </p:tgtEl>
                                      </p:cBhvr>
                                    </p:animEffect>
                                    <p:animScale>
                                      <p:cBhvr>
                                        <p:cTn id="26" dur="250" autoRev="1" fill="hold"/>
                                        <p:tgtEl>
                                          <p:spTgt spid="1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randombar(horizont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18" grpId="0" animBg="1"/>
      <p:bldP spid="18" grpId="1" animBg="1"/>
      <p:bldP spid="19" grpId="0" animBg="1"/>
      <p:bldP spid="23" grpId="0"/>
      <p:bldP spid="2" grpId="0"/>
      <p:bldP spid="3"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041EA1D3-26C7-9A7E-BAA5-C876CE6E7549}"/>
              </a:ext>
            </a:extLst>
          </p:cNvPr>
          <p:cNvSpPr txBox="1"/>
          <p:nvPr/>
        </p:nvSpPr>
        <p:spPr>
          <a:xfrm>
            <a:off x="2036285" y="339470"/>
            <a:ext cx="8290034" cy="1220142"/>
          </a:xfrm>
          <a:prstGeom prst="rect">
            <a:avLst/>
          </a:prstGeom>
          <a:noFill/>
        </p:spPr>
        <p:txBody>
          <a:bodyPr wrap="square" rtlCol="0">
            <a:spAutoFit/>
          </a:bodyPr>
          <a:lstStyle/>
          <a:p>
            <a:pPr algn="ctr">
              <a:lnSpc>
                <a:spcPct val="1500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歯肉炎</a:t>
            </a:r>
            <a:r>
              <a:rPr kumimoji="1" lang="ja-JP" altLang="en-US" sz="5400" b="1" kern="100" dirty="0">
                <a:latin typeface="+mn-ea"/>
                <a:cs typeface="Times New Roman" panose="02020603050405020304" pitchFamily="18" charset="0"/>
              </a:rPr>
              <a:t>はなおる？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CE4D04B-AB99-A04D-E5CD-CE06E03021D5}"/>
              </a:ext>
            </a:extLst>
          </p:cNvPr>
          <p:cNvSpPr txBox="1"/>
          <p:nvPr/>
        </p:nvSpPr>
        <p:spPr>
          <a:xfrm>
            <a:off x="9096642" y="3464551"/>
            <a:ext cx="2485692" cy="1482096"/>
          </a:xfrm>
          <a:prstGeom prst="rect">
            <a:avLst/>
          </a:prstGeom>
          <a:noFill/>
        </p:spPr>
        <p:txBody>
          <a:bodyPr wrap="square" rtlCol="0">
            <a:spAutoFit/>
          </a:bodyPr>
          <a:lstStyle/>
          <a:p>
            <a:pPr algn="ctr"/>
            <a:r>
              <a:rPr kumimoji="1" lang="ja-JP" altLang="en-US" sz="4400" b="1" dirty="0"/>
              <a:t>ばい菌のかたまり</a:t>
            </a:r>
          </a:p>
        </p:txBody>
      </p:sp>
      <p:grpSp>
        <p:nvGrpSpPr>
          <p:cNvPr id="5" name="グループ化 4">
            <a:extLst>
              <a:ext uri="{FF2B5EF4-FFF2-40B4-BE49-F238E27FC236}">
                <a16:creationId xmlns:a16="http://schemas.microsoft.com/office/drawing/2014/main" id="{BF98CFFB-CB13-6A9D-0F72-F3078A165B49}"/>
              </a:ext>
            </a:extLst>
          </p:cNvPr>
          <p:cNvGrpSpPr/>
          <p:nvPr/>
        </p:nvGrpSpPr>
        <p:grpSpPr>
          <a:xfrm>
            <a:off x="6369908" y="3008810"/>
            <a:ext cx="2956284" cy="2306141"/>
            <a:chOff x="302344" y="-440942"/>
            <a:chExt cx="3509826" cy="2737943"/>
          </a:xfrm>
        </p:grpSpPr>
        <p:pic>
          <p:nvPicPr>
            <p:cNvPr id="6" name="図 5" descr="時計 が含まれている画像&#10;&#10;説明は自動で生成されたものです">
              <a:extLst>
                <a:ext uri="{FF2B5EF4-FFF2-40B4-BE49-F238E27FC236}">
                  <a16:creationId xmlns:a16="http://schemas.microsoft.com/office/drawing/2014/main" id="{C7BB95E9-D7F8-3B55-625C-B15021B8AC9B}"/>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8" name="図 7" descr="時計 が含まれている画像&#10;&#10;説明は自動で生成されたものです">
              <a:extLst>
                <a:ext uri="{FF2B5EF4-FFF2-40B4-BE49-F238E27FC236}">
                  <a16:creationId xmlns:a16="http://schemas.microsoft.com/office/drawing/2014/main" id="{77376A01-6303-AA60-B54F-C1948EC3A05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9" name="図 8" descr="時計 が含まれている画像&#10;&#10;説明は自動で生成されたものです">
              <a:extLst>
                <a:ext uri="{FF2B5EF4-FFF2-40B4-BE49-F238E27FC236}">
                  <a16:creationId xmlns:a16="http://schemas.microsoft.com/office/drawing/2014/main" id="{0D80E84C-655C-F27B-F6B9-7C8C3DBDE0E8}"/>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11" name="図 10" descr="時計 が含まれている画像&#10;&#10;説明は自動で生成されたものです">
              <a:extLst>
                <a:ext uri="{FF2B5EF4-FFF2-40B4-BE49-F238E27FC236}">
                  <a16:creationId xmlns:a16="http://schemas.microsoft.com/office/drawing/2014/main" id="{23F11C8E-C9A7-95FB-AEC1-1C085351DA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12" name="テキスト ボックス 11">
            <a:extLst>
              <a:ext uri="{FF2B5EF4-FFF2-40B4-BE49-F238E27FC236}">
                <a16:creationId xmlns:a16="http://schemas.microsoft.com/office/drawing/2014/main" id="{A656256F-34F0-A3F2-EE30-85093FA7B65F}"/>
              </a:ext>
            </a:extLst>
          </p:cNvPr>
          <p:cNvSpPr txBox="1"/>
          <p:nvPr/>
        </p:nvSpPr>
        <p:spPr>
          <a:xfrm>
            <a:off x="3548776" y="5518486"/>
            <a:ext cx="5444238" cy="923330"/>
          </a:xfrm>
          <a:prstGeom prst="rect">
            <a:avLst/>
          </a:prstGeom>
          <a:solidFill>
            <a:srgbClr val="E1FFFF"/>
          </a:solidFill>
          <a:ln>
            <a:solidFill>
              <a:schemeClr val="tx1"/>
            </a:solidFill>
          </a:ln>
        </p:spPr>
        <p:txBody>
          <a:bodyPr wrap="square" rtlCol="0" anchor="ctr" anchorCtr="0">
            <a:spAutoFit/>
          </a:bodyPr>
          <a:lstStyle/>
          <a:p>
            <a:pPr algn="ctr"/>
            <a:r>
              <a:rPr kumimoji="1" lang="ja-JP" altLang="en-US" sz="5400" b="1" kern="100" dirty="0">
                <a:solidFill>
                  <a:srgbClr val="0000FF"/>
                </a:solidFill>
                <a:effectLst>
                  <a:outerShdw blurRad="38100" dist="38100" dir="2700000" algn="tl">
                    <a:srgbClr val="000000">
                      <a:alpha val="43137"/>
                    </a:srgbClr>
                  </a:outerShdw>
                </a:effectLst>
                <a:latin typeface="+mn-ea"/>
                <a:cs typeface="Times New Roman" panose="02020603050405020304" pitchFamily="18" charset="0"/>
              </a:rPr>
              <a:t>歯みがき</a:t>
            </a:r>
            <a:r>
              <a:rPr kumimoji="1" lang="ja-JP" altLang="en-US" sz="5400" b="1" kern="100" dirty="0">
                <a:solidFill>
                  <a:srgbClr val="0000FF"/>
                </a:solidFill>
                <a:latin typeface="+mn-ea"/>
                <a:cs typeface="Times New Roman" panose="02020603050405020304" pitchFamily="18" charset="0"/>
              </a:rPr>
              <a:t>で治る</a:t>
            </a:r>
            <a:endParaRPr kumimoji="1" lang="en-US" altLang="ja-JP" sz="5400" b="1" kern="100" dirty="0">
              <a:solidFill>
                <a:srgbClr val="0000FF"/>
              </a:solidFill>
              <a:latin typeface="+mn-ea"/>
              <a:cs typeface="Times New Roman" panose="02020603050405020304" pitchFamily="18" charset="0"/>
            </a:endParaRPr>
          </a:p>
        </p:txBody>
      </p:sp>
      <p:pic>
        <p:nvPicPr>
          <p:cNvPr id="13" name="図 12">
            <a:extLst>
              <a:ext uri="{FF2B5EF4-FFF2-40B4-BE49-F238E27FC236}">
                <a16:creationId xmlns:a16="http://schemas.microsoft.com/office/drawing/2014/main" id="{09FD69D2-34C6-98F8-CA24-F1781DBAADD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tretch>
            <a:fillRect/>
          </a:stretch>
        </p:blipFill>
        <p:spPr>
          <a:xfrm rot="12720000" flipH="1">
            <a:off x="7713615" y="607706"/>
            <a:ext cx="2766204" cy="3191775"/>
          </a:xfrm>
          <a:prstGeom prst="rect">
            <a:avLst/>
          </a:prstGeom>
        </p:spPr>
      </p:pic>
      <p:graphicFrame>
        <p:nvGraphicFramePr>
          <p:cNvPr id="25" name="オブジェクト 24">
            <a:extLst>
              <a:ext uri="{FF2B5EF4-FFF2-40B4-BE49-F238E27FC236}">
                <a16:creationId xmlns:a16="http://schemas.microsoft.com/office/drawing/2014/main" id="{B23C5CE2-F98A-E38E-7DDD-B6913B0EBC06}"/>
              </a:ext>
            </a:extLst>
          </p:cNvPr>
          <p:cNvGraphicFramePr>
            <a:graphicFrameLocks noChangeAspect="1"/>
          </p:cNvGraphicFramePr>
          <p:nvPr>
            <p:extLst>
              <p:ext uri="{D42A27DB-BD31-4B8C-83A1-F6EECF244321}">
                <p14:modId xmlns:p14="http://schemas.microsoft.com/office/powerpoint/2010/main" val="3263117717"/>
              </p:ext>
            </p:extLst>
          </p:nvPr>
        </p:nvGraphicFramePr>
        <p:xfrm>
          <a:off x="843988" y="1952795"/>
          <a:ext cx="5444237" cy="3433333"/>
        </p:xfrm>
        <a:graphic>
          <a:graphicData uri="http://schemas.openxmlformats.org/presentationml/2006/ole">
            <mc:AlternateContent xmlns:mc="http://schemas.openxmlformats.org/markup-compatibility/2006">
              <mc:Choice xmlns:v="urn:schemas-microsoft-com:vml" Requires="v">
                <p:oleObj name="Image" r:id="rId7" imgW="20482200" imgH="13015800" progId="Photoshop.Image.13">
                  <p:embed/>
                </p:oleObj>
              </mc:Choice>
              <mc:Fallback>
                <p:oleObj name="Image" r:id="rId7" imgW="20482200" imgH="13015800" progId="Photoshop.Image.13">
                  <p:embed/>
                  <p:pic>
                    <p:nvPicPr>
                      <p:cNvPr id="25" name="オブジェクト 24">
                        <a:extLst>
                          <a:ext uri="{FF2B5EF4-FFF2-40B4-BE49-F238E27FC236}">
                            <a16:creationId xmlns:a16="http://schemas.microsoft.com/office/drawing/2014/main" id="{B23C5CE2-F98A-E38E-7DDD-B6913B0EBC06}"/>
                          </a:ext>
                        </a:extLst>
                      </p:cNvPr>
                      <p:cNvPicPr/>
                      <p:nvPr/>
                    </p:nvPicPr>
                    <p:blipFill>
                      <a:blip r:embed="rId8"/>
                      <a:stretch>
                        <a:fillRect/>
                      </a:stretch>
                    </p:blipFill>
                    <p:spPr>
                      <a:xfrm>
                        <a:off x="843988" y="1952795"/>
                        <a:ext cx="5444237" cy="3433333"/>
                      </a:xfrm>
                      <a:prstGeom prst="rect">
                        <a:avLst/>
                      </a:prstGeom>
                    </p:spPr>
                  </p:pic>
                </p:oleObj>
              </mc:Fallback>
            </mc:AlternateContent>
          </a:graphicData>
        </a:graphic>
      </p:graphicFrame>
      <p:sp>
        <p:nvSpPr>
          <p:cNvPr id="30" name="フリーフォーム: 図形 29">
            <a:extLst>
              <a:ext uri="{FF2B5EF4-FFF2-40B4-BE49-F238E27FC236}">
                <a16:creationId xmlns:a16="http://schemas.microsoft.com/office/drawing/2014/main" id="{78228317-2370-2A06-C3FB-9178E4601672}"/>
              </a:ext>
            </a:extLst>
          </p:cNvPr>
          <p:cNvSpPr/>
          <p:nvPr/>
        </p:nvSpPr>
        <p:spPr>
          <a:xfrm>
            <a:off x="4013273" y="2341384"/>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24F05FB9-33FD-8FC2-CD88-71034E7315FE}"/>
              </a:ext>
            </a:extLst>
          </p:cNvPr>
          <p:cNvSpPr/>
          <p:nvPr/>
        </p:nvSpPr>
        <p:spPr>
          <a:xfrm>
            <a:off x="2266454" y="2599939"/>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84B72F65-CDE0-DE3A-2854-1C902DF21257}"/>
              </a:ext>
            </a:extLst>
          </p:cNvPr>
          <p:cNvSpPr/>
          <p:nvPr/>
        </p:nvSpPr>
        <p:spPr>
          <a:xfrm>
            <a:off x="967375" y="2801738"/>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FC11218-7864-F84D-AC44-AA8627B64CCB}"/>
              </a:ext>
            </a:extLst>
          </p:cNvPr>
          <p:cNvSpPr txBox="1"/>
          <p:nvPr/>
        </p:nvSpPr>
        <p:spPr>
          <a:xfrm>
            <a:off x="10285063" y="3253092"/>
            <a:ext cx="646331" cy="369332"/>
          </a:xfrm>
          <a:prstGeom prst="rect">
            <a:avLst/>
          </a:prstGeom>
          <a:noFill/>
        </p:spPr>
        <p:txBody>
          <a:bodyPr wrap="none" rtlCol="0">
            <a:spAutoFit/>
          </a:bodyPr>
          <a:lstStyle/>
          <a:p>
            <a:r>
              <a:rPr kumimoji="1" lang="ja-JP" altLang="en-US" b="1" dirty="0"/>
              <a:t>きん</a:t>
            </a:r>
          </a:p>
        </p:txBody>
      </p:sp>
    </p:spTree>
    <p:extLst>
      <p:ext uri="{BB962C8B-B14F-4D97-AF65-F5344CB8AC3E}">
        <p14:creationId xmlns:p14="http://schemas.microsoft.com/office/powerpoint/2010/main" val="206423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0" presetClass="path" presetSubtype="0" repeatCount="3000" fill="hold" nodeType="afterEffect">
                                  <p:stCondLst>
                                    <p:cond delay="1000"/>
                                  </p:stCondLst>
                                  <p:childTnLst>
                                    <p:animMotion origin="layout" path="M -3.125E-6 -2.96296E-6 L -0.05599 -2.96296E-6 L 0.06927 -0.00463 L -3.125E-6 -2.96296E-6 Z " pathEditMode="relative" rAng="0" ptsTypes="AAAA">
                                      <p:cBhvr>
                                        <p:cTn id="10" dur="2000" fill="hold"/>
                                        <p:tgtEl>
                                          <p:spTgt spid="13"/>
                                        </p:tgtEl>
                                        <p:attrNameLst>
                                          <p:attrName>ppt_x</p:attrName>
                                          <p:attrName>ppt_y</p:attrName>
                                        </p:attrNameLst>
                                      </p:cBhvr>
                                      <p:rCtr x="66400" y="-23100"/>
                                    </p:animMotion>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4" presetClass="exit" presetSubtype="10" fill="hold" grpId="0" nodeType="with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extLst>
              <p:ext uri="{D42A27DB-BD31-4B8C-83A1-F6EECF244321}">
                <p14:modId xmlns:p14="http://schemas.microsoft.com/office/powerpoint/2010/main" val="390093140"/>
              </p:ext>
            </p:extLst>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extLst>
              <p:ext uri="{D42A27DB-BD31-4B8C-83A1-F6EECF244321}">
                <p14:modId xmlns:p14="http://schemas.microsoft.com/office/powerpoint/2010/main" val="2383483145"/>
              </p:ext>
            </p:extLst>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0000FF"/>
                  </a:solidFill>
                  <a:effectLst>
                    <a:outerShdw blurRad="38100" dist="38100" dir="2700000" algn="tl">
                      <a:srgbClr val="000000">
                        <a:alpha val="43137"/>
                      </a:srgbClr>
                    </a:outerShdw>
                  </a:effectLst>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0000FF"/>
                  </a:solidFill>
                  <a:effectLst>
                    <a:outerShdw blurRad="38100" dist="38100" dir="2700000" algn="tl">
                      <a:srgbClr val="000000">
                        <a:alpha val="43137"/>
                      </a:srgbClr>
                    </a:outerShdw>
                  </a:effectLst>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FF0000"/>
                  </a:solidFill>
                  <a:effectLst>
                    <a:outerShdw blurRad="38100" dist="38100" dir="2700000" algn="tl">
                      <a:srgbClr val="000000">
                        <a:alpha val="43137"/>
                      </a:srgbClr>
                    </a:outerShdw>
                  </a:effectLst>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1" name="テキスト ボックス 20">
            <a:extLst>
              <a:ext uri="{FF2B5EF4-FFF2-40B4-BE49-F238E27FC236}">
                <a16:creationId xmlns:a16="http://schemas.microsoft.com/office/drawing/2014/main" id="{4EF87986-49FB-F780-28E5-7CF687CE8FC8}"/>
              </a:ext>
            </a:extLst>
          </p:cNvPr>
          <p:cNvSpPr txBox="1"/>
          <p:nvPr/>
        </p:nvSpPr>
        <p:spPr>
          <a:xfrm>
            <a:off x="2036285" y="339470"/>
            <a:ext cx="8290034" cy="1220142"/>
          </a:xfrm>
          <a:prstGeom prst="rect">
            <a:avLst/>
          </a:prstGeom>
          <a:noFill/>
        </p:spPr>
        <p:txBody>
          <a:bodyPr wrap="square" rtlCol="0">
            <a:spAutoFit/>
          </a:bodyPr>
          <a:lstStyle/>
          <a:p>
            <a:pPr algn="ctr">
              <a:lnSpc>
                <a:spcPct val="1500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ほっといたらどうなる？</a:t>
            </a:r>
            <a:endParaRPr kumimoji="1" lang="en-US" altLang="ja-JP" sz="5400" b="1" kern="100" dirty="0">
              <a:latin typeface="+mn-ea"/>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C6FAA9BD-28A1-A9EC-2084-5FBCAEE8DBA5}"/>
              </a:ext>
            </a:extLst>
          </p:cNvPr>
          <p:cNvSpPr txBox="1"/>
          <p:nvPr/>
        </p:nvSpPr>
        <p:spPr>
          <a:xfrm>
            <a:off x="5328278" y="5499436"/>
            <a:ext cx="5444238" cy="923330"/>
          </a:xfrm>
          <a:prstGeom prst="rect">
            <a:avLst/>
          </a:prstGeom>
          <a:solidFill>
            <a:srgbClr val="E1FFFF"/>
          </a:solidFill>
          <a:ln>
            <a:solidFill>
              <a:schemeClr val="tx1"/>
            </a:solidFill>
          </a:ln>
        </p:spPr>
        <p:txBody>
          <a:bodyPr wrap="square" rtlCol="0" anchor="ctr" anchorCtr="0">
            <a:spAutoFit/>
          </a:bodyPr>
          <a:lstStyle/>
          <a:p>
            <a:pPr algn="ctr"/>
            <a:r>
              <a:rPr kumimoji="1" lang="ja-JP" altLang="en-US" sz="5400" b="1" kern="100" dirty="0">
                <a:solidFill>
                  <a:srgbClr val="0000FF"/>
                </a:solidFill>
                <a:effectLst>
                  <a:outerShdw blurRad="38100" dist="38100" dir="2700000" algn="tl">
                    <a:srgbClr val="000000">
                      <a:alpha val="43137"/>
                    </a:srgbClr>
                  </a:outerShdw>
                </a:effectLst>
                <a:latin typeface="+mn-ea"/>
                <a:cs typeface="Times New Roman" panose="02020603050405020304" pitchFamily="18" charset="0"/>
              </a:rPr>
              <a:t>歯みがき</a:t>
            </a:r>
            <a:r>
              <a:rPr kumimoji="1" lang="ja-JP" altLang="en-US" sz="5400" b="1" kern="100" dirty="0">
                <a:solidFill>
                  <a:srgbClr val="0000FF"/>
                </a:solidFill>
                <a:latin typeface="+mn-ea"/>
                <a:cs typeface="Times New Roman" panose="02020603050405020304" pitchFamily="18" charset="0"/>
              </a:rPr>
              <a:t>で治る</a:t>
            </a:r>
            <a:endParaRPr kumimoji="1" lang="en-US" altLang="ja-JP" sz="5400" b="1" kern="100" dirty="0">
              <a:solidFill>
                <a:srgbClr val="0000FF"/>
              </a:solidFill>
              <a:latin typeface="+mn-ea"/>
              <a:cs typeface="Times New Roman" panose="02020603050405020304" pitchFamily="18" charset="0"/>
            </a:endParaRPr>
          </a:p>
        </p:txBody>
      </p:sp>
      <p:pic>
        <p:nvPicPr>
          <p:cNvPr id="1026" name="Picture 2" descr="歯のクリーニングのイラスト「歯科衛生士さんと子供」">
            <a:extLst>
              <a:ext uri="{FF2B5EF4-FFF2-40B4-BE49-F238E27FC236}">
                <a16:creationId xmlns:a16="http://schemas.microsoft.com/office/drawing/2014/main" id="{6F34DEDB-70F7-679C-9FAA-7F833C0F6F3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64700" y="1490053"/>
            <a:ext cx="2354175" cy="23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563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640862" y="240981"/>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969649" y="304009"/>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9063243" y="1725690"/>
            <a:ext cx="2857581" cy="1681100"/>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毛束を上から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765435" y="4467595"/>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毛束</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510534" y="387572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人差し指の第一関節くらい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フレーム 4">
            <a:extLst>
              <a:ext uri="{FF2B5EF4-FFF2-40B4-BE49-F238E27FC236}">
                <a16:creationId xmlns:a16="http://schemas.microsoft.com/office/drawing/2014/main" id="{D321C985-2D3F-1602-AD42-274BF4DFA127}"/>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6376</TotalTime>
  <Words>634</Words>
  <Application>Microsoft Office PowerPoint</Application>
  <PresentationFormat>ワイド画面</PresentationFormat>
  <Paragraphs>159</Paragraphs>
  <Slides>18</Slides>
  <Notes>17</Notes>
  <HiddenSlides>0</HiddenSlides>
  <MMClips>1</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18</vt:i4>
      </vt:variant>
    </vt:vector>
  </HeadingPairs>
  <TitlesOfParts>
    <vt:vector size="29" baseType="lpstr">
      <vt:lpstr>BIZ UDPゴシック</vt:lpstr>
      <vt:lpstr>BIZ UDゴシック</vt:lpstr>
      <vt:lpstr>HGS創英角ﾎﾟｯﾌﾟ体</vt:lpstr>
      <vt:lpstr>HG丸ｺﾞｼｯｸM-PRO</vt:lpstr>
      <vt:lpstr>HG創英角ﾎﾟｯﾌﾟ体</vt:lpstr>
      <vt:lpstr>游ゴシック</vt:lpstr>
      <vt:lpstr>Arial</vt:lpstr>
      <vt:lpstr>Calibri</vt:lpstr>
      <vt:lpstr>Calibri Light</vt:lpstr>
      <vt:lpstr>1_Office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17</cp:revision>
  <dcterms:created xsi:type="dcterms:W3CDTF">2023-04-28T13:03:18Z</dcterms:created>
  <dcterms:modified xsi:type="dcterms:W3CDTF">2024-02-29T01:29:33Z</dcterms:modified>
</cp:coreProperties>
</file>