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5"/>
  </p:notesMasterIdLst>
  <p:sldIdLst>
    <p:sldId id="9770" r:id="rId2"/>
    <p:sldId id="269" r:id="rId3"/>
    <p:sldId id="9731" r:id="rId4"/>
    <p:sldId id="9732" r:id="rId5"/>
    <p:sldId id="9743" r:id="rId6"/>
    <p:sldId id="9733" r:id="rId7"/>
    <p:sldId id="9744" r:id="rId8"/>
    <p:sldId id="9758" r:id="rId9"/>
    <p:sldId id="9746" r:id="rId10"/>
    <p:sldId id="9759" r:id="rId11"/>
    <p:sldId id="9760" r:id="rId12"/>
    <p:sldId id="9762" r:id="rId13"/>
    <p:sldId id="9755" r:id="rId14"/>
    <p:sldId id="9761" r:id="rId15"/>
    <p:sldId id="9757" r:id="rId16"/>
    <p:sldId id="9753" r:id="rId17"/>
    <p:sldId id="9752" r:id="rId18"/>
    <p:sldId id="9748" r:id="rId19"/>
    <p:sldId id="9749" r:id="rId20"/>
    <p:sldId id="9750" r:id="rId21"/>
    <p:sldId id="9763" r:id="rId22"/>
    <p:sldId id="9751" r:id="rId23"/>
    <p:sldId id="9771"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FF3300"/>
    <a:srgbClr val="FFFF00"/>
    <a:srgbClr val="FF6600"/>
    <a:srgbClr val="4472C4"/>
    <a:srgbClr val="FFCCFF"/>
    <a:srgbClr val="E1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CE0380-D92D-471B-B29C-EB4CBECCB959}" v="1" dt="2024-02-27T23:22:20.2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85129" autoAdjust="0"/>
  </p:normalViewPr>
  <p:slideViewPr>
    <p:cSldViewPr snapToGrid="0">
      <p:cViewPr varScale="1">
        <p:scale>
          <a:sx n="134" d="100"/>
          <a:sy n="134" d="100"/>
        </p:scale>
        <p:origin x="1228" y="84"/>
      </p:cViewPr>
      <p:guideLst/>
    </p:cSldViewPr>
  </p:slideViewPr>
  <p:outlineViewPr>
    <p:cViewPr>
      <p:scale>
        <a:sx n="33" d="100"/>
        <a:sy n="33" d="100"/>
      </p:scale>
      <p:origin x="0" y="0"/>
    </p:cViewPr>
  </p:outlineViewPr>
  <p:notesTextViewPr>
    <p:cViewPr>
      <p:scale>
        <a:sx n="107" d="100"/>
        <a:sy n="107"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3C3CE8-45E2-4D39-B7C8-B55A54DEC4C0}" type="datetimeFigureOut">
              <a:rPr kumimoji="1" lang="ja-JP" altLang="en-US" smtClean="0"/>
              <a:t>2024/2/28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F6E780-C161-4961-BD4F-CA299C677420}" type="slidenum">
              <a:rPr kumimoji="1" lang="ja-JP" altLang="en-US" smtClean="0"/>
              <a:t>‹#›</a:t>
            </a:fld>
            <a:endParaRPr kumimoji="1" lang="ja-JP" altLang="en-US"/>
          </a:p>
        </p:txBody>
      </p:sp>
    </p:spTree>
    <p:extLst>
      <p:ext uri="{BB962C8B-B14F-4D97-AF65-F5344CB8AC3E}">
        <p14:creationId xmlns:p14="http://schemas.microsoft.com/office/powerpoint/2010/main" val="20102860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B1A4D-EAF8-4ED9-A120-A8E9F9A1D1A8}"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566629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11</a:t>
            </a:fld>
            <a:endParaRPr kumimoji="1" lang="ja-JP" altLang="en-US"/>
          </a:p>
        </p:txBody>
      </p:sp>
    </p:spTree>
    <p:extLst>
      <p:ext uri="{BB962C8B-B14F-4D97-AF65-F5344CB8AC3E}">
        <p14:creationId xmlns:p14="http://schemas.microsoft.com/office/powerpoint/2010/main" val="3611894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模型写真：大牟禮矯正歯科クリニック提供</a:t>
            </a:r>
            <a:endParaRPr kumimoji="1" lang="en-US" altLang="ja-JP" dirty="0"/>
          </a:p>
          <a:p>
            <a:r>
              <a:rPr kumimoji="1" lang="ja-JP" altLang="en-US" dirty="0"/>
              <a:t>いらすとやから引用、一部改変</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12</a:t>
            </a:fld>
            <a:endParaRPr kumimoji="1" lang="ja-JP" altLang="en-US"/>
          </a:p>
        </p:txBody>
      </p:sp>
    </p:spTree>
    <p:extLst>
      <p:ext uri="{BB962C8B-B14F-4D97-AF65-F5344CB8AC3E}">
        <p14:creationId xmlns:p14="http://schemas.microsoft.com/office/powerpoint/2010/main" val="2887346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模型写真：大牟禮矯正歯科クリニック提供</a:t>
            </a:r>
            <a:endParaRPr kumimoji="1" lang="en-US" altLang="ja-JP" dirty="0"/>
          </a:p>
          <a:p>
            <a:r>
              <a:rPr kumimoji="1" lang="ja-JP" altLang="en-US" dirty="0"/>
              <a:t>いらすとやから引用、一部改変</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13</a:t>
            </a:fld>
            <a:endParaRPr kumimoji="1" lang="ja-JP" altLang="en-US"/>
          </a:p>
        </p:txBody>
      </p:sp>
    </p:spTree>
    <p:extLst>
      <p:ext uri="{BB962C8B-B14F-4D97-AF65-F5344CB8AC3E}">
        <p14:creationId xmlns:p14="http://schemas.microsoft.com/office/powerpoint/2010/main" val="951288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14</a:t>
            </a:fld>
            <a:endParaRPr kumimoji="1" lang="ja-JP" altLang="en-US"/>
          </a:p>
        </p:txBody>
      </p:sp>
    </p:spTree>
    <p:extLst>
      <p:ext uri="{BB962C8B-B14F-4D97-AF65-F5344CB8AC3E}">
        <p14:creationId xmlns:p14="http://schemas.microsoft.com/office/powerpoint/2010/main" val="3323018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ja-JP" altLang="en-US" dirty="0"/>
              <a:t>いらすとやから引用</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B1A4D-EAF8-4ED9-A120-A8E9F9A1D1A8}"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84793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67639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81942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27788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歯みがき動画：光洋台デンタルクリニック提供</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87280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34735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いらすとやから引用、一部改変</a:t>
            </a:r>
            <a:endParaRPr kumimoji="1" lang="en-US" altLang="ja-JP" dirty="0"/>
          </a:p>
          <a:p>
            <a:r>
              <a:rPr kumimoji="1" lang="ja-JP" altLang="en-US" dirty="0"/>
              <a:t>模型写真：大牟禮矯正歯科クリニック提供</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3</a:t>
            </a:fld>
            <a:endParaRPr kumimoji="1" lang="ja-JP" altLang="en-US"/>
          </a:p>
        </p:txBody>
      </p:sp>
    </p:spTree>
    <p:extLst>
      <p:ext uri="{BB962C8B-B14F-4D97-AF65-F5344CB8AC3E}">
        <p14:creationId xmlns:p14="http://schemas.microsoft.com/office/powerpoint/2010/main" val="1114825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模型写真：大牟禮矯正歯科クリニック提供</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24897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76442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92476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4</a:t>
            </a:fld>
            <a:endParaRPr kumimoji="1" lang="ja-JP" altLang="en-US"/>
          </a:p>
        </p:txBody>
      </p:sp>
    </p:spTree>
    <p:extLst>
      <p:ext uri="{BB962C8B-B14F-4D97-AF65-F5344CB8AC3E}">
        <p14:creationId xmlns:p14="http://schemas.microsoft.com/office/powerpoint/2010/main" val="1957043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模型写真、咀嚼動画：大牟禮矯正歯科クリニック提供</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5</a:t>
            </a:fld>
            <a:endParaRPr kumimoji="1" lang="ja-JP" altLang="en-US"/>
          </a:p>
        </p:txBody>
      </p:sp>
    </p:spTree>
    <p:extLst>
      <p:ext uri="{BB962C8B-B14F-4D97-AF65-F5344CB8AC3E}">
        <p14:creationId xmlns:p14="http://schemas.microsoft.com/office/powerpoint/2010/main" val="3235851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6</a:t>
            </a:fld>
            <a:endParaRPr kumimoji="1" lang="ja-JP" altLang="en-US"/>
          </a:p>
        </p:txBody>
      </p:sp>
    </p:spTree>
    <p:extLst>
      <p:ext uri="{BB962C8B-B14F-4D97-AF65-F5344CB8AC3E}">
        <p14:creationId xmlns:p14="http://schemas.microsoft.com/office/powerpoint/2010/main" val="3429805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いらすとやから引用、一部改変</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模型写真、咀嚼動画：大牟禮矯正歯科クリニック提供</a:t>
            </a:r>
          </a:p>
          <a:p>
            <a:endParaRPr kumimoji="1" lang="en-US" altLang="ja-JP"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7</a:t>
            </a:fld>
            <a:endParaRPr kumimoji="1" lang="ja-JP" altLang="en-US"/>
          </a:p>
        </p:txBody>
      </p:sp>
    </p:spTree>
    <p:extLst>
      <p:ext uri="{BB962C8B-B14F-4D97-AF65-F5344CB8AC3E}">
        <p14:creationId xmlns:p14="http://schemas.microsoft.com/office/powerpoint/2010/main" val="1384924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8</a:t>
            </a:fld>
            <a:endParaRPr kumimoji="1" lang="ja-JP" altLang="en-US"/>
          </a:p>
        </p:txBody>
      </p:sp>
    </p:spTree>
    <p:extLst>
      <p:ext uri="{BB962C8B-B14F-4D97-AF65-F5344CB8AC3E}">
        <p14:creationId xmlns:p14="http://schemas.microsoft.com/office/powerpoint/2010/main" val="1725050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いらすとやから引用、一部改変</a:t>
            </a:r>
            <a:endParaRPr kumimoji="1" lang="en-US" altLang="ja-JP"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9</a:t>
            </a:fld>
            <a:endParaRPr kumimoji="1" lang="ja-JP" altLang="en-US"/>
          </a:p>
        </p:txBody>
      </p:sp>
    </p:spTree>
    <p:extLst>
      <p:ext uri="{BB962C8B-B14F-4D97-AF65-F5344CB8AC3E}">
        <p14:creationId xmlns:p14="http://schemas.microsoft.com/office/powerpoint/2010/main" val="435123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10</a:t>
            </a:fld>
            <a:endParaRPr kumimoji="1" lang="ja-JP" altLang="en-US"/>
          </a:p>
        </p:txBody>
      </p:sp>
    </p:spTree>
    <p:extLst>
      <p:ext uri="{BB962C8B-B14F-4D97-AF65-F5344CB8AC3E}">
        <p14:creationId xmlns:p14="http://schemas.microsoft.com/office/powerpoint/2010/main" val="2199053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4558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18555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49139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1342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61671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36682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660994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052931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39172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846592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22437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70010-55B5-49CB-997F-F77D345B8568}" type="datetimeFigureOut">
              <a:rPr kumimoji="1" lang="ja-JP" altLang="en-US" smtClean="0"/>
              <a:t>2024/2/28</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35652558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2.xml"/><Relationship Id="rId7" Type="http://schemas.openxmlformats.org/officeDocument/2006/relationships/image" Target="../media/image47.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notesSlide" Target="../notesSlides/notesSlide18.xml"/><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9.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emf"/></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6.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CB6FB37-3CBE-23F2-719B-EB69575DAE86}"/>
              </a:ext>
            </a:extLst>
          </p:cNvPr>
          <p:cNvSpPr txBox="1"/>
          <p:nvPr/>
        </p:nvSpPr>
        <p:spPr>
          <a:xfrm>
            <a:off x="144202" y="347373"/>
            <a:ext cx="11961171" cy="3336747"/>
          </a:xfrm>
          <a:prstGeom prst="rect">
            <a:avLst/>
          </a:prstGeom>
          <a:noFill/>
        </p:spPr>
        <p:txBody>
          <a:bodyPr wrap="square" rtlCol="0">
            <a:spAutoFit/>
          </a:bodyPr>
          <a:lstStyle/>
          <a:p>
            <a:pPr>
              <a:lnSpc>
                <a:spcPct val="150000"/>
              </a:lnSpc>
            </a:pPr>
            <a:r>
              <a:rPr kumimoji="1" lang="ja-JP" altLang="en-US" sz="3600"/>
              <a:t>この</a:t>
            </a:r>
            <a:r>
              <a:rPr kumimoji="1" lang="ja-JP" altLang="en-US" sz="3600" dirty="0"/>
              <a:t>教材の著作権は松山市歯科医師会と松山市教育委員会に帰属しております。教材の内容、テキスト、画像等の無断転載・無断使用を固く禁じます。また、他の教材等への引用や改変等の二次利用を厳禁いたします。</a:t>
            </a:r>
            <a:endParaRPr kumimoji="1" lang="en-US" altLang="ja-JP" sz="3600" dirty="0"/>
          </a:p>
        </p:txBody>
      </p:sp>
      <p:sp>
        <p:nvSpPr>
          <p:cNvPr id="2" name="テキスト ボックス 1">
            <a:extLst>
              <a:ext uri="{FF2B5EF4-FFF2-40B4-BE49-F238E27FC236}">
                <a16:creationId xmlns:a16="http://schemas.microsoft.com/office/drawing/2014/main" id="{5EEC750B-47E4-CCBF-D693-37A56E3FCBFB}"/>
              </a:ext>
            </a:extLst>
          </p:cNvPr>
          <p:cNvSpPr txBox="1"/>
          <p:nvPr/>
        </p:nvSpPr>
        <p:spPr>
          <a:xfrm>
            <a:off x="124940" y="4212760"/>
            <a:ext cx="11961171" cy="2025042"/>
          </a:xfrm>
          <a:prstGeom prst="rect">
            <a:avLst/>
          </a:prstGeom>
          <a:noFill/>
        </p:spPr>
        <p:txBody>
          <a:bodyPr wrap="square" rtlCol="0">
            <a:spAutoFit/>
          </a:bodyPr>
          <a:lstStyle/>
          <a:p>
            <a:pPr algn="ctr">
              <a:lnSpc>
                <a:spcPct val="150000"/>
              </a:lnSpc>
            </a:pPr>
            <a:r>
              <a:rPr kumimoji="1" lang="ja-JP" altLang="en-US" sz="4400" b="1" dirty="0">
                <a:solidFill>
                  <a:srgbClr val="FF0000"/>
                </a:solidFill>
              </a:rPr>
              <a:t>授業終了後はその都度</a:t>
            </a:r>
            <a:endParaRPr kumimoji="1" lang="en-US" altLang="ja-JP" sz="4400" b="1" dirty="0">
              <a:solidFill>
                <a:srgbClr val="FF0000"/>
              </a:solidFill>
            </a:endParaRPr>
          </a:p>
          <a:p>
            <a:pPr algn="ctr">
              <a:lnSpc>
                <a:spcPct val="150000"/>
              </a:lnSpc>
            </a:pPr>
            <a:r>
              <a:rPr kumimoji="1" lang="ja-JP" altLang="en-US" sz="4400" b="1" dirty="0">
                <a:solidFill>
                  <a:srgbClr val="FF0000"/>
                </a:solidFill>
              </a:rPr>
              <a:t>パソコンからデータを削除してください。</a:t>
            </a:r>
            <a:endParaRPr kumimoji="1" lang="en-US" altLang="ja-JP" sz="4400" b="1" dirty="0">
              <a:solidFill>
                <a:srgbClr val="FF0000"/>
              </a:solidFill>
            </a:endParaRPr>
          </a:p>
        </p:txBody>
      </p:sp>
    </p:spTree>
    <p:extLst>
      <p:ext uri="{BB962C8B-B14F-4D97-AF65-F5344CB8AC3E}">
        <p14:creationId xmlns:p14="http://schemas.microsoft.com/office/powerpoint/2010/main" val="2900776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A9AA41F3-2F23-CE76-3E5C-E7DD6B05E825}"/>
              </a:ext>
            </a:extLst>
          </p:cNvPr>
          <p:cNvSpPr txBox="1"/>
          <p:nvPr/>
        </p:nvSpPr>
        <p:spPr>
          <a:xfrm>
            <a:off x="429417" y="593951"/>
            <a:ext cx="5539978" cy="830997"/>
          </a:xfrm>
          <a:prstGeom prst="rect">
            <a:avLst/>
          </a:prstGeom>
          <a:noFill/>
        </p:spPr>
        <p:txBody>
          <a:bodyPr wrap="none" lIns="0" tIns="0" rIns="0" bIns="0" rtlCol="0" anchor="ctr" anchorCtr="0">
            <a:spAutoFit/>
          </a:bodyPr>
          <a:lstStyle/>
          <a:p>
            <a:pPr algn="ctr" defTabSz="914423"/>
            <a:r>
              <a:rPr kumimoji="1" lang="ja-JP" altLang="en-US" sz="5400" b="1" dirty="0">
                <a:solidFill>
                  <a:prstClr val="black"/>
                </a:solidFill>
                <a:effectLst>
                  <a:outerShdw blurRad="38100" dist="38100" dir="2700000" algn="tl">
                    <a:srgbClr val="000000">
                      <a:alpha val="43137"/>
                    </a:srgbClr>
                  </a:outerShdw>
                </a:effectLst>
                <a:latin typeface="+mn-ea"/>
              </a:rPr>
              <a:t>歯の名前と役わり</a:t>
            </a:r>
          </a:p>
        </p:txBody>
      </p:sp>
      <p:sp>
        <p:nvSpPr>
          <p:cNvPr id="11" name="正方形/長方形 10">
            <a:extLst>
              <a:ext uri="{FF2B5EF4-FFF2-40B4-BE49-F238E27FC236}">
                <a16:creationId xmlns:a16="http://schemas.microsoft.com/office/drawing/2014/main" id="{A5C4B6E5-553B-1BCA-B682-67F50F1290D6}"/>
              </a:ext>
            </a:extLst>
          </p:cNvPr>
          <p:cNvSpPr/>
          <p:nvPr/>
        </p:nvSpPr>
        <p:spPr>
          <a:xfrm>
            <a:off x="4361936" y="5567753"/>
            <a:ext cx="3480791" cy="849095"/>
          </a:xfrm>
          <a:prstGeom prst="rect">
            <a:avLst/>
          </a:prstGeom>
          <a:solidFill>
            <a:srgbClr val="E1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b="1" dirty="0">
                <a:solidFill>
                  <a:schemeClr val="tx1"/>
                </a:solidFill>
                <a:effectLst>
                  <a:outerShdw blurRad="38100" dist="38100" dir="2700000" algn="tl">
                    <a:srgbClr val="000000">
                      <a:alpha val="43137"/>
                    </a:srgbClr>
                  </a:outerShdw>
                </a:effectLst>
              </a:rPr>
              <a:t>ひきさく</a:t>
            </a:r>
          </a:p>
        </p:txBody>
      </p:sp>
      <p:sp>
        <p:nvSpPr>
          <p:cNvPr id="5" name="テキスト ボックス 4">
            <a:extLst>
              <a:ext uri="{FF2B5EF4-FFF2-40B4-BE49-F238E27FC236}">
                <a16:creationId xmlns:a16="http://schemas.microsoft.com/office/drawing/2014/main" id="{CE8B3357-0EBD-2553-AD71-A3EF668C8E69}"/>
              </a:ext>
            </a:extLst>
          </p:cNvPr>
          <p:cNvSpPr txBox="1"/>
          <p:nvPr/>
        </p:nvSpPr>
        <p:spPr>
          <a:xfrm>
            <a:off x="3868699" y="347110"/>
            <a:ext cx="712054" cy="369332"/>
          </a:xfrm>
          <a:prstGeom prst="rect">
            <a:avLst/>
          </a:prstGeom>
          <a:noFill/>
        </p:spPr>
        <p:txBody>
          <a:bodyPr wrap="none" rtlCol="0">
            <a:spAutoFit/>
          </a:bodyPr>
          <a:lstStyle/>
          <a:p>
            <a:pPr algn="ctr" defTabSz="914423"/>
            <a:r>
              <a:rPr kumimoji="1" lang="ja-JP" altLang="en-US" b="1" dirty="0">
                <a:solidFill>
                  <a:prstClr val="black"/>
                </a:solidFill>
                <a:latin typeface="+mn-ea"/>
              </a:rPr>
              <a:t>や く</a:t>
            </a:r>
            <a:endParaRPr kumimoji="1" lang="en-US" altLang="ja-JP" b="1" dirty="0">
              <a:solidFill>
                <a:prstClr val="black"/>
              </a:solidFill>
              <a:latin typeface="+mn-ea"/>
            </a:endParaRPr>
          </a:p>
        </p:txBody>
      </p:sp>
      <p:pic>
        <p:nvPicPr>
          <p:cNvPr id="7" name="図 6" descr="テキスト&#10;&#10;自動的に生成された説明">
            <a:extLst>
              <a:ext uri="{FF2B5EF4-FFF2-40B4-BE49-F238E27FC236}">
                <a16:creationId xmlns:a16="http://schemas.microsoft.com/office/drawing/2014/main" id="{21F06DD7-F2F1-8D4B-1D35-394432A3039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8545" y="3572434"/>
            <a:ext cx="10493571" cy="1531569"/>
          </a:xfrm>
          <a:prstGeom prst="rect">
            <a:avLst/>
          </a:prstGeom>
        </p:spPr>
      </p:pic>
      <p:sp>
        <p:nvSpPr>
          <p:cNvPr id="12" name="四角形: 上の 2 つの角を丸める 11">
            <a:extLst>
              <a:ext uri="{FF2B5EF4-FFF2-40B4-BE49-F238E27FC236}">
                <a16:creationId xmlns:a16="http://schemas.microsoft.com/office/drawing/2014/main" id="{1C8D8C9D-79BE-F6A7-763A-DE97D1D669F6}"/>
              </a:ext>
            </a:extLst>
          </p:cNvPr>
          <p:cNvSpPr/>
          <p:nvPr/>
        </p:nvSpPr>
        <p:spPr>
          <a:xfrm>
            <a:off x="807835" y="4335795"/>
            <a:ext cx="10586383" cy="893957"/>
          </a:xfrm>
          <a:prstGeom prst="round2SameRect">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5A65F150-5B0C-C9C5-03B4-46A5594F1B72}"/>
              </a:ext>
            </a:extLst>
          </p:cNvPr>
          <p:cNvSpPr/>
          <p:nvPr/>
        </p:nvSpPr>
        <p:spPr>
          <a:xfrm>
            <a:off x="4281619" y="3325454"/>
            <a:ext cx="685329" cy="12954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2C81A770-A058-793E-FBB2-124829EB3869}"/>
              </a:ext>
            </a:extLst>
          </p:cNvPr>
          <p:cNvSpPr/>
          <p:nvPr/>
        </p:nvSpPr>
        <p:spPr>
          <a:xfrm>
            <a:off x="7212698" y="3325454"/>
            <a:ext cx="685329" cy="12954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Picture 2" descr="秋田犬のイラスト">
            <a:extLst>
              <a:ext uri="{FF2B5EF4-FFF2-40B4-BE49-F238E27FC236}">
                <a16:creationId xmlns:a16="http://schemas.microsoft.com/office/drawing/2014/main" id="{56003D99-D258-9466-8C49-6FF2173141A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13038" y="1149559"/>
            <a:ext cx="2001943" cy="22557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獅子座のイラスト（星座）">
            <a:extLst>
              <a:ext uri="{FF2B5EF4-FFF2-40B4-BE49-F238E27FC236}">
                <a16:creationId xmlns:a16="http://schemas.microsoft.com/office/drawing/2014/main" id="{DD45694F-7C70-46F7-7F72-A0A341ADD34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H="1">
            <a:off x="9558766" y="195326"/>
            <a:ext cx="2433466" cy="2083422"/>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グループ化 20">
            <a:extLst>
              <a:ext uri="{FF2B5EF4-FFF2-40B4-BE49-F238E27FC236}">
                <a16:creationId xmlns:a16="http://schemas.microsoft.com/office/drawing/2014/main" id="{4B0A6F39-A953-AEE6-B79E-3FE55B3D9856}"/>
              </a:ext>
            </a:extLst>
          </p:cNvPr>
          <p:cNvGrpSpPr/>
          <p:nvPr/>
        </p:nvGrpSpPr>
        <p:grpSpPr>
          <a:xfrm>
            <a:off x="7597377" y="1909416"/>
            <a:ext cx="2208001" cy="1110031"/>
            <a:chOff x="4982474" y="1534474"/>
            <a:chExt cx="2208001" cy="1110031"/>
          </a:xfrm>
          <a:solidFill>
            <a:srgbClr val="00B0F0"/>
          </a:solidFill>
        </p:grpSpPr>
        <p:sp>
          <p:nvSpPr>
            <p:cNvPr id="22" name="四角形: 角を丸くする 21">
              <a:extLst>
                <a:ext uri="{FF2B5EF4-FFF2-40B4-BE49-F238E27FC236}">
                  <a16:creationId xmlns:a16="http://schemas.microsoft.com/office/drawing/2014/main" id="{805C00EB-AE5A-73B1-5AD9-46B719BEAC5A}"/>
                </a:ext>
              </a:extLst>
            </p:cNvPr>
            <p:cNvSpPr/>
            <p:nvPr/>
          </p:nvSpPr>
          <p:spPr>
            <a:xfrm>
              <a:off x="4982474" y="1557839"/>
              <a:ext cx="2208001" cy="1086666"/>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5400" b="1" dirty="0">
                  <a:effectLst>
                    <a:outerShdw blurRad="38100" dist="38100" dir="2700000" algn="tl">
                      <a:srgbClr val="000000">
                        <a:alpha val="43137"/>
                      </a:srgbClr>
                    </a:outerShdw>
                  </a:effectLst>
                </a:rPr>
                <a:t>犬 歯</a:t>
              </a:r>
            </a:p>
          </p:txBody>
        </p:sp>
        <p:sp>
          <p:nvSpPr>
            <p:cNvPr id="23" name="テキスト ボックス 22">
              <a:extLst>
                <a:ext uri="{FF2B5EF4-FFF2-40B4-BE49-F238E27FC236}">
                  <a16:creationId xmlns:a16="http://schemas.microsoft.com/office/drawing/2014/main" id="{F45CA95C-8275-2EF6-5F98-AA92DA86CCCA}"/>
                </a:ext>
              </a:extLst>
            </p:cNvPr>
            <p:cNvSpPr txBox="1"/>
            <p:nvPr/>
          </p:nvSpPr>
          <p:spPr>
            <a:xfrm>
              <a:off x="5272089" y="1534474"/>
              <a:ext cx="1432706" cy="369332"/>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けん　し</a:t>
              </a:r>
            </a:p>
          </p:txBody>
        </p:sp>
      </p:grpSp>
    </p:spTree>
    <p:extLst>
      <p:ext uri="{BB962C8B-B14F-4D97-AF65-F5344CB8AC3E}">
        <p14:creationId xmlns:p14="http://schemas.microsoft.com/office/powerpoint/2010/main" val="817884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A9AA41F3-2F23-CE76-3E5C-E7DD6B05E825}"/>
              </a:ext>
            </a:extLst>
          </p:cNvPr>
          <p:cNvSpPr txBox="1"/>
          <p:nvPr/>
        </p:nvSpPr>
        <p:spPr>
          <a:xfrm>
            <a:off x="429417" y="593951"/>
            <a:ext cx="5539978" cy="830997"/>
          </a:xfrm>
          <a:prstGeom prst="rect">
            <a:avLst/>
          </a:prstGeom>
          <a:noFill/>
        </p:spPr>
        <p:txBody>
          <a:bodyPr wrap="none" lIns="0" tIns="0" rIns="0" bIns="0" rtlCol="0" anchor="ctr" anchorCtr="0">
            <a:spAutoFit/>
          </a:bodyPr>
          <a:lstStyle/>
          <a:p>
            <a:pPr algn="ctr" defTabSz="914423"/>
            <a:r>
              <a:rPr kumimoji="1" lang="ja-JP" altLang="en-US" sz="5400" b="1" dirty="0">
                <a:solidFill>
                  <a:prstClr val="black"/>
                </a:solidFill>
                <a:effectLst>
                  <a:outerShdw blurRad="38100" dist="38100" dir="2700000" algn="tl">
                    <a:srgbClr val="000000">
                      <a:alpha val="43137"/>
                    </a:srgbClr>
                  </a:outerShdw>
                </a:effectLst>
                <a:latin typeface="+mn-ea"/>
              </a:rPr>
              <a:t>歯の名前と役わり</a:t>
            </a:r>
          </a:p>
        </p:txBody>
      </p:sp>
      <p:sp>
        <p:nvSpPr>
          <p:cNvPr id="5" name="テキスト ボックス 4">
            <a:extLst>
              <a:ext uri="{FF2B5EF4-FFF2-40B4-BE49-F238E27FC236}">
                <a16:creationId xmlns:a16="http://schemas.microsoft.com/office/drawing/2014/main" id="{CE8B3357-0EBD-2553-AD71-A3EF668C8E69}"/>
              </a:ext>
            </a:extLst>
          </p:cNvPr>
          <p:cNvSpPr txBox="1"/>
          <p:nvPr/>
        </p:nvSpPr>
        <p:spPr>
          <a:xfrm>
            <a:off x="3868699" y="355061"/>
            <a:ext cx="712054" cy="369332"/>
          </a:xfrm>
          <a:prstGeom prst="rect">
            <a:avLst/>
          </a:prstGeom>
          <a:noFill/>
        </p:spPr>
        <p:txBody>
          <a:bodyPr wrap="none" rtlCol="0">
            <a:spAutoFit/>
          </a:bodyPr>
          <a:lstStyle/>
          <a:p>
            <a:pPr algn="ctr" defTabSz="914423"/>
            <a:r>
              <a:rPr kumimoji="1" lang="ja-JP" altLang="en-US" b="1" dirty="0">
                <a:solidFill>
                  <a:prstClr val="black"/>
                </a:solidFill>
                <a:latin typeface="+mn-ea"/>
              </a:rPr>
              <a:t>や く</a:t>
            </a:r>
            <a:endParaRPr kumimoji="1" lang="en-US" altLang="ja-JP" b="1" dirty="0">
              <a:solidFill>
                <a:prstClr val="black"/>
              </a:solidFill>
              <a:latin typeface="+mn-ea"/>
            </a:endParaRPr>
          </a:p>
        </p:txBody>
      </p:sp>
      <p:pic>
        <p:nvPicPr>
          <p:cNvPr id="7" name="図 6" descr="テキスト&#10;&#10;自動的に生成された説明">
            <a:extLst>
              <a:ext uri="{FF2B5EF4-FFF2-40B4-BE49-F238E27FC236}">
                <a16:creationId xmlns:a16="http://schemas.microsoft.com/office/drawing/2014/main" id="{21F06DD7-F2F1-8D4B-1D35-394432A3039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8545" y="3210385"/>
            <a:ext cx="10493571" cy="1531569"/>
          </a:xfrm>
          <a:prstGeom prst="rect">
            <a:avLst/>
          </a:prstGeom>
        </p:spPr>
      </p:pic>
      <p:sp>
        <p:nvSpPr>
          <p:cNvPr id="12" name="四角形: 上の 2 つの角を丸める 11">
            <a:extLst>
              <a:ext uri="{FF2B5EF4-FFF2-40B4-BE49-F238E27FC236}">
                <a16:creationId xmlns:a16="http://schemas.microsoft.com/office/drawing/2014/main" id="{1C8D8C9D-79BE-F6A7-763A-DE97D1D669F6}"/>
              </a:ext>
            </a:extLst>
          </p:cNvPr>
          <p:cNvSpPr/>
          <p:nvPr/>
        </p:nvSpPr>
        <p:spPr>
          <a:xfrm>
            <a:off x="807835" y="3973746"/>
            <a:ext cx="10586383" cy="893957"/>
          </a:xfrm>
          <a:prstGeom prst="round2SameRect">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5A65F150-5B0C-C9C5-03B4-46A5594F1B72}"/>
              </a:ext>
            </a:extLst>
          </p:cNvPr>
          <p:cNvSpPr/>
          <p:nvPr/>
        </p:nvSpPr>
        <p:spPr>
          <a:xfrm>
            <a:off x="4323398" y="2963405"/>
            <a:ext cx="578162" cy="12954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2C81A770-A058-793E-FBB2-124829EB3869}"/>
              </a:ext>
            </a:extLst>
          </p:cNvPr>
          <p:cNvSpPr/>
          <p:nvPr/>
        </p:nvSpPr>
        <p:spPr>
          <a:xfrm>
            <a:off x="7254477" y="2963405"/>
            <a:ext cx="578162" cy="12954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EB56E3F2-0E9E-86F9-953E-A0C043B844FE}"/>
              </a:ext>
            </a:extLst>
          </p:cNvPr>
          <p:cNvSpPr/>
          <p:nvPr/>
        </p:nvSpPr>
        <p:spPr>
          <a:xfrm>
            <a:off x="927262" y="2962001"/>
            <a:ext cx="3256018" cy="1295400"/>
          </a:xfrm>
          <a:prstGeom prst="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08443CE4-7E07-9075-CE3C-5AF6EDEED449}"/>
              </a:ext>
            </a:extLst>
          </p:cNvPr>
          <p:cNvSpPr/>
          <p:nvPr/>
        </p:nvSpPr>
        <p:spPr>
          <a:xfrm>
            <a:off x="7971037" y="2953187"/>
            <a:ext cx="3256018" cy="1295400"/>
          </a:xfrm>
          <a:prstGeom prst="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id="{1D1C6607-7186-EC53-9DC6-1C987783598C}"/>
              </a:ext>
            </a:extLst>
          </p:cNvPr>
          <p:cNvGrpSpPr/>
          <p:nvPr/>
        </p:nvGrpSpPr>
        <p:grpSpPr>
          <a:xfrm>
            <a:off x="9609313" y="1589316"/>
            <a:ext cx="2208001" cy="1110031"/>
            <a:chOff x="8525774" y="1776503"/>
            <a:chExt cx="2208001" cy="1110031"/>
          </a:xfrm>
        </p:grpSpPr>
        <p:sp>
          <p:nvSpPr>
            <p:cNvPr id="15" name="四角形: 角を丸くする 14">
              <a:extLst>
                <a:ext uri="{FF2B5EF4-FFF2-40B4-BE49-F238E27FC236}">
                  <a16:creationId xmlns:a16="http://schemas.microsoft.com/office/drawing/2014/main" id="{DEC008A6-F122-3C46-9269-6BDE3E992B12}"/>
                </a:ext>
              </a:extLst>
            </p:cNvPr>
            <p:cNvSpPr/>
            <p:nvPr/>
          </p:nvSpPr>
          <p:spPr>
            <a:xfrm>
              <a:off x="8525774" y="1799868"/>
              <a:ext cx="2208001" cy="1086666"/>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5400" b="1" dirty="0">
                  <a:effectLst>
                    <a:outerShdw blurRad="38100" dist="38100" dir="2700000" algn="tl">
                      <a:srgbClr val="000000">
                        <a:alpha val="43137"/>
                      </a:srgbClr>
                    </a:outerShdw>
                  </a:effectLst>
                </a:rPr>
                <a:t>臼 歯</a:t>
              </a:r>
            </a:p>
          </p:txBody>
        </p:sp>
        <p:sp>
          <p:nvSpPr>
            <p:cNvPr id="16" name="テキスト ボックス 15">
              <a:extLst>
                <a:ext uri="{FF2B5EF4-FFF2-40B4-BE49-F238E27FC236}">
                  <a16:creationId xmlns:a16="http://schemas.microsoft.com/office/drawing/2014/main" id="{B4CA4602-0850-08D4-6600-30202B8F6017}"/>
                </a:ext>
              </a:extLst>
            </p:cNvPr>
            <p:cNvSpPr txBox="1"/>
            <p:nvPr/>
          </p:nvSpPr>
          <p:spPr>
            <a:xfrm>
              <a:off x="8815389" y="1776503"/>
              <a:ext cx="1432706" cy="369332"/>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きゅう 　し</a:t>
              </a:r>
            </a:p>
          </p:txBody>
        </p:sp>
      </p:grpSp>
      <p:grpSp>
        <p:nvGrpSpPr>
          <p:cNvPr id="18" name="グループ化 17">
            <a:extLst>
              <a:ext uri="{FF2B5EF4-FFF2-40B4-BE49-F238E27FC236}">
                <a16:creationId xmlns:a16="http://schemas.microsoft.com/office/drawing/2014/main" id="{FCCBD4B2-8785-F462-78B0-8068E05BF9CB}"/>
              </a:ext>
            </a:extLst>
          </p:cNvPr>
          <p:cNvGrpSpPr/>
          <p:nvPr/>
        </p:nvGrpSpPr>
        <p:grpSpPr>
          <a:xfrm>
            <a:off x="7291026" y="1597855"/>
            <a:ext cx="2208001" cy="1110031"/>
            <a:chOff x="4982474" y="1534474"/>
            <a:chExt cx="2208001" cy="1110031"/>
          </a:xfrm>
          <a:solidFill>
            <a:srgbClr val="00B0F0"/>
          </a:solidFill>
        </p:grpSpPr>
        <p:sp>
          <p:nvSpPr>
            <p:cNvPr id="19" name="四角形: 角を丸くする 18">
              <a:extLst>
                <a:ext uri="{FF2B5EF4-FFF2-40B4-BE49-F238E27FC236}">
                  <a16:creationId xmlns:a16="http://schemas.microsoft.com/office/drawing/2014/main" id="{18B5ABB3-4C05-6E4E-18E2-665FC2DF31E3}"/>
                </a:ext>
              </a:extLst>
            </p:cNvPr>
            <p:cNvSpPr/>
            <p:nvPr/>
          </p:nvSpPr>
          <p:spPr>
            <a:xfrm>
              <a:off x="4982474" y="1557839"/>
              <a:ext cx="2208001" cy="1086666"/>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5400" b="1" dirty="0">
                  <a:effectLst>
                    <a:outerShdw blurRad="38100" dist="38100" dir="2700000" algn="tl">
                      <a:srgbClr val="000000">
                        <a:alpha val="43137"/>
                      </a:srgbClr>
                    </a:outerShdw>
                  </a:effectLst>
                </a:rPr>
                <a:t>犬 歯</a:t>
              </a:r>
            </a:p>
          </p:txBody>
        </p:sp>
        <p:sp>
          <p:nvSpPr>
            <p:cNvPr id="20" name="テキスト ボックス 19">
              <a:extLst>
                <a:ext uri="{FF2B5EF4-FFF2-40B4-BE49-F238E27FC236}">
                  <a16:creationId xmlns:a16="http://schemas.microsoft.com/office/drawing/2014/main" id="{E43B8493-54AD-B507-B382-97E8992370F3}"/>
                </a:ext>
              </a:extLst>
            </p:cNvPr>
            <p:cNvSpPr txBox="1"/>
            <p:nvPr/>
          </p:nvSpPr>
          <p:spPr>
            <a:xfrm>
              <a:off x="5272089" y="1534474"/>
              <a:ext cx="1432706" cy="369332"/>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けん　し</a:t>
              </a:r>
            </a:p>
          </p:txBody>
        </p:sp>
      </p:grpSp>
      <p:grpSp>
        <p:nvGrpSpPr>
          <p:cNvPr id="24" name="グループ化 23">
            <a:extLst>
              <a:ext uri="{FF2B5EF4-FFF2-40B4-BE49-F238E27FC236}">
                <a16:creationId xmlns:a16="http://schemas.microsoft.com/office/drawing/2014/main" id="{7CFD78F4-4DDD-6D90-9BAB-7BFBB41DCF0A}"/>
              </a:ext>
            </a:extLst>
          </p:cNvPr>
          <p:cNvGrpSpPr/>
          <p:nvPr/>
        </p:nvGrpSpPr>
        <p:grpSpPr>
          <a:xfrm>
            <a:off x="4946659" y="1589315"/>
            <a:ext cx="2208001" cy="1110031"/>
            <a:chOff x="4982474" y="1534474"/>
            <a:chExt cx="2208001" cy="1110031"/>
          </a:xfrm>
        </p:grpSpPr>
        <p:sp>
          <p:nvSpPr>
            <p:cNvPr id="25" name="四角形: 角を丸くする 24">
              <a:extLst>
                <a:ext uri="{FF2B5EF4-FFF2-40B4-BE49-F238E27FC236}">
                  <a16:creationId xmlns:a16="http://schemas.microsoft.com/office/drawing/2014/main" id="{51C16254-F8DC-825A-5E17-858D2194D3A7}"/>
                </a:ext>
              </a:extLst>
            </p:cNvPr>
            <p:cNvSpPr/>
            <p:nvPr/>
          </p:nvSpPr>
          <p:spPr>
            <a:xfrm>
              <a:off x="4982474" y="1557839"/>
              <a:ext cx="2208001" cy="108666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5400" b="1" dirty="0">
                  <a:effectLst>
                    <a:outerShdw blurRad="38100" dist="38100" dir="2700000" algn="tl">
                      <a:srgbClr val="000000">
                        <a:alpha val="43137"/>
                      </a:srgbClr>
                    </a:outerShdw>
                  </a:effectLst>
                </a:rPr>
                <a:t>切 歯</a:t>
              </a:r>
            </a:p>
          </p:txBody>
        </p:sp>
        <p:sp>
          <p:nvSpPr>
            <p:cNvPr id="26" name="テキスト ボックス 25">
              <a:extLst>
                <a:ext uri="{FF2B5EF4-FFF2-40B4-BE49-F238E27FC236}">
                  <a16:creationId xmlns:a16="http://schemas.microsoft.com/office/drawing/2014/main" id="{F592F66B-4AE3-203D-D13E-ECDAB8816C49}"/>
                </a:ext>
              </a:extLst>
            </p:cNvPr>
            <p:cNvSpPr txBox="1"/>
            <p:nvPr/>
          </p:nvSpPr>
          <p:spPr>
            <a:xfrm>
              <a:off x="5333999" y="1534474"/>
              <a:ext cx="1370795" cy="369332"/>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せっ　し</a:t>
              </a:r>
            </a:p>
          </p:txBody>
        </p:sp>
      </p:grpSp>
      <p:sp>
        <p:nvSpPr>
          <p:cNvPr id="27" name="正方形/長方形 26">
            <a:extLst>
              <a:ext uri="{FF2B5EF4-FFF2-40B4-BE49-F238E27FC236}">
                <a16:creationId xmlns:a16="http://schemas.microsoft.com/office/drawing/2014/main" id="{E84607DA-160B-BB71-4299-3E0F51E7FA9E}"/>
              </a:ext>
            </a:extLst>
          </p:cNvPr>
          <p:cNvSpPr/>
          <p:nvPr/>
        </p:nvSpPr>
        <p:spPr>
          <a:xfrm>
            <a:off x="5028120" y="2962118"/>
            <a:ext cx="2126540" cy="12954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C7E1AB89-8FA9-58E1-F718-30DA75C17BF2}"/>
              </a:ext>
            </a:extLst>
          </p:cNvPr>
          <p:cNvSpPr/>
          <p:nvPr/>
        </p:nvSpPr>
        <p:spPr>
          <a:xfrm>
            <a:off x="6932517" y="5135490"/>
            <a:ext cx="1612006" cy="571853"/>
          </a:xfrm>
          <a:prstGeom prst="rect">
            <a:avLst/>
          </a:prstGeom>
          <a:solidFill>
            <a:srgbClr val="E1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effectLst>
                  <a:outerShdw blurRad="38100" dist="38100" dir="2700000" algn="tl">
                    <a:srgbClr val="000000">
                      <a:alpha val="43137"/>
                    </a:srgbClr>
                  </a:outerShdw>
                </a:effectLst>
              </a:rPr>
              <a:t>ひきさく</a:t>
            </a:r>
          </a:p>
        </p:txBody>
      </p:sp>
      <p:sp>
        <p:nvSpPr>
          <p:cNvPr id="29" name="正方形/長方形 28">
            <a:extLst>
              <a:ext uri="{FF2B5EF4-FFF2-40B4-BE49-F238E27FC236}">
                <a16:creationId xmlns:a16="http://schemas.microsoft.com/office/drawing/2014/main" id="{8D937753-45FB-54E5-B562-602C0D512C7D}"/>
              </a:ext>
            </a:extLst>
          </p:cNvPr>
          <p:cNvSpPr/>
          <p:nvPr/>
        </p:nvSpPr>
        <p:spPr>
          <a:xfrm>
            <a:off x="5176621" y="5130848"/>
            <a:ext cx="1612005" cy="571853"/>
          </a:xfrm>
          <a:prstGeom prst="rect">
            <a:avLst/>
          </a:prstGeom>
          <a:solidFill>
            <a:srgbClr val="E1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effectLst>
                  <a:outerShdw blurRad="38100" dist="38100" dir="2700000" algn="tl">
                    <a:srgbClr val="000000">
                      <a:alpha val="43137"/>
                    </a:srgbClr>
                  </a:outerShdw>
                </a:effectLst>
              </a:rPr>
              <a:t>かみ切る</a:t>
            </a:r>
          </a:p>
        </p:txBody>
      </p:sp>
      <p:sp>
        <p:nvSpPr>
          <p:cNvPr id="30" name="正方形/長方形 29">
            <a:extLst>
              <a:ext uri="{FF2B5EF4-FFF2-40B4-BE49-F238E27FC236}">
                <a16:creationId xmlns:a16="http://schemas.microsoft.com/office/drawing/2014/main" id="{A150AE39-AA10-2F85-2ECA-BA7B3C505A8C}"/>
              </a:ext>
            </a:extLst>
          </p:cNvPr>
          <p:cNvSpPr/>
          <p:nvPr/>
        </p:nvSpPr>
        <p:spPr>
          <a:xfrm>
            <a:off x="8709860" y="4920373"/>
            <a:ext cx="2179389" cy="974870"/>
          </a:xfrm>
          <a:prstGeom prst="rect">
            <a:avLst/>
          </a:prstGeom>
          <a:solidFill>
            <a:srgbClr val="E1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effectLst>
                  <a:outerShdw blurRad="38100" dist="38100" dir="2700000" algn="tl">
                    <a:srgbClr val="000000">
                      <a:alpha val="43137"/>
                    </a:srgbClr>
                  </a:outerShdw>
                </a:effectLst>
              </a:rPr>
              <a:t>かみくだく</a:t>
            </a:r>
            <a:endParaRPr kumimoji="1" lang="en-US" altLang="ja-JP" sz="2800" b="1" dirty="0">
              <a:solidFill>
                <a:schemeClr val="tx1"/>
              </a:solidFill>
              <a:effectLst>
                <a:outerShdw blurRad="38100" dist="38100" dir="2700000" algn="tl">
                  <a:srgbClr val="000000">
                    <a:alpha val="43137"/>
                  </a:srgbClr>
                </a:outerShdw>
              </a:effectLst>
            </a:endParaRPr>
          </a:p>
          <a:p>
            <a:pPr algn="ctr"/>
            <a:r>
              <a:rPr kumimoji="1" lang="ja-JP" altLang="en-US" sz="2800" b="1" dirty="0">
                <a:solidFill>
                  <a:schemeClr val="tx1"/>
                </a:solidFill>
                <a:effectLst>
                  <a:outerShdw blurRad="38100" dist="38100" dir="2700000" algn="tl">
                    <a:srgbClr val="000000">
                      <a:alpha val="43137"/>
                    </a:srgbClr>
                  </a:outerShdw>
                </a:effectLst>
              </a:rPr>
              <a:t>すりつぶす</a:t>
            </a:r>
          </a:p>
        </p:txBody>
      </p:sp>
    </p:spTree>
    <p:extLst>
      <p:ext uri="{BB962C8B-B14F-4D97-AF65-F5344CB8AC3E}">
        <p14:creationId xmlns:p14="http://schemas.microsoft.com/office/powerpoint/2010/main" val="1052678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EAE1B77A-AB35-3C4B-D405-976ED30EEDE2}"/>
              </a:ext>
            </a:extLst>
          </p:cNvPr>
          <p:cNvSpPr/>
          <p:nvPr/>
        </p:nvSpPr>
        <p:spPr>
          <a:xfrm>
            <a:off x="6847079" y="3619479"/>
            <a:ext cx="935050" cy="1894925"/>
          </a:xfrm>
          <a:prstGeom prst="rect">
            <a:avLst/>
          </a:prstGeom>
          <a:solidFill>
            <a:schemeClr val="bg1">
              <a:alpha val="9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A9AA41F3-2F23-CE76-3E5C-E7DD6B05E825}"/>
              </a:ext>
            </a:extLst>
          </p:cNvPr>
          <p:cNvSpPr txBox="1"/>
          <p:nvPr/>
        </p:nvSpPr>
        <p:spPr>
          <a:xfrm>
            <a:off x="582672" y="485396"/>
            <a:ext cx="4154984" cy="1988301"/>
          </a:xfrm>
          <a:prstGeom prst="rect">
            <a:avLst/>
          </a:prstGeom>
          <a:noFill/>
        </p:spPr>
        <p:txBody>
          <a:bodyPr wrap="none" lIns="0" tIns="0" rIns="0" bIns="0" rtlCol="0" anchor="ctr" anchorCtr="0">
            <a:spAutoFit/>
          </a:bodyPr>
          <a:lstStyle/>
          <a:p>
            <a:pPr algn="ctr" defTabSz="914423">
              <a:lnSpc>
                <a:spcPts val="8000"/>
              </a:lnSpc>
            </a:pPr>
            <a:r>
              <a:rPr kumimoji="1" lang="ja-JP" altLang="en-US" sz="5400" b="1" dirty="0">
                <a:solidFill>
                  <a:prstClr val="black"/>
                </a:solidFill>
                <a:effectLst>
                  <a:outerShdw blurRad="38100" dist="38100" dir="2700000" algn="tl">
                    <a:srgbClr val="000000">
                      <a:alpha val="43137"/>
                    </a:srgbClr>
                  </a:outerShdw>
                </a:effectLst>
                <a:latin typeface="+mn-ea"/>
              </a:rPr>
              <a:t>もし　　　が</a:t>
            </a:r>
            <a:endParaRPr kumimoji="1" lang="en-US" altLang="ja-JP" sz="5400" b="1" dirty="0">
              <a:solidFill>
                <a:prstClr val="black"/>
              </a:solidFill>
              <a:effectLst>
                <a:outerShdw blurRad="38100" dist="38100" dir="2700000" algn="tl">
                  <a:srgbClr val="000000">
                    <a:alpha val="43137"/>
                  </a:srgbClr>
                </a:outerShdw>
              </a:effectLst>
              <a:latin typeface="+mn-ea"/>
            </a:endParaRPr>
          </a:p>
          <a:p>
            <a:pPr algn="ctr" defTabSz="914423">
              <a:lnSpc>
                <a:spcPts val="8000"/>
              </a:lnSpc>
            </a:pPr>
            <a:r>
              <a:rPr kumimoji="1" lang="ja-JP" altLang="en-US" sz="5400" b="1" dirty="0">
                <a:solidFill>
                  <a:prstClr val="black"/>
                </a:solidFill>
                <a:effectLst>
                  <a:outerShdw blurRad="38100" dist="38100" dir="2700000" algn="tl">
                    <a:srgbClr val="000000">
                      <a:alpha val="43137"/>
                    </a:srgbClr>
                  </a:outerShdw>
                </a:effectLst>
                <a:latin typeface="+mn-ea"/>
              </a:rPr>
              <a:t>無かったら？</a:t>
            </a:r>
          </a:p>
        </p:txBody>
      </p:sp>
      <p:grpSp>
        <p:nvGrpSpPr>
          <p:cNvPr id="40" name="グループ化 39">
            <a:extLst>
              <a:ext uri="{FF2B5EF4-FFF2-40B4-BE49-F238E27FC236}">
                <a16:creationId xmlns:a16="http://schemas.microsoft.com/office/drawing/2014/main" id="{E9034865-BE1E-241E-638F-5BD6420DDBBD}"/>
              </a:ext>
            </a:extLst>
          </p:cNvPr>
          <p:cNvGrpSpPr/>
          <p:nvPr/>
        </p:nvGrpSpPr>
        <p:grpSpPr>
          <a:xfrm>
            <a:off x="2098551" y="510451"/>
            <a:ext cx="1809231" cy="938581"/>
            <a:chOff x="5333999" y="1703428"/>
            <a:chExt cx="2208001" cy="1155230"/>
          </a:xfrm>
        </p:grpSpPr>
        <p:sp>
          <p:nvSpPr>
            <p:cNvPr id="41" name="四角形: 角を丸くする 40">
              <a:extLst>
                <a:ext uri="{FF2B5EF4-FFF2-40B4-BE49-F238E27FC236}">
                  <a16:creationId xmlns:a16="http://schemas.microsoft.com/office/drawing/2014/main" id="{5772B2D6-7F5A-62C0-C17C-F05D83AAD9B4}"/>
                </a:ext>
              </a:extLst>
            </p:cNvPr>
            <p:cNvSpPr/>
            <p:nvPr/>
          </p:nvSpPr>
          <p:spPr>
            <a:xfrm>
              <a:off x="5333999" y="1771992"/>
              <a:ext cx="2208001" cy="108666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4400" b="1" dirty="0">
                  <a:effectLst>
                    <a:outerShdw blurRad="38100" dist="38100" dir="2700000" algn="tl">
                      <a:srgbClr val="000000">
                        <a:alpha val="43137"/>
                      </a:srgbClr>
                    </a:outerShdw>
                  </a:effectLst>
                </a:rPr>
                <a:t>切 歯</a:t>
              </a:r>
            </a:p>
          </p:txBody>
        </p:sp>
        <p:sp>
          <p:nvSpPr>
            <p:cNvPr id="42" name="テキスト ボックス 41">
              <a:extLst>
                <a:ext uri="{FF2B5EF4-FFF2-40B4-BE49-F238E27FC236}">
                  <a16:creationId xmlns:a16="http://schemas.microsoft.com/office/drawing/2014/main" id="{EDB028C5-75DB-7068-9FD0-B5174375A6FD}"/>
                </a:ext>
              </a:extLst>
            </p:cNvPr>
            <p:cNvSpPr txBox="1"/>
            <p:nvPr/>
          </p:nvSpPr>
          <p:spPr>
            <a:xfrm>
              <a:off x="5707861" y="1703428"/>
              <a:ext cx="1370795" cy="454583"/>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せっ　し</a:t>
              </a:r>
            </a:p>
          </p:txBody>
        </p:sp>
      </p:grpSp>
      <p:grpSp>
        <p:nvGrpSpPr>
          <p:cNvPr id="44" name="グループ化 43">
            <a:extLst>
              <a:ext uri="{FF2B5EF4-FFF2-40B4-BE49-F238E27FC236}">
                <a16:creationId xmlns:a16="http://schemas.microsoft.com/office/drawing/2014/main" id="{88C9E3B9-7508-CA57-D81A-708F3E99764D}"/>
              </a:ext>
            </a:extLst>
          </p:cNvPr>
          <p:cNvGrpSpPr/>
          <p:nvPr/>
        </p:nvGrpSpPr>
        <p:grpSpPr>
          <a:xfrm>
            <a:off x="1537889" y="3424699"/>
            <a:ext cx="3867340" cy="2036682"/>
            <a:chOff x="7103702" y="2216907"/>
            <a:chExt cx="3946191" cy="2078208"/>
          </a:xfrm>
        </p:grpSpPr>
        <p:pic>
          <p:nvPicPr>
            <p:cNvPr id="45" name="Picture 2" descr="耳に手を当ている男性のイラスト（しかめっ面）">
              <a:extLst>
                <a:ext uri="{FF2B5EF4-FFF2-40B4-BE49-F238E27FC236}">
                  <a16:creationId xmlns:a16="http://schemas.microsoft.com/office/drawing/2014/main" id="{5914298A-E928-B10B-6D54-8D1A296578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24038" y="2273220"/>
              <a:ext cx="1925855" cy="2021895"/>
            </a:xfrm>
            <a:prstGeom prst="rect">
              <a:avLst/>
            </a:prstGeom>
            <a:noFill/>
            <a:extLst>
              <a:ext uri="{909E8E84-426E-40DD-AFC4-6F175D3DCCD1}">
                <a14:hiddenFill xmlns:a14="http://schemas.microsoft.com/office/drawing/2010/main">
                  <a:solidFill>
                    <a:srgbClr val="FFFFFF"/>
                  </a:solidFill>
                </a14:hiddenFill>
              </a:ext>
            </a:extLst>
          </p:spPr>
        </p:pic>
        <p:pic>
          <p:nvPicPr>
            <p:cNvPr id="46" name="図 45">
              <a:extLst>
                <a:ext uri="{FF2B5EF4-FFF2-40B4-BE49-F238E27FC236}">
                  <a16:creationId xmlns:a16="http://schemas.microsoft.com/office/drawing/2014/main" id="{F7B6703C-8C5D-D8D1-E3A5-3A0FF8D3F8E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7103702" y="2216907"/>
              <a:ext cx="2072343" cy="2072344"/>
            </a:xfrm>
            <a:prstGeom prst="rect">
              <a:avLst/>
            </a:prstGeom>
          </p:spPr>
        </p:pic>
      </p:grpSp>
      <p:sp>
        <p:nvSpPr>
          <p:cNvPr id="47" name="四角形: 角を丸くする 46">
            <a:extLst>
              <a:ext uri="{FF2B5EF4-FFF2-40B4-BE49-F238E27FC236}">
                <a16:creationId xmlns:a16="http://schemas.microsoft.com/office/drawing/2014/main" id="{41B36437-4C44-B198-6A20-DC3BF81175B5}"/>
              </a:ext>
            </a:extLst>
          </p:cNvPr>
          <p:cNvSpPr/>
          <p:nvPr/>
        </p:nvSpPr>
        <p:spPr>
          <a:xfrm>
            <a:off x="2033858" y="5461381"/>
            <a:ext cx="2967996" cy="1023433"/>
          </a:xfrm>
          <a:prstGeom prst="roundRect">
            <a:avLst>
              <a:gd name="adj" fmla="val 12229"/>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4400"/>
              </a:lnSpc>
            </a:pPr>
            <a:r>
              <a:rPr kumimoji="1" lang="ja-JP" altLang="en-US" sz="2800" b="1" dirty="0">
                <a:solidFill>
                  <a:schemeClr val="tx1"/>
                </a:solidFill>
                <a:effectLst>
                  <a:outerShdw blurRad="38100" dist="38100" dir="2700000" algn="tl">
                    <a:srgbClr val="000000">
                      <a:alpha val="43137"/>
                    </a:srgbClr>
                  </a:outerShdw>
                </a:effectLst>
              </a:rPr>
              <a:t>しゃべりにくい</a:t>
            </a:r>
            <a:endParaRPr kumimoji="1" lang="en-US" altLang="ja-JP" sz="2800" b="1" dirty="0">
              <a:solidFill>
                <a:schemeClr val="tx1"/>
              </a:solidFill>
              <a:effectLst>
                <a:outerShdw blurRad="38100" dist="38100" dir="2700000" algn="tl">
                  <a:srgbClr val="000000">
                    <a:alpha val="43137"/>
                  </a:srgbClr>
                </a:outerShdw>
              </a:effectLst>
            </a:endParaRPr>
          </a:p>
          <a:p>
            <a:pPr algn="ctr">
              <a:lnSpc>
                <a:spcPts val="4400"/>
              </a:lnSpc>
            </a:pPr>
            <a:r>
              <a:rPr kumimoji="1" lang="ja-JP" altLang="en-US" sz="2800" b="1" dirty="0">
                <a:solidFill>
                  <a:schemeClr val="tx1"/>
                </a:solidFill>
                <a:effectLst>
                  <a:outerShdw blurRad="38100" dist="38100" dir="2700000" algn="tl">
                    <a:srgbClr val="000000">
                      <a:alpha val="43137"/>
                    </a:srgbClr>
                  </a:outerShdw>
                </a:effectLst>
              </a:rPr>
              <a:t>発音しにくい</a:t>
            </a:r>
          </a:p>
        </p:txBody>
      </p:sp>
      <p:pic>
        <p:nvPicPr>
          <p:cNvPr id="48" name="図 47" descr="挿絵 が含まれている画像&#10;&#10;自動的に生成された説明">
            <a:extLst>
              <a:ext uri="{FF2B5EF4-FFF2-40B4-BE49-F238E27FC236}">
                <a16:creationId xmlns:a16="http://schemas.microsoft.com/office/drawing/2014/main" id="{F8B08264-1164-2A48-BD07-9A8BB610177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888213" y="3729412"/>
            <a:ext cx="1765897" cy="1770619"/>
          </a:xfrm>
          <a:prstGeom prst="rect">
            <a:avLst/>
          </a:prstGeom>
        </p:spPr>
      </p:pic>
      <p:pic>
        <p:nvPicPr>
          <p:cNvPr id="49" name="図 48" descr="挿絵 が含まれている画像&#10;&#10;自動的に生成された説明">
            <a:extLst>
              <a:ext uri="{FF2B5EF4-FFF2-40B4-BE49-F238E27FC236}">
                <a16:creationId xmlns:a16="http://schemas.microsoft.com/office/drawing/2014/main" id="{508C988B-82B3-5C36-C485-A695C07510B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749091" y="3734134"/>
            <a:ext cx="1770619" cy="1765897"/>
          </a:xfrm>
          <a:prstGeom prst="rect">
            <a:avLst/>
          </a:prstGeom>
        </p:spPr>
      </p:pic>
      <p:sp>
        <p:nvSpPr>
          <p:cNvPr id="50" name="四角形: 角を丸くする 49">
            <a:extLst>
              <a:ext uri="{FF2B5EF4-FFF2-40B4-BE49-F238E27FC236}">
                <a16:creationId xmlns:a16="http://schemas.microsoft.com/office/drawing/2014/main" id="{AB0AB3AB-2AF2-C019-3758-56E553156039}"/>
              </a:ext>
            </a:extLst>
          </p:cNvPr>
          <p:cNvSpPr/>
          <p:nvPr/>
        </p:nvSpPr>
        <p:spPr>
          <a:xfrm>
            <a:off x="7314604" y="5682732"/>
            <a:ext cx="2967996" cy="731218"/>
          </a:xfrm>
          <a:prstGeom prst="roundRect">
            <a:avLst>
              <a:gd name="adj" fmla="val 12229"/>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tIns="180000" rtlCol="0" anchor="ctr"/>
          <a:lstStyle/>
          <a:p>
            <a:pPr algn="ctr"/>
            <a:r>
              <a:rPr kumimoji="1" lang="ja-JP" altLang="en-US" sz="2800" b="1" dirty="0">
                <a:solidFill>
                  <a:schemeClr val="tx1"/>
                </a:solidFill>
                <a:effectLst>
                  <a:outerShdw blurRad="38100" dist="38100" dir="2700000" algn="tl">
                    <a:srgbClr val="000000">
                      <a:alpha val="43137"/>
                    </a:srgbClr>
                  </a:outerShdw>
                </a:effectLst>
              </a:rPr>
              <a:t>印象が変わる</a:t>
            </a:r>
          </a:p>
        </p:txBody>
      </p:sp>
      <p:sp>
        <p:nvSpPr>
          <p:cNvPr id="51" name="テキスト ボックス 50">
            <a:extLst>
              <a:ext uri="{FF2B5EF4-FFF2-40B4-BE49-F238E27FC236}">
                <a16:creationId xmlns:a16="http://schemas.microsoft.com/office/drawing/2014/main" id="{F7A67201-DB07-E02B-F420-9004A0386BB1}"/>
              </a:ext>
            </a:extLst>
          </p:cNvPr>
          <p:cNvSpPr txBox="1"/>
          <p:nvPr/>
        </p:nvSpPr>
        <p:spPr>
          <a:xfrm>
            <a:off x="7592347" y="5687377"/>
            <a:ext cx="1561646" cy="307777"/>
          </a:xfrm>
          <a:prstGeom prst="rect">
            <a:avLst/>
          </a:prstGeom>
          <a:noFill/>
        </p:spPr>
        <p:txBody>
          <a:bodyPr wrap="none" rtlCol="0">
            <a:spAutoFit/>
          </a:bodyPr>
          <a:lstStyle/>
          <a:p>
            <a:r>
              <a:rPr kumimoji="1" lang="ja-JP" altLang="en-US" sz="1400" dirty="0"/>
              <a:t>いんしょう　   か</a:t>
            </a:r>
          </a:p>
        </p:txBody>
      </p:sp>
      <p:sp>
        <p:nvSpPr>
          <p:cNvPr id="52" name="テキスト ボックス 51">
            <a:extLst>
              <a:ext uri="{FF2B5EF4-FFF2-40B4-BE49-F238E27FC236}">
                <a16:creationId xmlns:a16="http://schemas.microsoft.com/office/drawing/2014/main" id="{59782EF6-E303-DF4D-6CD3-3D61405233EA}"/>
              </a:ext>
            </a:extLst>
          </p:cNvPr>
          <p:cNvSpPr txBox="1"/>
          <p:nvPr/>
        </p:nvSpPr>
        <p:spPr>
          <a:xfrm>
            <a:off x="2360739" y="5855580"/>
            <a:ext cx="1005403" cy="338554"/>
          </a:xfrm>
          <a:prstGeom prst="rect">
            <a:avLst/>
          </a:prstGeom>
          <a:noFill/>
        </p:spPr>
        <p:txBody>
          <a:bodyPr wrap="none" rtlCol="0">
            <a:spAutoFit/>
          </a:bodyPr>
          <a:lstStyle/>
          <a:p>
            <a:r>
              <a:rPr kumimoji="1" lang="ja-JP" altLang="en-US" sz="1600" dirty="0"/>
              <a:t>はつおん</a:t>
            </a:r>
          </a:p>
        </p:txBody>
      </p:sp>
      <p:sp>
        <p:nvSpPr>
          <p:cNvPr id="6" name="テキスト ボックス 5">
            <a:extLst>
              <a:ext uri="{FF2B5EF4-FFF2-40B4-BE49-F238E27FC236}">
                <a16:creationId xmlns:a16="http://schemas.microsoft.com/office/drawing/2014/main" id="{7983B4D2-AE1B-49E2-5633-33F26380574B}"/>
              </a:ext>
            </a:extLst>
          </p:cNvPr>
          <p:cNvSpPr txBox="1"/>
          <p:nvPr/>
        </p:nvSpPr>
        <p:spPr>
          <a:xfrm>
            <a:off x="738107" y="1355401"/>
            <a:ext cx="441147" cy="400110"/>
          </a:xfrm>
          <a:prstGeom prst="rect">
            <a:avLst/>
          </a:prstGeom>
          <a:noFill/>
        </p:spPr>
        <p:txBody>
          <a:bodyPr wrap="none" rtlCol="0">
            <a:spAutoFit/>
          </a:bodyPr>
          <a:lstStyle/>
          <a:p>
            <a:pPr algn="ctr" defTabSz="914423"/>
            <a:r>
              <a:rPr kumimoji="1" lang="ja-JP" altLang="en-US" sz="2000" b="1" dirty="0">
                <a:solidFill>
                  <a:prstClr val="black"/>
                </a:solidFill>
                <a:latin typeface="+mn-ea"/>
              </a:rPr>
              <a:t>な</a:t>
            </a:r>
            <a:endParaRPr kumimoji="1" lang="en-US" altLang="ja-JP" sz="2000" b="1" dirty="0">
              <a:solidFill>
                <a:prstClr val="black"/>
              </a:solidFill>
              <a:latin typeface="+mn-ea"/>
            </a:endParaRPr>
          </a:p>
        </p:txBody>
      </p:sp>
      <p:pic>
        <p:nvPicPr>
          <p:cNvPr id="9" name="図 8" descr="ケーキ, 屋内, テーブル, 食品 が含まれている画像&#10;&#10;自動的に生成された説明">
            <a:extLst>
              <a:ext uri="{FF2B5EF4-FFF2-40B4-BE49-F238E27FC236}">
                <a16:creationId xmlns:a16="http://schemas.microsoft.com/office/drawing/2014/main" id="{612EEABB-933A-49A1-89AC-BE26EFA8BF9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001854" y="682452"/>
            <a:ext cx="3432388" cy="2742247"/>
          </a:xfrm>
          <a:prstGeom prst="rect">
            <a:avLst/>
          </a:prstGeom>
        </p:spPr>
      </p:pic>
      <p:pic>
        <p:nvPicPr>
          <p:cNvPr id="11" name="図 10" descr="食品, 座る が含まれている画像&#10;&#10;自動的に生成された説明">
            <a:extLst>
              <a:ext uri="{FF2B5EF4-FFF2-40B4-BE49-F238E27FC236}">
                <a16:creationId xmlns:a16="http://schemas.microsoft.com/office/drawing/2014/main" id="{32EC1E8E-1757-5ABB-8C6E-BBEAD59F067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620806" y="862846"/>
            <a:ext cx="2945286" cy="2353084"/>
          </a:xfrm>
          <a:prstGeom prst="rect">
            <a:avLst/>
          </a:prstGeom>
        </p:spPr>
      </p:pic>
    </p:spTree>
    <p:extLst>
      <p:ext uri="{BB962C8B-B14F-4D97-AF65-F5344CB8AC3E}">
        <p14:creationId xmlns:p14="http://schemas.microsoft.com/office/powerpoint/2010/main" val="2010962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randombar(horizontal)">
                                      <p:cBhvr>
                                        <p:cTn id="13" dur="500"/>
                                        <p:tgtEl>
                                          <p:spTgt spid="4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randombar(horizontal)">
                                      <p:cBhvr>
                                        <p:cTn id="16" dur="500"/>
                                        <p:tgtEl>
                                          <p:spTgt spid="50"/>
                                        </p:tgtEl>
                                      </p:cBhvr>
                                    </p:animEffect>
                                  </p:childTnLst>
                                </p:cTn>
                              </p:par>
                              <p:par>
                                <p:cTn id="17" presetID="14" presetClass="entr" presetSubtype="1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randombar(horizontal)">
                                      <p:cBhvr>
                                        <p:cTn id="19" dur="500"/>
                                        <p:tgtEl>
                                          <p:spTgt spid="4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randombar(horizontal)">
                                      <p:cBhvr>
                                        <p:cTn id="22" dur="500"/>
                                        <p:tgtEl>
                                          <p:spTgt spid="5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randombar(horizontal)">
                                      <p:cBhvr>
                                        <p:cTn id="2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0" grpId="0" animBg="1"/>
      <p:bldP spid="51" grpId="0"/>
      <p:bldP spid="5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屋内, テーブル, 食品, 座る が含まれている画像&#10;&#10;自動的に生成された説明">
            <a:extLst>
              <a:ext uri="{FF2B5EF4-FFF2-40B4-BE49-F238E27FC236}">
                <a16:creationId xmlns:a16="http://schemas.microsoft.com/office/drawing/2014/main" id="{8772FAA0-4F69-30BD-1928-EC562A47E43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48692" y="765456"/>
            <a:ext cx="3087841" cy="2511965"/>
          </a:xfrm>
          <a:prstGeom prst="rect">
            <a:avLst/>
          </a:prstGeom>
        </p:spPr>
      </p:pic>
      <p:sp>
        <p:nvSpPr>
          <p:cNvPr id="5" name="正方形/長方形 4">
            <a:extLst>
              <a:ext uri="{FF2B5EF4-FFF2-40B4-BE49-F238E27FC236}">
                <a16:creationId xmlns:a16="http://schemas.microsoft.com/office/drawing/2014/main" id="{EAE1B77A-AB35-3C4B-D405-976ED30EEDE2}"/>
              </a:ext>
            </a:extLst>
          </p:cNvPr>
          <p:cNvSpPr/>
          <p:nvPr/>
        </p:nvSpPr>
        <p:spPr>
          <a:xfrm>
            <a:off x="1490290" y="1358457"/>
            <a:ext cx="3017702" cy="1801769"/>
          </a:xfrm>
          <a:prstGeom prst="rect">
            <a:avLst/>
          </a:prstGeom>
          <a:solidFill>
            <a:schemeClr val="bg1">
              <a:alpha val="9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50" name="四角形: 角を丸くする 49">
            <a:extLst>
              <a:ext uri="{FF2B5EF4-FFF2-40B4-BE49-F238E27FC236}">
                <a16:creationId xmlns:a16="http://schemas.microsoft.com/office/drawing/2014/main" id="{AB0AB3AB-2AF2-C019-3758-56E553156039}"/>
              </a:ext>
            </a:extLst>
          </p:cNvPr>
          <p:cNvSpPr/>
          <p:nvPr/>
        </p:nvSpPr>
        <p:spPr>
          <a:xfrm>
            <a:off x="4612002" y="4467388"/>
            <a:ext cx="2967996" cy="1200646"/>
          </a:xfrm>
          <a:prstGeom prst="roundRect">
            <a:avLst>
              <a:gd name="adj" fmla="val 12229"/>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tIns="36000" bIns="36000" rtlCol="0" anchor="ctr"/>
          <a:lstStyle/>
          <a:p>
            <a:pPr algn="ctr"/>
            <a:r>
              <a:rPr kumimoji="1" lang="ja-JP" altLang="en-US" sz="3600" b="1" dirty="0">
                <a:solidFill>
                  <a:schemeClr val="tx1"/>
                </a:solidFill>
                <a:effectLst>
                  <a:outerShdw blurRad="38100" dist="38100" dir="2700000" algn="tl">
                    <a:srgbClr val="000000">
                      <a:alpha val="43137"/>
                    </a:srgbClr>
                  </a:outerShdw>
                </a:effectLst>
              </a:rPr>
              <a:t>力が</a:t>
            </a:r>
            <a:endParaRPr kumimoji="1" lang="en-US" altLang="ja-JP" sz="3600" b="1" dirty="0">
              <a:solidFill>
                <a:schemeClr val="tx1"/>
              </a:solidFill>
              <a:effectLst>
                <a:outerShdw blurRad="38100" dist="38100" dir="2700000" algn="tl">
                  <a:srgbClr val="000000">
                    <a:alpha val="43137"/>
                  </a:srgbClr>
                </a:outerShdw>
              </a:effectLst>
            </a:endParaRPr>
          </a:p>
          <a:p>
            <a:pPr algn="ctr"/>
            <a:r>
              <a:rPr kumimoji="1" lang="ja-JP" altLang="en-US" sz="3600" b="1" dirty="0">
                <a:solidFill>
                  <a:schemeClr val="tx1"/>
                </a:solidFill>
                <a:effectLst>
                  <a:outerShdw blurRad="38100" dist="38100" dir="2700000" algn="tl">
                    <a:srgbClr val="000000">
                      <a:alpha val="43137"/>
                    </a:srgbClr>
                  </a:outerShdw>
                </a:effectLst>
              </a:rPr>
              <a:t>入りにくい</a:t>
            </a:r>
          </a:p>
        </p:txBody>
      </p:sp>
      <p:grpSp>
        <p:nvGrpSpPr>
          <p:cNvPr id="3" name="グループ化 2">
            <a:extLst>
              <a:ext uri="{FF2B5EF4-FFF2-40B4-BE49-F238E27FC236}">
                <a16:creationId xmlns:a16="http://schemas.microsoft.com/office/drawing/2014/main" id="{1EC4B463-A114-FF17-98A7-D7B932E7B10E}"/>
              </a:ext>
            </a:extLst>
          </p:cNvPr>
          <p:cNvGrpSpPr/>
          <p:nvPr/>
        </p:nvGrpSpPr>
        <p:grpSpPr>
          <a:xfrm>
            <a:off x="2033941" y="560563"/>
            <a:ext cx="1853912" cy="897704"/>
            <a:chOff x="4982474" y="1493702"/>
            <a:chExt cx="2208001" cy="1150803"/>
          </a:xfrm>
          <a:solidFill>
            <a:srgbClr val="00B0F0"/>
          </a:solidFill>
        </p:grpSpPr>
        <p:sp>
          <p:nvSpPr>
            <p:cNvPr id="6" name="四角形: 角を丸くする 5">
              <a:extLst>
                <a:ext uri="{FF2B5EF4-FFF2-40B4-BE49-F238E27FC236}">
                  <a16:creationId xmlns:a16="http://schemas.microsoft.com/office/drawing/2014/main" id="{18CA435F-CAA8-684E-2CE2-A1014A8B22BA}"/>
                </a:ext>
              </a:extLst>
            </p:cNvPr>
            <p:cNvSpPr/>
            <p:nvPr/>
          </p:nvSpPr>
          <p:spPr>
            <a:xfrm>
              <a:off x="4982474" y="1557839"/>
              <a:ext cx="2208001" cy="1086666"/>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4400" b="1" dirty="0">
                  <a:effectLst>
                    <a:outerShdw blurRad="38100" dist="38100" dir="2700000" algn="tl">
                      <a:srgbClr val="000000">
                        <a:alpha val="43137"/>
                      </a:srgbClr>
                    </a:outerShdw>
                  </a:effectLst>
                </a:rPr>
                <a:t>臼 歯</a:t>
              </a:r>
            </a:p>
          </p:txBody>
        </p:sp>
        <p:sp>
          <p:nvSpPr>
            <p:cNvPr id="7" name="テキスト ボックス 6">
              <a:extLst>
                <a:ext uri="{FF2B5EF4-FFF2-40B4-BE49-F238E27FC236}">
                  <a16:creationId xmlns:a16="http://schemas.microsoft.com/office/drawing/2014/main" id="{5F82AF1B-2310-1216-4775-5DB4E43BB1ED}"/>
                </a:ext>
              </a:extLst>
            </p:cNvPr>
            <p:cNvSpPr txBox="1"/>
            <p:nvPr/>
          </p:nvSpPr>
          <p:spPr>
            <a:xfrm>
              <a:off x="5158445" y="1493702"/>
              <a:ext cx="1653624" cy="473462"/>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きゅう し</a:t>
              </a:r>
            </a:p>
          </p:txBody>
        </p:sp>
      </p:grpSp>
      <p:pic>
        <p:nvPicPr>
          <p:cNvPr id="3074" name="Picture 2" descr="テコの原理のイラスト1">
            <a:extLst>
              <a:ext uri="{FF2B5EF4-FFF2-40B4-BE49-F238E27FC236}">
                <a16:creationId xmlns:a16="http://schemas.microsoft.com/office/drawing/2014/main" id="{18E9E762-CCD6-B5EC-7430-1585BC3F887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17194" y="3221560"/>
            <a:ext cx="2782470" cy="334431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大きな荷物を運ぶ作業員のイラスト（焦る）">
            <a:extLst>
              <a:ext uri="{FF2B5EF4-FFF2-40B4-BE49-F238E27FC236}">
                <a16:creationId xmlns:a16="http://schemas.microsoft.com/office/drawing/2014/main" id="{82F2F3DB-BAAD-5D6E-9DEB-6018ECDC7B9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87462" y="3328015"/>
            <a:ext cx="2635659" cy="3315293"/>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9F41F158-A385-7F31-9B94-A13301586FCC}"/>
              </a:ext>
            </a:extLst>
          </p:cNvPr>
          <p:cNvSpPr txBox="1"/>
          <p:nvPr/>
        </p:nvSpPr>
        <p:spPr>
          <a:xfrm>
            <a:off x="582672" y="485396"/>
            <a:ext cx="4154984" cy="1988301"/>
          </a:xfrm>
          <a:prstGeom prst="rect">
            <a:avLst/>
          </a:prstGeom>
          <a:noFill/>
        </p:spPr>
        <p:txBody>
          <a:bodyPr wrap="none" lIns="0" tIns="0" rIns="0" bIns="0" rtlCol="0" anchor="ctr" anchorCtr="0">
            <a:spAutoFit/>
          </a:bodyPr>
          <a:lstStyle/>
          <a:p>
            <a:pPr algn="ctr" defTabSz="914423">
              <a:lnSpc>
                <a:spcPts val="8000"/>
              </a:lnSpc>
            </a:pPr>
            <a:r>
              <a:rPr kumimoji="1" lang="ja-JP" altLang="en-US" sz="5400" b="1" dirty="0">
                <a:solidFill>
                  <a:prstClr val="black"/>
                </a:solidFill>
                <a:effectLst>
                  <a:outerShdw blurRad="38100" dist="38100" dir="2700000" algn="tl">
                    <a:srgbClr val="000000">
                      <a:alpha val="43137"/>
                    </a:srgbClr>
                  </a:outerShdw>
                </a:effectLst>
                <a:latin typeface="+mn-ea"/>
              </a:rPr>
              <a:t>もし　　　が</a:t>
            </a:r>
            <a:endParaRPr kumimoji="1" lang="en-US" altLang="ja-JP" sz="5400" b="1" dirty="0">
              <a:solidFill>
                <a:prstClr val="black"/>
              </a:solidFill>
              <a:effectLst>
                <a:outerShdw blurRad="38100" dist="38100" dir="2700000" algn="tl">
                  <a:srgbClr val="000000">
                    <a:alpha val="43137"/>
                  </a:srgbClr>
                </a:outerShdw>
              </a:effectLst>
              <a:latin typeface="+mn-ea"/>
            </a:endParaRPr>
          </a:p>
          <a:p>
            <a:pPr algn="ctr" defTabSz="914423">
              <a:lnSpc>
                <a:spcPts val="8000"/>
              </a:lnSpc>
            </a:pPr>
            <a:r>
              <a:rPr kumimoji="1" lang="ja-JP" altLang="en-US" sz="5400" b="1" dirty="0">
                <a:solidFill>
                  <a:prstClr val="black"/>
                </a:solidFill>
                <a:effectLst>
                  <a:outerShdw blurRad="38100" dist="38100" dir="2700000" algn="tl">
                    <a:srgbClr val="000000">
                      <a:alpha val="43137"/>
                    </a:srgbClr>
                  </a:outerShdw>
                </a:effectLst>
                <a:latin typeface="+mn-ea"/>
              </a:rPr>
              <a:t>無かったら？</a:t>
            </a:r>
          </a:p>
        </p:txBody>
      </p:sp>
      <p:sp>
        <p:nvSpPr>
          <p:cNvPr id="12" name="テキスト ボックス 11">
            <a:extLst>
              <a:ext uri="{FF2B5EF4-FFF2-40B4-BE49-F238E27FC236}">
                <a16:creationId xmlns:a16="http://schemas.microsoft.com/office/drawing/2014/main" id="{CDC76914-3FC6-BC20-70F0-607005C9E97D}"/>
              </a:ext>
            </a:extLst>
          </p:cNvPr>
          <p:cNvSpPr txBox="1"/>
          <p:nvPr/>
        </p:nvSpPr>
        <p:spPr>
          <a:xfrm>
            <a:off x="738107" y="1355401"/>
            <a:ext cx="441147" cy="400110"/>
          </a:xfrm>
          <a:prstGeom prst="rect">
            <a:avLst/>
          </a:prstGeom>
          <a:noFill/>
        </p:spPr>
        <p:txBody>
          <a:bodyPr wrap="none" rtlCol="0">
            <a:spAutoFit/>
          </a:bodyPr>
          <a:lstStyle/>
          <a:p>
            <a:pPr algn="ctr" defTabSz="914423"/>
            <a:r>
              <a:rPr kumimoji="1" lang="ja-JP" altLang="en-US" sz="2000" b="1" dirty="0">
                <a:solidFill>
                  <a:prstClr val="black"/>
                </a:solidFill>
                <a:latin typeface="+mn-ea"/>
              </a:rPr>
              <a:t>な</a:t>
            </a:r>
            <a:endParaRPr kumimoji="1" lang="en-US" altLang="ja-JP" sz="2000" b="1" dirty="0">
              <a:solidFill>
                <a:prstClr val="black"/>
              </a:solidFill>
              <a:latin typeface="+mn-ea"/>
            </a:endParaRPr>
          </a:p>
        </p:txBody>
      </p:sp>
      <p:pic>
        <p:nvPicPr>
          <p:cNvPr id="16" name="図 15" descr="チョコレートカップケーキ&#10;&#10;中程度の精度で自動的に生成された説明">
            <a:extLst>
              <a:ext uri="{FF2B5EF4-FFF2-40B4-BE49-F238E27FC236}">
                <a16:creationId xmlns:a16="http://schemas.microsoft.com/office/drawing/2014/main" id="{A3B041BC-DFD1-900C-7A76-359FDD80FC1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348870" y="765456"/>
            <a:ext cx="3087842" cy="2511965"/>
          </a:xfrm>
          <a:prstGeom prst="rect">
            <a:avLst/>
          </a:prstGeom>
        </p:spPr>
      </p:pic>
    </p:spTree>
    <p:extLst>
      <p:ext uri="{BB962C8B-B14F-4D97-AF65-F5344CB8AC3E}">
        <p14:creationId xmlns:p14="http://schemas.microsoft.com/office/powerpoint/2010/main" val="3871319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randombar(horizontal)">
                                      <p:cBhvr>
                                        <p:cTn id="10" dur="500"/>
                                        <p:tgtEl>
                                          <p:spTgt spid="50"/>
                                        </p:tgtEl>
                                      </p:cBhvr>
                                    </p:animEffect>
                                  </p:childTnLst>
                                </p:cTn>
                              </p:par>
                              <p:par>
                                <p:cTn id="11" presetID="14" presetClass="entr" presetSubtype="10" fill="hold" nodeType="withEffect">
                                  <p:stCondLst>
                                    <p:cond delay="0"/>
                                  </p:stCondLst>
                                  <p:childTnLst>
                                    <p:set>
                                      <p:cBhvr>
                                        <p:cTn id="12" dur="1" fill="hold">
                                          <p:stCondLst>
                                            <p:cond delay="0"/>
                                          </p:stCondLst>
                                        </p:cTn>
                                        <p:tgtEl>
                                          <p:spTgt spid="3080"/>
                                        </p:tgtEl>
                                        <p:attrNameLst>
                                          <p:attrName>style.visibility</p:attrName>
                                        </p:attrNameLst>
                                      </p:cBhvr>
                                      <p:to>
                                        <p:strVal val="visible"/>
                                      </p:to>
                                    </p:set>
                                    <p:animEffect transition="in" filter="randombar(horizontal)">
                                      <p:cBhvr>
                                        <p:cTn id="13"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0"/>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A9AA41F3-2F23-CE76-3E5C-E7DD6B05E825}"/>
              </a:ext>
            </a:extLst>
          </p:cNvPr>
          <p:cNvSpPr txBox="1"/>
          <p:nvPr/>
        </p:nvSpPr>
        <p:spPr>
          <a:xfrm>
            <a:off x="429417" y="491827"/>
            <a:ext cx="5539978" cy="830997"/>
          </a:xfrm>
          <a:prstGeom prst="rect">
            <a:avLst/>
          </a:prstGeom>
          <a:noFill/>
        </p:spPr>
        <p:txBody>
          <a:bodyPr wrap="none" lIns="0" tIns="0" rIns="0" bIns="0" rtlCol="0" anchor="ctr" anchorCtr="0">
            <a:spAutoFit/>
          </a:bodyPr>
          <a:lstStyle/>
          <a:p>
            <a:pPr algn="ctr" defTabSz="914423"/>
            <a:r>
              <a:rPr kumimoji="1" lang="ja-JP" altLang="en-US" sz="5400" b="1" dirty="0">
                <a:solidFill>
                  <a:prstClr val="black"/>
                </a:solidFill>
                <a:effectLst>
                  <a:outerShdw blurRad="38100" dist="38100" dir="2700000" algn="tl">
                    <a:srgbClr val="000000">
                      <a:alpha val="43137"/>
                    </a:srgbClr>
                  </a:outerShdw>
                </a:effectLst>
                <a:latin typeface="+mn-ea"/>
              </a:rPr>
              <a:t>歯の名前と役わり</a:t>
            </a:r>
          </a:p>
        </p:txBody>
      </p:sp>
      <p:sp>
        <p:nvSpPr>
          <p:cNvPr id="5" name="テキスト ボックス 4">
            <a:extLst>
              <a:ext uri="{FF2B5EF4-FFF2-40B4-BE49-F238E27FC236}">
                <a16:creationId xmlns:a16="http://schemas.microsoft.com/office/drawing/2014/main" id="{CE8B3357-0EBD-2553-AD71-A3EF668C8E69}"/>
              </a:ext>
            </a:extLst>
          </p:cNvPr>
          <p:cNvSpPr txBox="1"/>
          <p:nvPr/>
        </p:nvSpPr>
        <p:spPr>
          <a:xfrm>
            <a:off x="3868699" y="268839"/>
            <a:ext cx="712054" cy="369332"/>
          </a:xfrm>
          <a:prstGeom prst="rect">
            <a:avLst/>
          </a:prstGeom>
          <a:noFill/>
        </p:spPr>
        <p:txBody>
          <a:bodyPr wrap="none" rtlCol="0">
            <a:spAutoFit/>
          </a:bodyPr>
          <a:lstStyle/>
          <a:p>
            <a:pPr algn="ctr" defTabSz="914423"/>
            <a:r>
              <a:rPr kumimoji="1" lang="ja-JP" altLang="en-US" b="1" dirty="0">
                <a:solidFill>
                  <a:prstClr val="black"/>
                </a:solidFill>
                <a:latin typeface="+mn-ea"/>
              </a:rPr>
              <a:t>や く</a:t>
            </a:r>
            <a:endParaRPr kumimoji="1" lang="en-US" altLang="ja-JP" b="1" dirty="0">
              <a:solidFill>
                <a:prstClr val="black"/>
              </a:solidFill>
              <a:latin typeface="+mn-ea"/>
            </a:endParaRPr>
          </a:p>
        </p:txBody>
      </p:sp>
      <p:pic>
        <p:nvPicPr>
          <p:cNvPr id="7" name="図 6" descr="テキスト&#10;&#10;自動的に生成された説明">
            <a:extLst>
              <a:ext uri="{FF2B5EF4-FFF2-40B4-BE49-F238E27FC236}">
                <a16:creationId xmlns:a16="http://schemas.microsoft.com/office/drawing/2014/main" id="{21F06DD7-F2F1-8D4B-1D35-394432A3039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8545" y="2811193"/>
            <a:ext cx="10493571" cy="1531569"/>
          </a:xfrm>
          <a:prstGeom prst="rect">
            <a:avLst/>
          </a:prstGeom>
        </p:spPr>
      </p:pic>
      <p:sp>
        <p:nvSpPr>
          <p:cNvPr id="12" name="四角形: 上の 2 つの角を丸める 11">
            <a:extLst>
              <a:ext uri="{FF2B5EF4-FFF2-40B4-BE49-F238E27FC236}">
                <a16:creationId xmlns:a16="http://schemas.microsoft.com/office/drawing/2014/main" id="{1C8D8C9D-79BE-F6A7-763A-DE97D1D669F6}"/>
              </a:ext>
            </a:extLst>
          </p:cNvPr>
          <p:cNvSpPr/>
          <p:nvPr/>
        </p:nvSpPr>
        <p:spPr>
          <a:xfrm>
            <a:off x="807835" y="3574554"/>
            <a:ext cx="10586383" cy="893957"/>
          </a:xfrm>
          <a:prstGeom prst="round2SameRect">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5A65F150-5B0C-C9C5-03B4-46A5594F1B72}"/>
              </a:ext>
            </a:extLst>
          </p:cNvPr>
          <p:cNvSpPr/>
          <p:nvPr/>
        </p:nvSpPr>
        <p:spPr>
          <a:xfrm>
            <a:off x="4323398" y="2564213"/>
            <a:ext cx="578162" cy="12954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2C81A770-A058-793E-FBB2-124829EB3869}"/>
              </a:ext>
            </a:extLst>
          </p:cNvPr>
          <p:cNvSpPr/>
          <p:nvPr/>
        </p:nvSpPr>
        <p:spPr>
          <a:xfrm>
            <a:off x="7254477" y="2564213"/>
            <a:ext cx="578162" cy="12954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EB56E3F2-0E9E-86F9-953E-A0C043B844FE}"/>
              </a:ext>
            </a:extLst>
          </p:cNvPr>
          <p:cNvSpPr/>
          <p:nvPr/>
        </p:nvSpPr>
        <p:spPr>
          <a:xfrm>
            <a:off x="927262" y="2562809"/>
            <a:ext cx="3256018" cy="1295400"/>
          </a:xfrm>
          <a:prstGeom prst="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08443CE4-7E07-9075-CE3C-5AF6EDEED449}"/>
              </a:ext>
            </a:extLst>
          </p:cNvPr>
          <p:cNvSpPr/>
          <p:nvPr/>
        </p:nvSpPr>
        <p:spPr>
          <a:xfrm>
            <a:off x="7971037" y="2553995"/>
            <a:ext cx="3256018" cy="1295400"/>
          </a:xfrm>
          <a:prstGeom prst="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id="{1D1C6607-7186-EC53-9DC6-1C987783598C}"/>
              </a:ext>
            </a:extLst>
          </p:cNvPr>
          <p:cNvGrpSpPr/>
          <p:nvPr/>
        </p:nvGrpSpPr>
        <p:grpSpPr>
          <a:xfrm>
            <a:off x="9609313" y="1287598"/>
            <a:ext cx="2208001" cy="1110031"/>
            <a:chOff x="8525774" y="1776503"/>
            <a:chExt cx="2208001" cy="1110031"/>
          </a:xfrm>
        </p:grpSpPr>
        <p:sp>
          <p:nvSpPr>
            <p:cNvPr id="15" name="四角形: 角を丸くする 14">
              <a:extLst>
                <a:ext uri="{FF2B5EF4-FFF2-40B4-BE49-F238E27FC236}">
                  <a16:creationId xmlns:a16="http://schemas.microsoft.com/office/drawing/2014/main" id="{DEC008A6-F122-3C46-9269-6BDE3E992B12}"/>
                </a:ext>
              </a:extLst>
            </p:cNvPr>
            <p:cNvSpPr/>
            <p:nvPr/>
          </p:nvSpPr>
          <p:spPr>
            <a:xfrm>
              <a:off x="8525774" y="1799868"/>
              <a:ext cx="2208001" cy="1086666"/>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5400" b="1" dirty="0">
                  <a:effectLst>
                    <a:outerShdw blurRad="38100" dist="38100" dir="2700000" algn="tl">
                      <a:srgbClr val="000000">
                        <a:alpha val="43137"/>
                      </a:srgbClr>
                    </a:outerShdw>
                  </a:effectLst>
                </a:rPr>
                <a:t>臼 歯</a:t>
              </a:r>
            </a:p>
          </p:txBody>
        </p:sp>
        <p:sp>
          <p:nvSpPr>
            <p:cNvPr id="16" name="テキスト ボックス 15">
              <a:extLst>
                <a:ext uri="{FF2B5EF4-FFF2-40B4-BE49-F238E27FC236}">
                  <a16:creationId xmlns:a16="http://schemas.microsoft.com/office/drawing/2014/main" id="{B4CA4602-0850-08D4-6600-30202B8F6017}"/>
                </a:ext>
              </a:extLst>
            </p:cNvPr>
            <p:cNvSpPr txBox="1"/>
            <p:nvPr/>
          </p:nvSpPr>
          <p:spPr>
            <a:xfrm>
              <a:off x="8815389" y="1776503"/>
              <a:ext cx="1432706" cy="369332"/>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きゅう 　し</a:t>
              </a:r>
            </a:p>
          </p:txBody>
        </p:sp>
      </p:grpSp>
      <p:grpSp>
        <p:nvGrpSpPr>
          <p:cNvPr id="18" name="グループ化 17">
            <a:extLst>
              <a:ext uri="{FF2B5EF4-FFF2-40B4-BE49-F238E27FC236}">
                <a16:creationId xmlns:a16="http://schemas.microsoft.com/office/drawing/2014/main" id="{FCCBD4B2-8785-F462-78B0-8068E05BF9CB}"/>
              </a:ext>
            </a:extLst>
          </p:cNvPr>
          <p:cNvGrpSpPr/>
          <p:nvPr/>
        </p:nvGrpSpPr>
        <p:grpSpPr>
          <a:xfrm>
            <a:off x="7291026" y="1296137"/>
            <a:ext cx="2208001" cy="1110031"/>
            <a:chOff x="4982474" y="1534474"/>
            <a:chExt cx="2208001" cy="1110031"/>
          </a:xfrm>
          <a:solidFill>
            <a:srgbClr val="00B0F0"/>
          </a:solidFill>
        </p:grpSpPr>
        <p:sp>
          <p:nvSpPr>
            <p:cNvPr id="19" name="四角形: 角を丸くする 18">
              <a:extLst>
                <a:ext uri="{FF2B5EF4-FFF2-40B4-BE49-F238E27FC236}">
                  <a16:creationId xmlns:a16="http://schemas.microsoft.com/office/drawing/2014/main" id="{18B5ABB3-4C05-6E4E-18E2-665FC2DF31E3}"/>
                </a:ext>
              </a:extLst>
            </p:cNvPr>
            <p:cNvSpPr/>
            <p:nvPr/>
          </p:nvSpPr>
          <p:spPr>
            <a:xfrm>
              <a:off x="4982474" y="1557839"/>
              <a:ext cx="2208001" cy="1086666"/>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5400" b="1" dirty="0">
                  <a:effectLst>
                    <a:outerShdw blurRad="38100" dist="38100" dir="2700000" algn="tl">
                      <a:srgbClr val="000000">
                        <a:alpha val="43137"/>
                      </a:srgbClr>
                    </a:outerShdw>
                  </a:effectLst>
                </a:rPr>
                <a:t>犬 歯</a:t>
              </a:r>
            </a:p>
          </p:txBody>
        </p:sp>
        <p:sp>
          <p:nvSpPr>
            <p:cNvPr id="20" name="テキスト ボックス 19">
              <a:extLst>
                <a:ext uri="{FF2B5EF4-FFF2-40B4-BE49-F238E27FC236}">
                  <a16:creationId xmlns:a16="http://schemas.microsoft.com/office/drawing/2014/main" id="{E43B8493-54AD-B507-B382-97E8992370F3}"/>
                </a:ext>
              </a:extLst>
            </p:cNvPr>
            <p:cNvSpPr txBox="1"/>
            <p:nvPr/>
          </p:nvSpPr>
          <p:spPr>
            <a:xfrm>
              <a:off x="5272089" y="1534474"/>
              <a:ext cx="1432706" cy="369332"/>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けん　し</a:t>
              </a:r>
            </a:p>
          </p:txBody>
        </p:sp>
      </p:grpSp>
      <p:grpSp>
        <p:nvGrpSpPr>
          <p:cNvPr id="24" name="グループ化 23">
            <a:extLst>
              <a:ext uri="{FF2B5EF4-FFF2-40B4-BE49-F238E27FC236}">
                <a16:creationId xmlns:a16="http://schemas.microsoft.com/office/drawing/2014/main" id="{7CFD78F4-4DDD-6D90-9BAB-7BFBB41DCF0A}"/>
              </a:ext>
            </a:extLst>
          </p:cNvPr>
          <p:cNvGrpSpPr/>
          <p:nvPr/>
        </p:nvGrpSpPr>
        <p:grpSpPr>
          <a:xfrm>
            <a:off x="4946659" y="1287597"/>
            <a:ext cx="2208001" cy="1110031"/>
            <a:chOff x="4982474" y="1534474"/>
            <a:chExt cx="2208001" cy="1110031"/>
          </a:xfrm>
        </p:grpSpPr>
        <p:sp>
          <p:nvSpPr>
            <p:cNvPr id="25" name="四角形: 角を丸くする 24">
              <a:extLst>
                <a:ext uri="{FF2B5EF4-FFF2-40B4-BE49-F238E27FC236}">
                  <a16:creationId xmlns:a16="http://schemas.microsoft.com/office/drawing/2014/main" id="{51C16254-F8DC-825A-5E17-858D2194D3A7}"/>
                </a:ext>
              </a:extLst>
            </p:cNvPr>
            <p:cNvSpPr/>
            <p:nvPr/>
          </p:nvSpPr>
          <p:spPr>
            <a:xfrm>
              <a:off x="4982474" y="1557839"/>
              <a:ext cx="2208001" cy="108666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5400" b="1" dirty="0">
                  <a:effectLst>
                    <a:outerShdw blurRad="38100" dist="38100" dir="2700000" algn="tl">
                      <a:srgbClr val="000000">
                        <a:alpha val="43137"/>
                      </a:srgbClr>
                    </a:outerShdw>
                  </a:effectLst>
                </a:rPr>
                <a:t>切 歯</a:t>
              </a:r>
            </a:p>
          </p:txBody>
        </p:sp>
        <p:sp>
          <p:nvSpPr>
            <p:cNvPr id="26" name="テキスト ボックス 25">
              <a:extLst>
                <a:ext uri="{FF2B5EF4-FFF2-40B4-BE49-F238E27FC236}">
                  <a16:creationId xmlns:a16="http://schemas.microsoft.com/office/drawing/2014/main" id="{F592F66B-4AE3-203D-D13E-ECDAB8816C49}"/>
                </a:ext>
              </a:extLst>
            </p:cNvPr>
            <p:cNvSpPr txBox="1"/>
            <p:nvPr/>
          </p:nvSpPr>
          <p:spPr>
            <a:xfrm>
              <a:off x="5333999" y="1534474"/>
              <a:ext cx="1370795" cy="369332"/>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せっ　し</a:t>
              </a:r>
            </a:p>
          </p:txBody>
        </p:sp>
      </p:grpSp>
      <p:sp>
        <p:nvSpPr>
          <p:cNvPr id="27" name="正方形/長方形 26">
            <a:extLst>
              <a:ext uri="{FF2B5EF4-FFF2-40B4-BE49-F238E27FC236}">
                <a16:creationId xmlns:a16="http://schemas.microsoft.com/office/drawing/2014/main" id="{E84607DA-160B-BB71-4299-3E0F51E7FA9E}"/>
              </a:ext>
            </a:extLst>
          </p:cNvPr>
          <p:cNvSpPr/>
          <p:nvPr/>
        </p:nvSpPr>
        <p:spPr>
          <a:xfrm>
            <a:off x="5028120" y="2562926"/>
            <a:ext cx="2126540" cy="12954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C7E1AB89-8FA9-58E1-F718-30DA75C17BF2}"/>
              </a:ext>
            </a:extLst>
          </p:cNvPr>
          <p:cNvSpPr/>
          <p:nvPr/>
        </p:nvSpPr>
        <p:spPr>
          <a:xfrm>
            <a:off x="6932517" y="4736303"/>
            <a:ext cx="1612006" cy="571853"/>
          </a:xfrm>
          <a:prstGeom prst="rect">
            <a:avLst/>
          </a:prstGeom>
          <a:solidFill>
            <a:srgbClr val="E1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effectLst>
                  <a:outerShdw blurRad="38100" dist="38100" dir="2700000" algn="tl">
                    <a:srgbClr val="000000">
                      <a:alpha val="43137"/>
                    </a:srgbClr>
                  </a:outerShdw>
                </a:effectLst>
              </a:rPr>
              <a:t>ひきさく</a:t>
            </a:r>
          </a:p>
        </p:txBody>
      </p:sp>
      <p:sp>
        <p:nvSpPr>
          <p:cNvPr id="29" name="正方形/長方形 28">
            <a:extLst>
              <a:ext uri="{FF2B5EF4-FFF2-40B4-BE49-F238E27FC236}">
                <a16:creationId xmlns:a16="http://schemas.microsoft.com/office/drawing/2014/main" id="{8D937753-45FB-54E5-B562-602C0D512C7D}"/>
              </a:ext>
            </a:extLst>
          </p:cNvPr>
          <p:cNvSpPr/>
          <p:nvPr/>
        </p:nvSpPr>
        <p:spPr>
          <a:xfrm>
            <a:off x="4925973" y="4731661"/>
            <a:ext cx="1612005" cy="571853"/>
          </a:xfrm>
          <a:prstGeom prst="rect">
            <a:avLst/>
          </a:prstGeom>
          <a:solidFill>
            <a:srgbClr val="E1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effectLst>
                  <a:outerShdw blurRad="38100" dist="38100" dir="2700000" algn="tl">
                    <a:srgbClr val="000000">
                      <a:alpha val="43137"/>
                    </a:srgbClr>
                  </a:outerShdw>
                </a:effectLst>
              </a:rPr>
              <a:t>かみ切る</a:t>
            </a:r>
          </a:p>
        </p:txBody>
      </p:sp>
      <p:sp>
        <p:nvSpPr>
          <p:cNvPr id="30" name="正方形/長方形 29">
            <a:extLst>
              <a:ext uri="{FF2B5EF4-FFF2-40B4-BE49-F238E27FC236}">
                <a16:creationId xmlns:a16="http://schemas.microsoft.com/office/drawing/2014/main" id="{A150AE39-AA10-2F85-2ECA-BA7B3C505A8C}"/>
              </a:ext>
            </a:extLst>
          </p:cNvPr>
          <p:cNvSpPr/>
          <p:nvPr/>
        </p:nvSpPr>
        <p:spPr>
          <a:xfrm>
            <a:off x="9057980" y="4521186"/>
            <a:ext cx="2179389" cy="974870"/>
          </a:xfrm>
          <a:prstGeom prst="rect">
            <a:avLst/>
          </a:prstGeom>
          <a:solidFill>
            <a:srgbClr val="E1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effectLst>
                  <a:outerShdw blurRad="38100" dist="38100" dir="2700000" algn="tl">
                    <a:srgbClr val="000000">
                      <a:alpha val="43137"/>
                    </a:srgbClr>
                  </a:outerShdw>
                </a:effectLst>
              </a:rPr>
              <a:t>かみくだく</a:t>
            </a:r>
            <a:endParaRPr kumimoji="1" lang="en-US" altLang="ja-JP" sz="2800" b="1" dirty="0">
              <a:solidFill>
                <a:schemeClr val="tx1"/>
              </a:solidFill>
              <a:effectLst>
                <a:outerShdw blurRad="38100" dist="38100" dir="2700000" algn="tl">
                  <a:srgbClr val="000000">
                    <a:alpha val="43137"/>
                  </a:srgbClr>
                </a:outerShdw>
              </a:effectLst>
            </a:endParaRPr>
          </a:p>
          <a:p>
            <a:pPr algn="ctr"/>
            <a:r>
              <a:rPr kumimoji="1" lang="ja-JP" altLang="en-US" sz="2800" b="1" dirty="0">
                <a:solidFill>
                  <a:schemeClr val="tx1"/>
                </a:solidFill>
                <a:effectLst>
                  <a:outerShdw blurRad="38100" dist="38100" dir="2700000" algn="tl">
                    <a:srgbClr val="000000">
                      <a:alpha val="43137"/>
                    </a:srgbClr>
                  </a:outerShdw>
                </a:effectLst>
              </a:rPr>
              <a:t>すりつぶす</a:t>
            </a:r>
          </a:p>
        </p:txBody>
      </p:sp>
      <p:sp>
        <p:nvSpPr>
          <p:cNvPr id="6" name="正方形/長方形 5">
            <a:extLst>
              <a:ext uri="{FF2B5EF4-FFF2-40B4-BE49-F238E27FC236}">
                <a16:creationId xmlns:a16="http://schemas.microsoft.com/office/drawing/2014/main" id="{B344CB04-2967-666E-0785-C9A37DFC9583}"/>
              </a:ext>
            </a:extLst>
          </p:cNvPr>
          <p:cNvSpPr/>
          <p:nvPr/>
        </p:nvSpPr>
        <p:spPr>
          <a:xfrm>
            <a:off x="4869128" y="5507751"/>
            <a:ext cx="1725048" cy="467361"/>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effectLst>
                  <a:outerShdw blurRad="38100" dist="38100" dir="2700000" algn="tl">
                    <a:srgbClr val="000000">
                      <a:alpha val="43137"/>
                    </a:srgbClr>
                  </a:outerShdw>
                </a:effectLst>
              </a:rPr>
              <a:t>話す・歌う</a:t>
            </a:r>
          </a:p>
        </p:txBody>
      </p:sp>
      <p:sp>
        <p:nvSpPr>
          <p:cNvPr id="8" name="正方形/長方形 7">
            <a:extLst>
              <a:ext uri="{FF2B5EF4-FFF2-40B4-BE49-F238E27FC236}">
                <a16:creationId xmlns:a16="http://schemas.microsoft.com/office/drawing/2014/main" id="{E8ED6DFE-2511-212E-8099-DA2E03F664EB}"/>
              </a:ext>
            </a:extLst>
          </p:cNvPr>
          <p:cNvSpPr/>
          <p:nvPr/>
        </p:nvSpPr>
        <p:spPr>
          <a:xfrm>
            <a:off x="5073827" y="6028362"/>
            <a:ext cx="1358424" cy="46736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effectLst>
                  <a:outerShdw blurRad="38100" dist="38100" dir="2700000" algn="tl">
                    <a:srgbClr val="000000">
                      <a:alpha val="43137"/>
                    </a:srgbClr>
                  </a:outerShdw>
                </a:effectLst>
              </a:rPr>
              <a:t>笑　顔</a:t>
            </a:r>
          </a:p>
        </p:txBody>
      </p:sp>
      <p:sp>
        <p:nvSpPr>
          <p:cNvPr id="11" name="正方形/長方形 10">
            <a:extLst>
              <a:ext uri="{FF2B5EF4-FFF2-40B4-BE49-F238E27FC236}">
                <a16:creationId xmlns:a16="http://schemas.microsoft.com/office/drawing/2014/main" id="{2F0C5D3B-CA25-E4F5-B2DC-B595A9125B45}"/>
              </a:ext>
            </a:extLst>
          </p:cNvPr>
          <p:cNvSpPr/>
          <p:nvPr/>
        </p:nvSpPr>
        <p:spPr>
          <a:xfrm>
            <a:off x="9264819" y="5804101"/>
            <a:ext cx="1789943" cy="467361"/>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effectLst>
                  <a:outerShdw blurRad="38100" dist="38100" dir="2700000" algn="tl">
                    <a:srgbClr val="000000">
                      <a:alpha val="43137"/>
                    </a:srgbClr>
                  </a:outerShdw>
                </a:effectLst>
              </a:rPr>
              <a:t>力を入れる</a:t>
            </a:r>
          </a:p>
        </p:txBody>
      </p:sp>
      <p:sp>
        <p:nvSpPr>
          <p:cNvPr id="14" name="正方形/長方形 13">
            <a:extLst>
              <a:ext uri="{FF2B5EF4-FFF2-40B4-BE49-F238E27FC236}">
                <a16:creationId xmlns:a16="http://schemas.microsoft.com/office/drawing/2014/main" id="{A845CC31-D873-D04C-7DCF-2C1EC6A9FC23}"/>
              </a:ext>
            </a:extLst>
          </p:cNvPr>
          <p:cNvSpPr/>
          <p:nvPr/>
        </p:nvSpPr>
        <p:spPr>
          <a:xfrm>
            <a:off x="6761808" y="5560671"/>
            <a:ext cx="2039561" cy="821711"/>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600"/>
              </a:lnSpc>
            </a:pPr>
            <a:r>
              <a:rPr kumimoji="1" lang="ja-JP" altLang="en-US" sz="2400" b="1" dirty="0">
                <a:solidFill>
                  <a:schemeClr val="tx1"/>
                </a:solidFill>
                <a:effectLst>
                  <a:outerShdw blurRad="38100" dist="38100" dir="2700000" algn="tl">
                    <a:srgbClr val="000000">
                      <a:alpha val="43137"/>
                    </a:srgbClr>
                  </a:outerShdw>
                </a:effectLst>
              </a:rPr>
              <a:t>顔のかたちを</a:t>
            </a:r>
            <a:endParaRPr kumimoji="1" lang="en-US" altLang="ja-JP" sz="2400" b="1" dirty="0">
              <a:solidFill>
                <a:schemeClr val="tx1"/>
              </a:solidFill>
              <a:effectLst>
                <a:outerShdw blurRad="38100" dist="38100" dir="2700000" algn="tl">
                  <a:srgbClr val="000000">
                    <a:alpha val="43137"/>
                  </a:srgbClr>
                </a:outerShdw>
              </a:effectLst>
            </a:endParaRPr>
          </a:p>
          <a:p>
            <a:pPr algn="ctr">
              <a:lnSpc>
                <a:spcPts val="3600"/>
              </a:lnSpc>
            </a:pPr>
            <a:r>
              <a:rPr kumimoji="1" lang="ja-JP" altLang="en-US" sz="2400" b="1" dirty="0">
                <a:solidFill>
                  <a:schemeClr val="tx1"/>
                </a:solidFill>
                <a:effectLst>
                  <a:outerShdw blurRad="38100" dist="38100" dir="2700000" algn="tl">
                    <a:srgbClr val="000000">
                      <a:alpha val="43137"/>
                    </a:srgbClr>
                  </a:outerShdw>
                </a:effectLst>
              </a:rPr>
              <a:t>整える</a:t>
            </a:r>
          </a:p>
        </p:txBody>
      </p:sp>
      <p:sp>
        <p:nvSpPr>
          <p:cNvPr id="21" name="テキスト ボックス 20">
            <a:extLst>
              <a:ext uri="{FF2B5EF4-FFF2-40B4-BE49-F238E27FC236}">
                <a16:creationId xmlns:a16="http://schemas.microsoft.com/office/drawing/2014/main" id="{BAEB0E87-B2B4-F84B-1A5F-A2F472F32D3C}"/>
              </a:ext>
            </a:extLst>
          </p:cNvPr>
          <p:cNvSpPr txBox="1"/>
          <p:nvPr/>
        </p:nvSpPr>
        <p:spPr>
          <a:xfrm>
            <a:off x="7152105" y="5862078"/>
            <a:ext cx="646331" cy="276999"/>
          </a:xfrm>
          <a:prstGeom prst="rect">
            <a:avLst/>
          </a:prstGeom>
          <a:noFill/>
        </p:spPr>
        <p:txBody>
          <a:bodyPr wrap="none" rtlCol="0">
            <a:spAutoFit/>
          </a:bodyPr>
          <a:lstStyle/>
          <a:p>
            <a:pPr algn="ctr" defTabSz="914423"/>
            <a:r>
              <a:rPr kumimoji="1" lang="ja-JP" altLang="en-US" sz="1200" b="1" dirty="0">
                <a:solidFill>
                  <a:prstClr val="black"/>
                </a:solidFill>
                <a:latin typeface="+mn-ea"/>
              </a:rPr>
              <a:t>ととの</a:t>
            </a:r>
            <a:endParaRPr kumimoji="1" lang="en-US" altLang="ja-JP" sz="1200" b="1" dirty="0">
              <a:solidFill>
                <a:prstClr val="black"/>
              </a:solidFill>
              <a:latin typeface="+mn-ea"/>
            </a:endParaRPr>
          </a:p>
        </p:txBody>
      </p:sp>
    </p:spTree>
    <p:extLst>
      <p:ext uri="{BB962C8B-B14F-4D97-AF65-F5344CB8AC3E}">
        <p14:creationId xmlns:p14="http://schemas.microsoft.com/office/powerpoint/2010/main" val="2935079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考え事をしている女性会社員のイラスト（スーツ）">
            <a:extLst>
              <a:ext uri="{FF2B5EF4-FFF2-40B4-BE49-F238E27FC236}">
                <a16:creationId xmlns:a16="http://schemas.microsoft.com/office/drawing/2014/main" id="{857B7F5D-7CF6-E1BB-59B2-D9531B83EEA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85384" y="3856898"/>
            <a:ext cx="2554888" cy="323403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考え事をしている男性会社員のイラスト">
            <a:extLst>
              <a:ext uri="{FF2B5EF4-FFF2-40B4-BE49-F238E27FC236}">
                <a16:creationId xmlns:a16="http://schemas.microsoft.com/office/drawing/2014/main" id="{669F4361-EC48-A960-0629-723358D6214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66695" y="3856898"/>
            <a:ext cx="2554888" cy="3234036"/>
          </a:xfrm>
          <a:prstGeom prst="rect">
            <a:avLst/>
          </a:prstGeom>
          <a:noFill/>
          <a:extLst>
            <a:ext uri="{909E8E84-426E-40DD-AFC4-6F175D3DCCD1}">
              <a14:hiddenFill xmlns:a14="http://schemas.microsoft.com/office/drawing/2010/main">
                <a:solidFill>
                  <a:srgbClr val="FFFFFF"/>
                </a:solidFill>
              </a14:hiddenFill>
            </a:ext>
          </a:extLst>
        </p:spPr>
      </p:pic>
      <p:sp>
        <p:nvSpPr>
          <p:cNvPr id="7" name="フレーム 6"/>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grpSp>
        <p:nvGrpSpPr>
          <p:cNvPr id="2" name="グループ化 1">
            <a:extLst>
              <a:ext uri="{FF2B5EF4-FFF2-40B4-BE49-F238E27FC236}">
                <a16:creationId xmlns:a16="http://schemas.microsoft.com/office/drawing/2014/main" id="{6E5DC0B8-96C0-647A-3833-F62AE5910EBA}"/>
              </a:ext>
            </a:extLst>
          </p:cNvPr>
          <p:cNvGrpSpPr/>
          <p:nvPr/>
        </p:nvGrpSpPr>
        <p:grpSpPr>
          <a:xfrm>
            <a:off x="1122523" y="1077883"/>
            <a:ext cx="9946954" cy="2626938"/>
            <a:chOff x="1122524" y="1481070"/>
            <a:chExt cx="9946954" cy="2626938"/>
          </a:xfrm>
        </p:grpSpPr>
        <p:sp>
          <p:nvSpPr>
            <p:cNvPr id="10" name="テキスト ボックス 9"/>
            <p:cNvSpPr txBox="1"/>
            <p:nvPr/>
          </p:nvSpPr>
          <p:spPr>
            <a:xfrm>
              <a:off x="1122524" y="1481070"/>
              <a:ext cx="9946954" cy="2626938"/>
            </a:xfrm>
            <a:prstGeom prst="rect">
              <a:avLst/>
            </a:prstGeom>
            <a:noFill/>
          </p:spPr>
          <p:txBody>
            <a:bodyPr wrap="none" rtlCol="0">
              <a:spAutoFit/>
            </a:bodyPr>
            <a:lstStyle/>
            <a:p>
              <a:pPr algn="ctr" defTabSz="914423">
                <a:lnSpc>
                  <a:spcPct val="150000"/>
                </a:lnSpc>
              </a:pPr>
              <a:r>
                <a:rPr kumimoji="1" lang="ja-JP" altLang="en-US" sz="6000" b="1" dirty="0">
                  <a:solidFill>
                    <a:prstClr val="black"/>
                  </a:solidFill>
                  <a:latin typeface="BIZ UDPゴシック" panose="020B0400000000000000" pitchFamily="50" charset="-128"/>
                  <a:ea typeface="BIZ UDPゴシック" panose="020B0400000000000000" pitchFamily="50" charset="-128"/>
                </a:rPr>
                <a:t>歯を長持ちさせるために、</a:t>
              </a:r>
              <a:endParaRPr kumimoji="1" lang="en-US" altLang="ja-JP" sz="6000" b="1" dirty="0">
                <a:solidFill>
                  <a:prstClr val="black"/>
                </a:solidFill>
                <a:latin typeface="BIZ UDPゴシック" panose="020B0400000000000000" pitchFamily="50" charset="-128"/>
                <a:ea typeface="BIZ UDPゴシック" panose="020B0400000000000000" pitchFamily="50" charset="-128"/>
              </a:endParaRPr>
            </a:p>
            <a:p>
              <a:pPr algn="ctr" defTabSz="914423">
                <a:lnSpc>
                  <a:spcPct val="150000"/>
                </a:lnSpc>
              </a:pPr>
              <a:r>
                <a:rPr kumimoji="1" lang="ja-JP" altLang="en-US" sz="6000" b="1" dirty="0">
                  <a:solidFill>
                    <a:prstClr val="black"/>
                  </a:solidFill>
                  <a:latin typeface="BIZ UDPゴシック" panose="020B0400000000000000" pitchFamily="50" charset="-128"/>
                  <a:ea typeface="BIZ UDPゴシック" panose="020B0400000000000000" pitchFamily="50" charset="-128"/>
                </a:rPr>
                <a:t>自分にできることを考えよう</a:t>
              </a:r>
            </a:p>
          </p:txBody>
        </p:sp>
        <p:sp>
          <p:nvSpPr>
            <p:cNvPr id="8" name="テキスト ボックス 7"/>
            <p:cNvSpPr txBox="1"/>
            <p:nvPr/>
          </p:nvSpPr>
          <p:spPr>
            <a:xfrm>
              <a:off x="1837618" y="1569489"/>
              <a:ext cx="4530169" cy="369460"/>
            </a:xfrm>
            <a:prstGeom prst="rect">
              <a:avLst/>
            </a:prstGeom>
            <a:noFill/>
          </p:spPr>
          <p:txBody>
            <a:bodyPr wrap="square" rtlCol="0">
              <a:spAutoFit/>
            </a:bodyPr>
            <a:lstStyle/>
            <a:p>
              <a:pPr defTabSz="914423"/>
              <a:r>
                <a:rPr kumimoji="1" lang="ja-JP" altLang="en-US" sz="1801" b="1" dirty="0" err="1">
                  <a:solidFill>
                    <a:prstClr val="black"/>
                  </a:solidFill>
                  <a:latin typeface="BIZ UDPゴシック" panose="020B0400000000000000" pitchFamily="50" charset="-128"/>
                  <a:ea typeface="BIZ UDPゴシック" panose="020B0400000000000000" pitchFamily="50" charset="-128"/>
                </a:rPr>
                <a:t>は　　　　　　　</a:t>
              </a:r>
              <a:r>
                <a:rPr kumimoji="1" lang="ja-JP" altLang="en-US" sz="1801" b="1" dirty="0">
                  <a:solidFill>
                    <a:prstClr val="black"/>
                  </a:solidFill>
                  <a:latin typeface="BIZ UDPゴシック" panose="020B0400000000000000" pitchFamily="50" charset="-128"/>
                  <a:ea typeface="BIZ UDPゴシック" panose="020B0400000000000000" pitchFamily="50" charset="-128"/>
                </a:rPr>
                <a:t>　なが　 　も　</a:t>
              </a:r>
              <a:endParaRPr kumimoji="1" lang="en-US" altLang="ja-JP" sz="1801" b="1" dirty="0">
                <a:solidFill>
                  <a:prstClr val="black"/>
                </a:solidFill>
                <a:latin typeface="BIZ UDPゴシック" panose="020B0400000000000000" pitchFamily="50" charset="-128"/>
                <a:ea typeface="BIZ UDPゴシック" panose="020B0400000000000000" pitchFamily="50" charset="-128"/>
              </a:endParaRPr>
            </a:p>
          </p:txBody>
        </p:sp>
        <p:sp>
          <p:nvSpPr>
            <p:cNvPr id="9" name="テキスト ボックス 8"/>
            <p:cNvSpPr txBox="1"/>
            <p:nvPr/>
          </p:nvSpPr>
          <p:spPr>
            <a:xfrm>
              <a:off x="1441695" y="2944484"/>
              <a:ext cx="9370852" cy="369460"/>
            </a:xfrm>
            <a:prstGeom prst="rect">
              <a:avLst/>
            </a:prstGeom>
            <a:noFill/>
          </p:spPr>
          <p:txBody>
            <a:bodyPr wrap="square" rtlCol="0">
              <a:spAutoFit/>
            </a:bodyPr>
            <a:lstStyle/>
            <a:p>
              <a:pPr defTabSz="914423"/>
              <a:r>
                <a:rPr kumimoji="1" lang="ja-JP" altLang="en-US" sz="1801" b="1" dirty="0">
                  <a:solidFill>
                    <a:prstClr val="black"/>
                  </a:solidFill>
                  <a:latin typeface="BIZ UDPゴシック" panose="020B0400000000000000" pitchFamily="50" charset="-128"/>
                  <a:ea typeface="BIZ UDPゴシック" panose="020B0400000000000000" pitchFamily="50" charset="-128"/>
                </a:rPr>
                <a:t>じ　　　ぶん　　　　　　　　　　　　　　　　　　　　　　　　　　　　　　　　　　 　かんが　　　　　　　 　　</a:t>
              </a:r>
              <a:endParaRPr kumimoji="1" lang="en-US" altLang="ja-JP" sz="1801" b="1" dirty="0">
                <a:solidFill>
                  <a:prstClr val="black"/>
                </a:solidFill>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4139933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F3F51DA6-5DE7-9857-68CF-BF072F8A3C95}"/>
              </a:ext>
            </a:extLst>
          </p:cNvPr>
          <p:cNvSpPr txBox="1"/>
          <p:nvPr/>
        </p:nvSpPr>
        <p:spPr>
          <a:xfrm>
            <a:off x="869242" y="232989"/>
            <a:ext cx="11025372" cy="134543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ぴっかぴかの歯 　大作戦！</a:t>
            </a:r>
            <a:endParaRPr kumimoji="1" lang="en-US" altLang="ja-JP"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0" name="四角形: 角を丸くする 19">
            <a:extLst>
              <a:ext uri="{FF2B5EF4-FFF2-40B4-BE49-F238E27FC236}">
                <a16:creationId xmlns:a16="http://schemas.microsoft.com/office/drawing/2014/main" id="{5ADA79D3-0B35-39E9-2FB2-F804128644C9}"/>
              </a:ext>
            </a:extLst>
          </p:cNvPr>
          <p:cNvSpPr/>
          <p:nvPr/>
        </p:nvSpPr>
        <p:spPr>
          <a:xfrm>
            <a:off x="456296" y="3950695"/>
            <a:ext cx="1691288" cy="652996"/>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大きさ</a:t>
            </a:r>
          </a:p>
        </p:txBody>
      </p:sp>
      <p:pic>
        <p:nvPicPr>
          <p:cNvPr id="28" name="図 27">
            <a:extLst>
              <a:ext uri="{FF2B5EF4-FFF2-40B4-BE49-F238E27FC236}">
                <a16:creationId xmlns:a16="http://schemas.microsoft.com/office/drawing/2014/main" id="{B884E1E3-0239-DAC8-DCC8-148C4098B0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687631">
            <a:off x="640862" y="240981"/>
            <a:ext cx="1247812" cy="1343574"/>
          </a:xfrm>
          <a:prstGeom prst="rect">
            <a:avLst/>
          </a:prstGeom>
        </p:spPr>
      </p:pic>
      <p:pic>
        <p:nvPicPr>
          <p:cNvPr id="3" name="図 2">
            <a:extLst>
              <a:ext uri="{FF2B5EF4-FFF2-40B4-BE49-F238E27FC236}">
                <a16:creationId xmlns:a16="http://schemas.microsoft.com/office/drawing/2014/main" id="{3D836045-FE9F-18D5-95EB-2F6EF175AA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334297">
            <a:off x="6969649" y="304009"/>
            <a:ext cx="1247812" cy="1343574"/>
          </a:xfrm>
          <a:prstGeom prst="rect">
            <a:avLst/>
          </a:prstGeom>
        </p:spPr>
      </p:pic>
      <p:grpSp>
        <p:nvGrpSpPr>
          <p:cNvPr id="19" name="グループ化 18">
            <a:extLst>
              <a:ext uri="{FF2B5EF4-FFF2-40B4-BE49-F238E27FC236}">
                <a16:creationId xmlns:a16="http://schemas.microsoft.com/office/drawing/2014/main" id="{DDFCE191-17F7-7C75-F873-7B85140B2E0C}"/>
              </a:ext>
            </a:extLst>
          </p:cNvPr>
          <p:cNvGrpSpPr/>
          <p:nvPr/>
        </p:nvGrpSpPr>
        <p:grpSpPr>
          <a:xfrm>
            <a:off x="9278478" y="3869930"/>
            <a:ext cx="2402502" cy="2542261"/>
            <a:chOff x="561849" y="3764939"/>
            <a:chExt cx="2402502" cy="2542261"/>
          </a:xfrm>
        </p:grpSpPr>
        <p:pic>
          <p:nvPicPr>
            <p:cNvPr id="14" name="図 13">
              <a:extLst>
                <a:ext uri="{FF2B5EF4-FFF2-40B4-BE49-F238E27FC236}">
                  <a16:creationId xmlns:a16="http://schemas.microsoft.com/office/drawing/2014/main" id="{97940B51-1DF3-40BE-97C9-B58EEC2918F1}"/>
                </a:ext>
              </a:extLst>
            </p:cNvPr>
            <p:cNvPicPr/>
            <p:nvPr/>
          </p:nvPicPr>
          <p:blipFill rotWithShape="1">
            <a:blip r:embed="rId4" cstate="print">
              <a:extLst>
                <a:ext uri="{28A0092B-C50C-407E-A947-70E740481C1C}">
                  <a14:useLocalDpi xmlns:a14="http://schemas.microsoft.com/office/drawing/2010/main"/>
                </a:ext>
              </a:extLst>
            </a:blip>
            <a:srcRect/>
            <a:stretch/>
          </p:blipFill>
          <p:spPr bwMode="auto">
            <a:xfrm rot="16200000">
              <a:off x="640305" y="3983154"/>
              <a:ext cx="2344809" cy="2303283"/>
            </a:xfrm>
            <a:prstGeom prst="rect">
              <a:avLst/>
            </a:prstGeom>
            <a:ln>
              <a:noFill/>
            </a:ln>
            <a:extLst>
              <a:ext uri="{53640926-AAD7-44D8-BBD7-CCE9431645EC}">
                <a14:shadowObscured xmlns:a14="http://schemas.microsoft.com/office/drawing/2010/main"/>
              </a:ext>
            </a:extLst>
          </p:spPr>
        </p:pic>
        <p:sp>
          <p:nvSpPr>
            <p:cNvPr id="12" name="テキスト ボックス 11">
              <a:extLst>
                <a:ext uri="{FF2B5EF4-FFF2-40B4-BE49-F238E27FC236}">
                  <a16:creationId xmlns:a16="http://schemas.microsoft.com/office/drawing/2014/main" id="{5A34092B-4BD9-296B-EF77-9A5104CDDE6A}"/>
                </a:ext>
              </a:extLst>
            </p:cNvPr>
            <p:cNvSpPr txBox="1"/>
            <p:nvPr/>
          </p:nvSpPr>
          <p:spPr>
            <a:xfrm>
              <a:off x="561849" y="3779094"/>
              <a:ext cx="489557" cy="53199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①</a:t>
              </a:r>
            </a:p>
          </p:txBody>
        </p:sp>
        <p:sp>
          <p:nvSpPr>
            <p:cNvPr id="15" name="テキスト ボックス 14">
              <a:extLst>
                <a:ext uri="{FF2B5EF4-FFF2-40B4-BE49-F238E27FC236}">
                  <a16:creationId xmlns:a16="http://schemas.microsoft.com/office/drawing/2014/main" id="{F1A53542-455B-62B2-59D1-E781E280C018}"/>
                </a:ext>
              </a:extLst>
            </p:cNvPr>
            <p:cNvSpPr txBox="1"/>
            <p:nvPr/>
          </p:nvSpPr>
          <p:spPr>
            <a:xfrm>
              <a:off x="895871" y="3764939"/>
              <a:ext cx="33586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②</a:t>
              </a:r>
            </a:p>
          </p:txBody>
        </p:sp>
        <p:sp>
          <p:nvSpPr>
            <p:cNvPr id="18" name="テキスト ボックス 17">
              <a:extLst>
                <a:ext uri="{FF2B5EF4-FFF2-40B4-BE49-F238E27FC236}">
                  <a16:creationId xmlns:a16="http://schemas.microsoft.com/office/drawing/2014/main" id="{EEE59793-715A-0B73-8A10-EC1A147744AC}"/>
                </a:ext>
              </a:extLst>
            </p:cNvPr>
            <p:cNvSpPr txBox="1"/>
            <p:nvPr/>
          </p:nvSpPr>
          <p:spPr>
            <a:xfrm>
              <a:off x="1267899" y="3779094"/>
              <a:ext cx="39727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③</a:t>
              </a:r>
            </a:p>
          </p:txBody>
        </p:sp>
      </p:grpSp>
      <p:sp>
        <p:nvSpPr>
          <p:cNvPr id="31" name="四角形: 角を丸くする 30">
            <a:extLst>
              <a:ext uri="{FF2B5EF4-FFF2-40B4-BE49-F238E27FC236}">
                <a16:creationId xmlns:a16="http://schemas.microsoft.com/office/drawing/2014/main" id="{E1BABBA9-2D7B-EB5B-F460-F09EBAFCD8D1}"/>
              </a:ext>
            </a:extLst>
          </p:cNvPr>
          <p:cNvSpPr/>
          <p:nvPr/>
        </p:nvSpPr>
        <p:spPr>
          <a:xfrm>
            <a:off x="456296" y="2514182"/>
            <a:ext cx="1691288" cy="652996"/>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かたさ</a:t>
            </a:r>
          </a:p>
        </p:txBody>
      </p:sp>
      <p:sp>
        <p:nvSpPr>
          <p:cNvPr id="32" name="テキスト ボックス 31">
            <a:extLst>
              <a:ext uri="{FF2B5EF4-FFF2-40B4-BE49-F238E27FC236}">
                <a16:creationId xmlns:a16="http://schemas.microsoft.com/office/drawing/2014/main" id="{EE1C44E5-D9E1-9074-1C12-DD9F69F131AC}"/>
              </a:ext>
            </a:extLst>
          </p:cNvPr>
          <p:cNvSpPr txBox="1"/>
          <p:nvPr/>
        </p:nvSpPr>
        <p:spPr>
          <a:xfrm>
            <a:off x="2141889" y="2497713"/>
            <a:ext cx="6583382"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2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ふつう</a:t>
            </a: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」がおすすめ。</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2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やわらかめ</a:t>
            </a: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」はよごれが落ちにくい）</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nvGrpSpPr>
          <p:cNvPr id="38" name="グループ化 37">
            <a:extLst>
              <a:ext uri="{FF2B5EF4-FFF2-40B4-BE49-F238E27FC236}">
                <a16:creationId xmlns:a16="http://schemas.microsoft.com/office/drawing/2014/main" id="{FACCF395-116E-DD04-20F1-BAB6FCE1E318}"/>
              </a:ext>
            </a:extLst>
          </p:cNvPr>
          <p:cNvGrpSpPr/>
          <p:nvPr/>
        </p:nvGrpSpPr>
        <p:grpSpPr>
          <a:xfrm>
            <a:off x="511020" y="3369544"/>
            <a:ext cx="9240546" cy="3688900"/>
            <a:chOff x="2478960" y="2244325"/>
            <a:chExt cx="9240546" cy="3688900"/>
          </a:xfrm>
        </p:grpSpPr>
        <p:grpSp>
          <p:nvGrpSpPr>
            <p:cNvPr id="30" name="グループ化 29">
              <a:extLst>
                <a:ext uri="{FF2B5EF4-FFF2-40B4-BE49-F238E27FC236}">
                  <a16:creationId xmlns:a16="http://schemas.microsoft.com/office/drawing/2014/main" id="{A229AAF4-5783-30F0-026D-0B499C97C98B}"/>
                </a:ext>
              </a:extLst>
            </p:cNvPr>
            <p:cNvGrpSpPr/>
            <p:nvPr/>
          </p:nvGrpSpPr>
          <p:grpSpPr>
            <a:xfrm>
              <a:off x="2602588" y="2244325"/>
              <a:ext cx="4971405" cy="3688900"/>
              <a:chOff x="3733291" y="2506063"/>
              <a:chExt cx="4971405" cy="3688900"/>
            </a:xfrm>
          </p:grpSpPr>
          <p:grpSp>
            <p:nvGrpSpPr>
              <p:cNvPr id="27" name="グループ化 26">
                <a:extLst>
                  <a:ext uri="{FF2B5EF4-FFF2-40B4-BE49-F238E27FC236}">
                    <a16:creationId xmlns:a16="http://schemas.microsoft.com/office/drawing/2014/main" id="{E57ADE09-9D64-D961-33DB-A924D40BF792}"/>
                  </a:ext>
                </a:extLst>
              </p:cNvPr>
              <p:cNvGrpSpPr/>
              <p:nvPr/>
            </p:nvGrpSpPr>
            <p:grpSpPr>
              <a:xfrm>
                <a:off x="3733291" y="2506063"/>
                <a:ext cx="4932343" cy="3688900"/>
                <a:chOff x="3733291" y="2506063"/>
                <a:chExt cx="4932343" cy="3688900"/>
              </a:xfrm>
            </p:grpSpPr>
            <p:pic>
              <p:nvPicPr>
                <p:cNvPr id="9" name="図 8" descr="ナイフとフォーク&#10;&#10;中程度の精度で自動的に生成された説明">
                  <a:extLst>
                    <a:ext uri="{FF2B5EF4-FFF2-40B4-BE49-F238E27FC236}">
                      <a16:creationId xmlns:a16="http://schemas.microsoft.com/office/drawing/2014/main" id="{A88F730C-815E-2E3E-733D-C18C192123C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3048967" flipH="1">
                  <a:off x="4355013" y="2358737"/>
                  <a:ext cx="3688900" cy="3983552"/>
                </a:xfrm>
                <a:prstGeom prst="rect">
                  <a:avLst/>
                </a:prstGeom>
              </p:spPr>
            </p:pic>
            <p:cxnSp>
              <p:nvCxnSpPr>
                <p:cNvPr id="17" name="直線矢印コネクタ 16">
                  <a:extLst>
                    <a:ext uri="{FF2B5EF4-FFF2-40B4-BE49-F238E27FC236}">
                      <a16:creationId xmlns:a16="http://schemas.microsoft.com/office/drawing/2014/main" id="{C112615E-4D55-5F22-428A-73B6D9EF2A80}"/>
                    </a:ext>
                  </a:extLst>
                </p:cNvPr>
                <p:cNvCxnSpPr>
                  <a:cxnSpLocks/>
                </p:cNvCxnSpPr>
                <p:nvPr/>
              </p:nvCxnSpPr>
              <p:spPr>
                <a:xfrm flipV="1">
                  <a:off x="3733291" y="4937790"/>
                  <a:ext cx="4932343" cy="49595"/>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6" name="直線矢印コネクタ 15">
                <a:extLst>
                  <a:ext uri="{FF2B5EF4-FFF2-40B4-BE49-F238E27FC236}">
                    <a16:creationId xmlns:a16="http://schemas.microsoft.com/office/drawing/2014/main" id="{801144BB-1AC0-A1A3-938C-0D3CEE8FA13F}"/>
                  </a:ext>
                </a:extLst>
              </p:cNvPr>
              <p:cNvCxnSpPr>
                <a:cxnSpLocks/>
              </p:cNvCxnSpPr>
              <p:nvPr/>
            </p:nvCxnSpPr>
            <p:spPr>
              <a:xfrm>
                <a:off x="8702963" y="4067196"/>
                <a:ext cx="1733" cy="582739"/>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7" name="テキスト ボックス 36">
              <a:extLst>
                <a:ext uri="{FF2B5EF4-FFF2-40B4-BE49-F238E27FC236}">
                  <a16:creationId xmlns:a16="http://schemas.microsoft.com/office/drawing/2014/main" id="{83A0607D-D4AB-21BB-73E9-27FA4FFC40C2}"/>
                </a:ext>
              </a:extLst>
            </p:cNvPr>
            <p:cNvSpPr txBox="1"/>
            <p:nvPr/>
          </p:nvSpPr>
          <p:spPr>
            <a:xfrm>
              <a:off x="2478960" y="4974097"/>
              <a:ext cx="9240546"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全体の大きさ：自分の手・口の大きさに合わせる</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sp>
        <p:nvSpPr>
          <p:cNvPr id="43" name="吹き出し: 角を丸めた四角形 42">
            <a:extLst>
              <a:ext uri="{FF2B5EF4-FFF2-40B4-BE49-F238E27FC236}">
                <a16:creationId xmlns:a16="http://schemas.microsoft.com/office/drawing/2014/main" id="{33DD8491-21B5-4129-0FE5-E3296C48F748}"/>
              </a:ext>
            </a:extLst>
          </p:cNvPr>
          <p:cNvSpPr/>
          <p:nvPr/>
        </p:nvSpPr>
        <p:spPr>
          <a:xfrm>
            <a:off x="8982073" y="1681898"/>
            <a:ext cx="2857581" cy="1681100"/>
          </a:xfrm>
          <a:prstGeom prst="wedgeRoundRectCallout">
            <a:avLst>
              <a:gd name="adj1" fmla="val -25368"/>
              <a:gd name="adj2" fmla="val 7472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毛束を上から</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見たとき</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３～４列</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のもの</a:t>
            </a:r>
          </a:p>
        </p:txBody>
      </p:sp>
      <p:cxnSp>
        <p:nvCxnSpPr>
          <p:cNvPr id="22" name="直線矢印コネクタ 21">
            <a:extLst>
              <a:ext uri="{FF2B5EF4-FFF2-40B4-BE49-F238E27FC236}">
                <a16:creationId xmlns:a16="http://schemas.microsoft.com/office/drawing/2014/main" id="{BF580DA7-38AF-8798-44B6-ACA370094F1D}"/>
              </a:ext>
            </a:extLst>
          </p:cNvPr>
          <p:cNvCxnSpPr>
            <a:cxnSpLocks/>
          </p:cNvCxnSpPr>
          <p:nvPr/>
        </p:nvCxnSpPr>
        <p:spPr>
          <a:xfrm>
            <a:off x="3993853" y="4573874"/>
            <a:ext cx="1423244" cy="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C2BAB87E-1AAA-DEFC-17E9-E47DBA172A6B}"/>
              </a:ext>
            </a:extLst>
          </p:cNvPr>
          <p:cNvCxnSpPr>
            <a:cxnSpLocks/>
          </p:cNvCxnSpPr>
          <p:nvPr/>
        </p:nvCxnSpPr>
        <p:spPr>
          <a:xfrm>
            <a:off x="10961149" y="4267167"/>
            <a:ext cx="36234" cy="1547423"/>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BC964F5E-478F-E43D-78C9-97A04E38C348}"/>
              </a:ext>
            </a:extLst>
          </p:cNvPr>
          <p:cNvCxnSpPr>
            <a:cxnSpLocks/>
          </p:cNvCxnSpPr>
          <p:nvPr/>
        </p:nvCxnSpPr>
        <p:spPr>
          <a:xfrm>
            <a:off x="9377697" y="4277193"/>
            <a:ext cx="2083576"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0649CB7C-67C3-6435-7759-77BFC3027E3F}"/>
              </a:ext>
            </a:extLst>
          </p:cNvPr>
          <p:cNvCxnSpPr>
            <a:cxnSpLocks/>
          </p:cNvCxnSpPr>
          <p:nvPr/>
        </p:nvCxnSpPr>
        <p:spPr>
          <a:xfrm>
            <a:off x="9399543" y="5889504"/>
            <a:ext cx="2083576"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A01A6C0C-79EA-BD40-4CD7-61A4F7F6977A}"/>
              </a:ext>
            </a:extLst>
          </p:cNvPr>
          <p:cNvSpPr txBox="1"/>
          <p:nvPr/>
        </p:nvSpPr>
        <p:spPr>
          <a:xfrm>
            <a:off x="5765435" y="4525857"/>
            <a:ext cx="3436247" cy="13989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毛束</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・３～４れつ</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・高さ８～９ｍｍ</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1" name="テキスト ボックス 10">
            <a:extLst>
              <a:ext uri="{FF2B5EF4-FFF2-40B4-BE49-F238E27FC236}">
                <a16:creationId xmlns:a16="http://schemas.microsoft.com/office/drawing/2014/main" id="{313E8FCA-5FB9-7A14-F8DB-8BCC94FD8523}"/>
              </a:ext>
            </a:extLst>
          </p:cNvPr>
          <p:cNvSpPr txBox="1"/>
          <p:nvPr/>
        </p:nvSpPr>
        <p:spPr>
          <a:xfrm>
            <a:off x="9523256" y="318964"/>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せん</a:t>
            </a:r>
          </a:p>
        </p:txBody>
      </p:sp>
      <p:grpSp>
        <p:nvGrpSpPr>
          <p:cNvPr id="8" name="グループ化 7">
            <a:extLst>
              <a:ext uri="{FF2B5EF4-FFF2-40B4-BE49-F238E27FC236}">
                <a16:creationId xmlns:a16="http://schemas.microsoft.com/office/drawing/2014/main" id="{99E17E92-BAA8-B641-E37A-43DC1952AE94}"/>
              </a:ext>
            </a:extLst>
          </p:cNvPr>
          <p:cNvGrpSpPr/>
          <p:nvPr/>
        </p:nvGrpSpPr>
        <p:grpSpPr>
          <a:xfrm>
            <a:off x="41532" y="1344584"/>
            <a:ext cx="7024415" cy="1094852"/>
            <a:chOff x="-144650" y="1256600"/>
            <a:chExt cx="7024415" cy="1094852"/>
          </a:xfrm>
        </p:grpSpPr>
        <p:sp>
          <p:nvSpPr>
            <p:cNvPr id="7" name="テキスト ボックス 6">
              <a:extLst>
                <a:ext uri="{FF2B5EF4-FFF2-40B4-BE49-F238E27FC236}">
                  <a16:creationId xmlns:a16="http://schemas.microsoft.com/office/drawing/2014/main" id="{E07E7168-24AB-E692-90D7-5AC5057A56BE}"/>
                </a:ext>
              </a:extLst>
            </p:cNvPr>
            <p:cNvSpPr txBox="1"/>
            <p:nvPr/>
          </p:nvSpPr>
          <p:spPr>
            <a:xfrm>
              <a:off x="-144650" y="1256600"/>
              <a:ext cx="7024415"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よい道具を使おう</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6" name="図 5" descr="座る, ホイール, 探す, モニター が含まれている画像&#10;&#10;自動的に生成された説明">
              <a:extLst>
                <a:ext uri="{FF2B5EF4-FFF2-40B4-BE49-F238E27FC236}">
                  <a16:creationId xmlns:a16="http://schemas.microsoft.com/office/drawing/2014/main" id="{8E28E88A-4052-B3A0-7468-DD8A80AEE5E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2958" y="1488791"/>
              <a:ext cx="744841" cy="767829"/>
            </a:xfrm>
            <a:prstGeom prst="rect">
              <a:avLst/>
            </a:prstGeom>
          </p:spPr>
        </p:pic>
      </p:grpSp>
      <p:grpSp>
        <p:nvGrpSpPr>
          <p:cNvPr id="26" name="グループ化 25">
            <a:extLst>
              <a:ext uri="{FF2B5EF4-FFF2-40B4-BE49-F238E27FC236}">
                <a16:creationId xmlns:a16="http://schemas.microsoft.com/office/drawing/2014/main" id="{BB79B1C2-7E3E-379F-B5FC-D847789B00AF}"/>
              </a:ext>
            </a:extLst>
          </p:cNvPr>
          <p:cNvGrpSpPr/>
          <p:nvPr/>
        </p:nvGrpSpPr>
        <p:grpSpPr>
          <a:xfrm>
            <a:off x="2510534" y="3670019"/>
            <a:ext cx="5791939" cy="698149"/>
            <a:chOff x="2364077" y="3655339"/>
            <a:chExt cx="5791939" cy="698149"/>
          </a:xfrm>
        </p:grpSpPr>
        <p:sp>
          <p:nvSpPr>
            <p:cNvPr id="13" name="テキスト ボックス 12">
              <a:extLst>
                <a:ext uri="{FF2B5EF4-FFF2-40B4-BE49-F238E27FC236}">
                  <a16:creationId xmlns:a16="http://schemas.microsoft.com/office/drawing/2014/main" id="{68303136-BC6A-4F95-3C04-24015F699C4D}"/>
                </a:ext>
              </a:extLst>
            </p:cNvPr>
            <p:cNvSpPr txBox="1"/>
            <p:nvPr/>
          </p:nvSpPr>
          <p:spPr>
            <a:xfrm>
              <a:off x="2364077" y="3861045"/>
              <a:ext cx="5791939"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人差し指の第一関節くらい</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5" name="テキスト ボックス 4">
              <a:extLst>
                <a:ext uri="{FF2B5EF4-FFF2-40B4-BE49-F238E27FC236}">
                  <a16:creationId xmlns:a16="http://schemas.microsoft.com/office/drawing/2014/main" id="{28F25927-D3B5-ADD2-CAAC-741E2CE914D3}"/>
                </a:ext>
              </a:extLst>
            </p:cNvPr>
            <p:cNvSpPr txBox="1"/>
            <p:nvPr/>
          </p:nvSpPr>
          <p:spPr>
            <a:xfrm>
              <a:off x="2773518" y="3660588"/>
              <a:ext cx="65434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さ</a:t>
              </a:r>
            </a:p>
          </p:txBody>
        </p:sp>
        <p:sp>
          <p:nvSpPr>
            <p:cNvPr id="10" name="テキスト ボックス 9">
              <a:extLst>
                <a:ext uri="{FF2B5EF4-FFF2-40B4-BE49-F238E27FC236}">
                  <a16:creationId xmlns:a16="http://schemas.microsoft.com/office/drawing/2014/main" id="{B9B21794-FEF4-A16D-3CA5-3F32525E97F7}"/>
                </a:ext>
              </a:extLst>
            </p:cNvPr>
            <p:cNvSpPr txBox="1"/>
            <p:nvPr/>
          </p:nvSpPr>
          <p:spPr>
            <a:xfrm>
              <a:off x="4567284" y="3655339"/>
              <a:ext cx="104329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かんせつ</a:t>
              </a:r>
            </a:p>
          </p:txBody>
        </p:sp>
      </p:grpSp>
      <p:sp>
        <p:nvSpPr>
          <p:cNvPr id="29" name="テキスト ボックス 28">
            <a:extLst>
              <a:ext uri="{FF2B5EF4-FFF2-40B4-BE49-F238E27FC236}">
                <a16:creationId xmlns:a16="http://schemas.microsoft.com/office/drawing/2014/main" id="{385DAF5A-C054-15E2-C771-18F7ACE316BA}"/>
              </a:ext>
            </a:extLst>
          </p:cNvPr>
          <p:cNvSpPr txBox="1"/>
          <p:nvPr/>
        </p:nvSpPr>
        <p:spPr>
          <a:xfrm>
            <a:off x="6012962" y="4356580"/>
            <a:ext cx="59724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たば</a:t>
            </a:r>
          </a:p>
        </p:txBody>
      </p:sp>
      <p:sp>
        <p:nvSpPr>
          <p:cNvPr id="36" name="テキスト ボックス 35">
            <a:extLst>
              <a:ext uri="{FF2B5EF4-FFF2-40B4-BE49-F238E27FC236}">
                <a16:creationId xmlns:a16="http://schemas.microsoft.com/office/drawing/2014/main" id="{534C0041-1A3A-AAA2-AFC2-A2D370BF07C2}"/>
              </a:ext>
            </a:extLst>
          </p:cNvPr>
          <p:cNvSpPr txBox="1"/>
          <p:nvPr/>
        </p:nvSpPr>
        <p:spPr>
          <a:xfrm>
            <a:off x="9637122" y="1731137"/>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たば</a:t>
            </a:r>
          </a:p>
        </p:txBody>
      </p:sp>
      <p:sp>
        <p:nvSpPr>
          <p:cNvPr id="21" name="フレーム 20">
            <a:extLst>
              <a:ext uri="{FF2B5EF4-FFF2-40B4-BE49-F238E27FC236}">
                <a16:creationId xmlns:a16="http://schemas.microsoft.com/office/drawing/2014/main" id="{B18F375D-C741-20FB-881E-7FC015FB59A2}"/>
              </a:ext>
            </a:extLst>
          </p:cNvPr>
          <p:cNvSpPr/>
          <p:nvPr/>
        </p:nvSpPr>
        <p:spPr>
          <a:xfrm>
            <a:off x="0" y="0"/>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230345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2" name="図 1">
            <a:extLst>
              <a:ext uri="{FF2B5EF4-FFF2-40B4-BE49-F238E27FC236}">
                <a16:creationId xmlns:a16="http://schemas.microsoft.com/office/drawing/2014/main" id="{E788234D-B371-ECC2-3E6E-5A89D53BF33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15193" y="1661843"/>
            <a:ext cx="2065460" cy="3126323"/>
          </a:xfrm>
          <a:prstGeom prst="rect">
            <a:avLst/>
          </a:prstGeom>
        </p:spPr>
      </p:pic>
      <p:sp>
        <p:nvSpPr>
          <p:cNvPr id="5" name="テキスト ボックス 4">
            <a:extLst>
              <a:ext uri="{FF2B5EF4-FFF2-40B4-BE49-F238E27FC236}">
                <a16:creationId xmlns:a16="http://schemas.microsoft.com/office/drawing/2014/main" id="{265D070E-D77C-AEBD-0A76-E4DEFDDDF00A}"/>
              </a:ext>
            </a:extLst>
          </p:cNvPr>
          <p:cNvSpPr txBox="1"/>
          <p:nvPr/>
        </p:nvSpPr>
        <p:spPr>
          <a:xfrm>
            <a:off x="2392836" y="463574"/>
            <a:ext cx="7406328"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こんな歯ブラシはダメ</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nvGrpSpPr>
          <p:cNvPr id="12" name="グループ化 11">
            <a:extLst>
              <a:ext uri="{FF2B5EF4-FFF2-40B4-BE49-F238E27FC236}">
                <a16:creationId xmlns:a16="http://schemas.microsoft.com/office/drawing/2014/main" id="{C2F67B21-946C-11F5-2429-9A2028EB9381}"/>
              </a:ext>
            </a:extLst>
          </p:cNvPr>
          <p:cNvGrpSpPr/>
          <p:nvPr/>
        </p:nvGrpSpPr>
        <p:grpSpPr>
          <a:xfrm>
            <a:off x="3140747" y="1437686"/>
            <a:ext cx="6037377" cy="1411774"/>
            <a:chOff x="3879420" y="1770963"/>
            <a:chExt cx="6037377" cy="1411774"/>
          </a:xfrm>
        </p:grpSpPr>
        <p:sp>
          <p:nvSpPr>
            <p:cNvPr id="3" name="乗算記号 2">
              <a:extLst>
                <a:ext uri="{FF2B5EF4-FFF2-40B4-BE49-F238E27FC236}">
                  <a16:creationId xmlns:a16="http://schemas.microsoft.com/office/drawing/2014/main" id="{D7C269AC-FD4B-91F7-986A-BCF418741B7B}"/>
                </a:ext>
              </a:extLst>
            </p:cNvPr>
            <p:cNvSpPr/>
            <p:nvPr/>
          </p:nvSpPr>
          <p:spPr>
            <a:xfrm>
              <a:off x="3879420" y="1770963"/>
              <a:ext cx="1535513" cy="1411774"/>
            </a:xfrm>
            <a:prstGeom prst="mathMultiply">
              <a:avLst>
                <a:gd name="adj1" fmla="val 9823"/>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B9E4C3EC-95B8-4950-9CB4-40233441A82C}"/>
                </a:ext>
              </a:extLst>
            </p:cNvPr>
            <p:cNvSpPr txBox="1"/>
            <p:nvPr/>
          </p:nvSpPr>
          <p:spPr>
            <a:xfrm>
              <a:off x="4521765" y="1910541"/>
              <a:ext cx="5395032" cy="101130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ばく発歯ブラシ</a:t>
              </a:r>
              <a:endParaRPr kumimoji="1" lang="en-US"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sp>
        <p:nvSpPr>
          <p:cNvPr id="11" name="テキスト ボックス 10">
            <a:extLst>
              <a:ext uri="{FF2B5EF4-FFF2-40B4-BE49-F238E27FC236}">
                <a16:creationId xmlns:a16="http://schemas.microsoft.com/office/drawing/2014/main" id="{AA8FA757-F35D-C78B-3B57-454FDBE87A51}"/>
              </a:ext>
            </a:extLst>
          </p:cNvPr>
          <p:cNvSpPr txBox="1"/>
          <p:nvPr/>
        </p:nvSpPr>
        <p:spPr>
          <a:xfrm>
            <a:off x="5214428" y="2432130"/>
            <a:ext cx="5018936" cy="2109232"/>
          </a:xfrm>
          <a:prstGeom prst="rect">
            <a:avLst/>
          </a:prstGeom>
          <a:noFill/>
        </p:spPr>
        <p:txBody>
          <a:bodyPr wrap="square" rtlCol="0">
            <a:sp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・歯ぐきをきずつける</a:t>
            </a:r>
            <a:endParaRPr kumimoji="0" lang="en-US" altLang="ja-JP"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・きれいにみがけない</a:t>
            </a:r>
            <a:endParaRPr kumimoji="0" lang="ja-JP" altLang="ja-JP"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6" name="正方形/長方形 15">
            <a:extLst>
              <a:ext uri="{FF2B5EF4-FFF2-40B4-BE49-F238E27FC236}">
                <a16:creationId xmlns:a16="http://schemas.microsoft.com/office/drawing/2014/main" id="{B59FFC31-2823-36EB-A872-6D75F19282EF}"/>
              </a:ext>
            </a:extLst>
          </p:cNvPr>
          <p:cNvSpPr/>
          <p:nvPr/>
        </p:nvSpPr>
        <p:spPr>
          <a:xfrm>
            <a:off x="757648" y="5196114"/>
            <a:ext cx="7837223" cy="985868"/>
          </a:xfrm>
          <a:prstGeom prst="rect">
            <a:avLst/>
          </a:prstGeom>
          <a:solidFill>
            <a:srgbClr val="FFCCFF"/>
          </a:solidFill>
          <a:ln w="381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１か月に１回</a:t>
            </a:r>
            <a:r>
              <a:rPr kumimoji="0" lang="ja-JP" altLang="en-US" sz="4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はかえましょう！</a:t>
            </a:r>
            <a:endParaRPr kumimoji="0" lang="en-US" altLang="ja-JP" sz="4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8" name="図 7" descr="座る, 時計 が含まれている画像&#10;&#10;自動的に生成された説明">
            <a:extLst>
              <a:ext uri="{FF2B5EF4-FFF2-40B4-BE49-F238E27FC236}">
                <a16:creationId xmlns:a16="http://schemas.microsoft.com/office/drawing/2014/main" id="{BF860F9A-297E-AF10-7996-C2DA0614048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90397" y="414337"/>
            <a:ext cx="1204876" cy="1204876"/>
          </a:xfrm>
          <a:prstGeom prst="rect">
            <a:avLst/>
          </a:prstGeom>
        </p:spPr>
      </p:pic>
      <p:pic>
        <p:nvPicPr>
          <p:cNvPr id="10" name="図 9" descr="飛行機 が含まれている画像&#10;&#10;自動的に生成された説明">
            <a:extLst>
              <a:ext uri="{FF2B5EF4-FFF2-40B4-BE49-F238E27FC236}">
                <a16:creationId xmlns:a16="http://schemas.microsoft.com/office/drawing/2014/main" id="{D66511D8-3685-FF9E-140D-8616DF0282F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55931" y="1348526"/>
            <a:ext cx="1865426" cy="1552967"/>
          </a:xfrm>
          <a:prstGeom prst="rect">
            <a:avLst/>
          </a:prstGeom>
        </p:spPr>
      </p:pic>
      <p:pic>
        <p:nvPicPr>
          <p:cNvPr id="14" name="図 13">
            <a:extLst>
              <a:ext uri="{FF2B5EF4-FFF2-40B4-BE49-F238E27FC236}">
                <a16:creationId xmlns:a16="http://schemas.microsoft.com/office/drawing/2014/main" id="{90F3219A-CC89-47D1-770F-0AD169235C6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70659" y="3632044"/>
            <a:ext cx="1313255" cy="1198116"/>
          </a:xfrm>
          <a:prstGeom prst="rect">
            <a:avLst/>
          </a:prstGeom>
        </p:spPr>
      </p:pic>
      <p:pic>
        <p:nvPicPr>
          <p:cNvPr id="20" name="図 19">
            <a:extLst>
              <a:ext uri="{FF2B5EF4-FFF2-40B4-BE49-F238E27FC236}">
                <a16:creationId xmlns:a16="http://schemas.microsoft.com/office/drawing/2014/main" id="{0A11C04F-E651-30A4-1FD9-E1D8BDB885E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06371" y="2669742"/>
            <a:ext cx="1715899" cy="1138928"/>
          </a:xfrm>
          <a:prstGeom prst="rect">
            <a:avLst/>
          </a:prstGeom>
        </p:spPr>
      </p:pic>
      <p:pic>
        <p:nvPicPr>
          <p:cNvPr id="22" name="図 21" descr="光 が含まれている画像&#10;&#10;自動的に生成された説明">
            <a:extLst>
              <a:ext uri="{FF2B5EF4-FFF2-40B4-BE49-F238E27FC236}">
                <a16:creationId xmlns:a16="http://schemas.microsoft.com/office/drawing/2014/main" id="{5136FD5A-13C3-91E4-EF3D-9F0F9FB0611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7194404">
            <a:off x="10427521" y="4591700"/>
            <a:ext cx="1767825" cy="1699741"/>
          </a:xfrm>
          <a:prstGeom prst="rect">
            <a:avLst/>
          </a:prstGeom>
        </p:spPr>
      </p:pic>
      <p:pic>
        <p:nvPicPr>
          <p:cNvPr id="24" name="図 23">
            <a:extLst>
              <a:ext uri="{FF2B5EF4-FFF2-40B4-BE49-F238E27FC236}">
                <a16:creationId xmlns:a16="http://schemas.microsoft.com/office/drawing/2014/main" id="{054E632B-3837-5A05-E083-2A52EC88D9E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7327928">
            <a:off x="8430260" y="4685053"/>
            <a:ext cx="1726226" cy="1659745"/>
          </a:xfrm>
          <a:prstGeom prst="rect">
            <a:avLst/>
          </a:prstGeom>
        </p:spPr>
      </p:pic>
      <p:sp>
        <p:nvSpPr>
          <p:cNvPr id="25" name="矢印: 右 24">
            <a:extLst>
              <a:ext uri="{FF2B5EF4-FFF2-40B4-BE49-F238E27FC236}">
                <a16:creationId xmlns:a16="http://schemas.microsoft.com/office/drawing/2014/main" id="{49AEF0D7-9D1E-FAE4-C3C7-3AAA7E8172D8}"/>
              </a:ext>
            </a:extLst>
          </p:cNvPr>
          <p:cNvSpPr/>
          <p:nvPr/>
        </p:nvSpPr>
        <p:spPr>
          <a:xfrm>
            <a:off x="9912457" y="5333910"/>
            <a:ext cx="1085479" cy="669711"/>
          </a:xfrm>
          <a:prstGeom prst="rightArrow">
            <a:avLst>
              <a:gd name="adj1" fmla="val 50000"/>
              <a:gd name="adj2" fmla="val 738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フレーム 6">
            <a:extLst>
              <a:ext uri="{FF2B5EF4-FFF2-40B4-BE49-F238E27FC236}">
                <a16:creationId xmlns:a16="http://schemas.microsoft.com/office/drawing/2014/main" id="{FA36F3C4-168F-30CB-E5DA-506EA0926FC0}"/>
              </a:ext>
            </a:extLst>
          </p:cNvPr>
          <p:cNvSpPr/>
          <p:nvPr/>
        </p:nvSpPr>
        <p:spPr>
          <a:xfrm>
            <a:off x="0" y="0"/>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333408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7" name="図 6">
            <a:extLst>
              <a:ext uri="{FF2B5EF4-FFF2-40B4-BE49-F238E27FC236}">
                <a16:creationId xmlns:a16="http://schemas.microsoft.com/office/drawing/2014/main" id="{48226A0F-041A-4BDA-DBAA-D3D55B035F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800000">
            <a:off x="1696668" y="2166843"/>
            <a:ext cx="5578136" cy="2868376"/>
          </a:xfrm>
          <a:prstGeom prst="rect">
            <a:avLst/>
          </a:prstGeom>
        </p:spPr>
      </p:pic>
      <p:pic>
        <p:nvPicPr>
          <p:cNvPr id="9" name="図 8">
            <a:extLst>
              <a:ext uri="{FF2B5EF4-FFF2-40B4-BE49-F238E27FC236}">
                <a16:creationId xmlns:a16="http://schemas.microsoft.com/office/drawing/2014/main" id="{77BD9204-8A1D-2416-8B11-B35600E00A3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65362" y="2201443"/>
            <a:ext cx="2545685" cy="2868377"/>
          </a:xfrm>
          <a:prstGeom prst="rect">
            <a:avLst/>
          </a:prstGeom>
        </p:spPr>
      </p:pic>
      <p:sp>
        <p:nvSpPr>
          <p:cNvPr id="10" name="テキスト ボックス 9">
            <a:extLst>
              <a:ext uri="{FF2B5EF4-FFF2-40B4-BE49-F238E27FC236}">
                <a16:creationId xmlns:a16="http://schemas.microsoft.com/office/drawing/2014/main" id="{4429DF89-E71B-FECF-ED2B-2841E63B310D}"/>
              </a:ext>
            </a:extLst>
          </p:cNvPr>
          <p:cNvSpPr txBox="1"/>
          <p:nvPr/>
        </p:nvSpPr>
        <p:spPr>
          <a:xfrm>
            <a:off x="1425772" y="5286792"/>
            <a:ext cx="9687267" cy="1200329"/>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手鏡を見て、歯ブラシのあたる場所を</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かくにんしながらみがく。</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F04C2367-55A8-33C2-857B-468B876B20D5}"/>
              </a:ext>
            </a:extLst>
          </p:cNvPr>
          <p:cNvSpPr txBox="1"/>
          <p:nvPr/>
        </p:nvSpPr>
        <p:spPr>
          <a:xfrm>
            <a:off x="1592494" y="1469285"/>
            <a:ext cx="5583580" cy="707886"/>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rPr>
              <a:t>軽い力で、</a:t>
            </a:r>
            <a:r>
              <a:rPr kumimoji="0" lang="ja-JP" altLang="en-US" sz="4000" b="1" i="0" u="sng"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rPr>
              <a:t>えん筆持ち</a:t>
            </a:r>
            <a:endParaRPr kumimoji="0" lang="en-US" altLang="ja-JP" sz="4000" b="1" i="0" u="none"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endParaRPr>
          </a:p>
        </p:txBody>
      </p:sp>
      <p:grpSp>
        <p:nvGrpSpPr>
          <p:cNvPr id="15" name="グループ化 14">
            <a:extLst>
              <a:ext uri="{FF2B5EF4-FFF2-40B4-BE49-F238E27FC236}">
                <a16:creationId xmlns:a16="http://schemas.microsoft.com/office/drawing/2014/main" id="{99EC4A49-3371-50D9-1939-FA8207389304}"/>
              </a:ext>
            </a:extLst>
          </p:cNvPr>
          <p:cNvGrpSpPr/>
          <p:nvPr/>
        </p:nvGrpSpPr>
        <p:grpSpPr>
          <a:xfrm>
            <a:off x="648931" y="344544"/>
            <a:ext cx="3531182" cy="1094852"/>
            <a:chOff x="648931" y="206603"/>
            <a:chExt cx="3531182" cy="1094852"/>
          </a:xfrm>
        </p:grpSpPr>
        <p:sp>
          <p:nvSpPr>
            <p:cNvPr id="6" name="テキスト ボックス 5">
              <a:extLst>
                <a:ext uri="{FF2B5EF4-FFF2-40B4-BE49-F238E27FC236}">
                  <a16:creationId xmlns:a16="http://schemas.microsoft.com/office/drawing/2014/main" id="{1938221A-0172-047A-6CC4-E894E654235A}"/>
                </a:ext>
              </a:extLst>
            </p:cNvPr>
            <p:cNvSpPr txBox="1"/>
            <p:nvPr/>
          </p:nvSpPr>
          <p:spPr>
            <a:xfrm>
              <a:off x="1308096" y="206603"/>
              <a:ext cx="28720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持ちかた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4" name="図 13" descr="部屋 が含まれている画像&#10;&#10;自動的に生成された説明">
              <a:extLst>
                <a:ext uri="{FF2B5EF4-FFF2-40B4-BE49-F238E27FC236}">
                  <a16:creationId xmlns:a16="http://schemas.microsoft.com/office/drawing/2014/main" id="{A99F02C5-B54A-F177-9697-480089BC216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8931" y="447638"/>
              <a:ext cx="776841" cy="776841"/>
            </a:xfrm>
            <a:prstGeom prst="rect">
              <a:avLst/>
            </a:prstGeom>
          </p:spPr>
        </p:pic>
      </p:grpSp>
      <p:sp>
        <p:nvSpPr>
          <p:cNvPr id="13" name="テキスト ボックス 12">
            <a:extLst>
              <a:ext uri="{FF2B5EF4-FFF2-40B4-BE49-F238E27FC236}">
                <a16:creationId xmlns:a16="http://schemas.microsoft.com/office/drawing/2014/main" id="{1C264EF7-9049-BE70-AE87-86360FDFCC48}"/>
              </a:ext>
            </a:extLst>
          </p:cNvPr>
          <p:cNvSpPr txBox="1"/>
          <p:nvPr/>
        </p:nvSpPr>
        <p:spPr>
          <a:xfrm>
            <a:off x="2027784" y="5052137"/>
            <a:ext cx="95410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かがみ</a:t>
            </a:r>
          </a:p>
        </p:txBody>
      </p:sp>
      <p:sp>
        <p:nvSpPr>
          <p:cNvPr id="2" name="フレーム 1">
            <a:extLst>
              <a:ext uri="{FF2B5EF4-FFF2-40B4-BE49-F238E27FC236}">
                <a16:creationId xmlns:a16="http://schemas.microsoft.com/office/drawing/2014/main" id="{7F9CD013-41A1-B988-1C13-72F3F81896C4}"/>
              </a:ext>
            </a:extLst>
          </p:cNvPr>
          <p:cNvSpPr/>
          <p:nvPr/>
        </p:nvSpPr>
        <p:spPr>
          <a:xfrm>
            <a:off x="0" y="0"/>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402181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7" name="四角形: 角を丸くする 6">
            <a:extLst>
              <a:ext uri="{FF2B5EF4-FFF2-40B4-BE49-F238E27FC236}">
                <a16:creationId xmlns:a16="http://schemas.microsoft.com/office/drawing/2014/main" id="{2E12C945-5FD3-CB3A-D4D0-82062333D141}"/>
              </a:ext>
            </a:extLst>
          </p:cNvPr>
          <p:cNvSpPr/>
          <p:nvPr/>
        </p:nvSpPr>
        <p:spPr>
          <a:xfrm>
            <a:off x="844418" y="2083010"/>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ポイント①</a:t>
            </a:r>
          </a:p>
        </p:txBody>
      </p:sp>
      <p:pic>
        <p:nvPicPr>
          <p:cNvPr id="8" name="図 2">
            <a:extLst>
              <a:ext uri="{FF2B5EF4-FFF2-40B4-BE49-F238E27FC236}">
                <a16:creationId xmlns:a16="http://schemas.microsoft.com/office/drawing/2014/main" id="{2171F106-3E14-85C7-DA2C-08B355E0133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flipH="1">
            <a:off x="861538" y="3136776"/>
            <a:ext cx="2783500" cy="2031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74D9915A-5DDC-3097-8115-D51039BE9FEC}"/>
              </a:ext>
            </a:extLst>
          </p:cNvPr>
          <p:cNvGrpSpPr/>
          <p:nvPr/>
        </p:nvGrpSpPr>
        <p:grpSpPr>
          <a:xfrm>
            <a:off x="689466" y="5380499"/>
            <a:ext cx="3110523" cy="881476"/>
            <a:chOff x="1240223" y="4361656"/>
            <a:chExt cx="6649831" cy="1512168"/>
          </a:xfrm>
        </p:grpSpPr>
        <p:sp>
          <p:nvSpPr>
            <p:cNvPr id="14" name="角丸四角形 5">
              <a:extLst>
                <a:ext uri="{FF2B5EF4-FFF2-40B4-BE49-F238E27FC236}">
                  <a16:creationId xmlns:a16="http://schemas.microsoft.com/office/drawing/2014/main" id="{F2FE6188-272B-9E3E-6689-C750E706976D}"/>
                </a:ext>
              </a:extLst>
            </p:cNvPr>
            <p:cNvSpPr/>
            <p:nvPr/>
          </p:nvSpPr>
          <p:spPr>
            <a:xfrm>
              <a:off x="1347062" y="4361656"/>
              <a:ext cx="6477843" cy="1512168"/>
            </a:xfrm>
            <a:prstGeom prst="roundRect">
              <a:avLst/>
            </a:prstGeom>
            <a:solidFill>
              <a:srgbClr val="0070C0"/>
            </a:solidFill>
            <a:ln w="5715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 name="正方形/長方形 14">
              <a:extLst>
                <a:ext uri="{FF2B5EF4-FFF2-40B4-BE49-F238E27FC236}">
                  <a16:creationId xmlns:a16="http://schemas.microsoft.com/office/drawing/2014/main" id="{8713F9CE-AEA3-0084-FDDA-3A626AC37FBC}"/>
                </a:ext>
              </a:extLst>
            </p:cNvPr>
            <p:cNvSpPr/>
            <p:nvPr/>
          </p:nvSpPr>
          <p:spPr>
            <a:xfrm>
              <a:off x="1240223" y="4590591"/>
              <a:ext cx="6649831" cy="100317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ぴったり当てて</a:t>
              </a:r>
            </a:p>
          </p:txBody>
        </p:sp>
      </p:grpSp>
      <p:sp>
        <p:nvSpPr>
          <p:cNvPr id="17" name="四角形: 角を丸くする 16">
            <a:extLst>
              <a:ext uri="{FF2B5EF4-FFF2-40B4-BE49-F238E27FC236}">
                <a16:creationId xmlns:a16="http://schemas.microsoft.com/office/drawing/2014/main" id="{4C6BC35F-65D7-C50A-87F3-E98247791291}"/>
              </a:ext>
            </a:extLst>
          </p:cNvPr>
          <p:cNvSpPr/>
          <p:nvPr/>
        </p:nvSpPr>
        <p:spPr>
          <a:xfrm>
            <a:off x="8546961" y="2083012"/>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ポイント③</a:t>
            </a:r>
          </a:p>
        </p:txBody>
      </p:sp>
      <p:pic>
        <p:nvPicPr>
          <p:cNvPr id="18" name="図 1">
            <a:extLst>
              <a:ext uri="{FF2B5EF4-FFF2-40B4-BE49-F238E27FC236}">
                <a16:creationId xmlns:a16="http://schemas.microsoft.com/office/drawing/2014/main" id="{38C97339-5D9F-014A-AF1C-1B2A1C4CC4A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693006" y="3145927"/>
            <a:ext cx="2783499" cy="20316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 name="図 3">
            <a:extLst>
              <a:ext uri="{FF2B5EF4-FFF2-40B4-BE49-F238E27FC236}">
                <a16:creationId xmlns:a16="http://schemas.microsoft.com/office/drawing/2014/main" id="{A7B2E35A-B9B5-17C4-32BA-B80CB99CF72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556334" y="3149432"/>
            <a:ext cx="2800620" cy="2031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 name="AutoShape 2">
            <a:extLst>
              <a:ext uri="{FF2B5EF4-FFF2-40B4-BE49-F238E27FC236}">
                <a16:creationId xmlns:a16="http://schemas.microsoft.com/office/drawing/2014/main" id="{2772A9B6-1361-2DF5-0877-7BA5B49CCD82}"/>
              </a:ext>
            </a:extLst>
          </p:cNvPr>
          <p:cNvSpPr>
            <a:spLocks noChangeArrowheads="1"/>
          </p:cNvSpPr>
          <p:nvPr/>
        </p:nvSpPr>
        <p:spPr bwMode="auto">
          <a:xfrm>
            <a:off x="9118948" y="923025"/>
            <a:ext cx="2170032" cy="819438"/>
          </a:xfrm>
          <a:prstGeom prst="wedgeRoundRectCallout">
            <a:avLst>
              <a:gd name="adj1" fmla="val -8950"/>
              <a:gd name="adj2" fmla="val 84519"/>
              <a:gd name="adj3" fmla="val 16667"/>
            </a:avLst>
          </a:prstGeom>
          <a:solidFill>
            <a:srgbClr val="CCFF99"/>
          </a:solidFill>
          <a:ln w="9525">
            <a:solidFill>
              <a:srgbClr val="000000"/>
            </a:solidFill>
            <a:miter lim="800000"/>
            <a:headEnd/>
            <a:tailEnd/>
          </a:ln>
        </p:spPr>
        <p:txBody>
          <a:bodyPr vert="horz" wrap="square" lIns="144000" tIns="72000" rIns="74295" bIns="8890" numCol="1" anchor="ctr" anchorCtr="0" compatLnSpc="1">
            <a:prstTxWarp prst="textNoShape">
              <a:avLst/>
            </a:prstTxWarp>
          </a:bodyPr>
          <a:lstStyle/>
          <a:p>
            <a:pPr marL="0" marR="0" lvl="0" indent="0" algn="just" defTabSz="914400" rtl="0" eaLnBrk="1" fontAlgn="base" latinLnBrk="0" hangingPunct="1">
              <a:lnSpc>
                <a:spcPct val="8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シャカシャカ</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8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みがき</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grpSp>
        <p:nvGrpSpPr>
          <p:cNvPr id="32" name="グループ化 31">
            <a:extLst>
              <a:ext uri="{FF2B5EF4-FFF2-40B4-BE49-F238E27FC236}">
                <a16:creationId xmlns:a16="http://schemas.microsoft.com/office/drawing/2014/main" id="{8170FBF7-1BED-F654-F369-51B50A1CB72F}"/>
              </a:ext>
            </a:extLst>
          </p:cNvPr>
          <p:cNvGrpSpPr/>
          <p:nvPr/>
        </p:nvGrpSpPr>
        <p:grpSpPr>
          <a:xfrm>
            <a:off x="7173145" y="3829802"/>
            <a:ext cx="1075313" cy="1253268"/>
            <a:chOff x="7173145" y="3829802"/>
            <a:chExt cx="1075313" cy="1253268"/>
          </a:xfrm>
        </p:grpSpPr>
        <p:sp>
          <p:nvSpPr>
            <p:cNvPr id="30" name="AutoShape 3">
              <a:extLst>
                <a:ext uri="{FF2B5EF4-FFF2-40B4-BE49-F238E27FC236}">
                  <a16:creationId xmlns:a16="http://schemas.microsoft.com/office/drawing/2014/main" id="{783DAB44-B5B3-91E5-F5A1-5166ABF6463C}"/>
                </a:ext>
              </a:extLst>
            </p:cNvPr>
            <p:cNvSpPr>
              <a:spLocks noChangeArrowheads="1"/>
            </p:cNvSpPr>
            <p:nvPr/>
          </p:nvSpPr>
          <p:spPr bwMode="auto">
            <a:xfrm>
              <a:off x="7173145" y="3829802"/>
              <a:ext cx="1075313" cy="1253268"/>
            </a:xfrm>
            <a:prstGeom prst="wedgeRoundRectCallout">
              <a:avLst>
                <a:gd name="adj1" fmla="val -105457"/>
                <a:gd name="adj2" fmla="val -7964"/>
                <a:gd name="adj3" fmla="val 16667"/>
              </a:avLst>
            </a:prstGeom>
            <a:solidFill>
              <a:srgbClr val="CCFF99"/>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100g</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200g</a:t>
              </a:r>
              <a:endParaRPr kumimoji="1" lang="ja-JP"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sp>
          <p:nvSpPr>
            <p:cNvPr id="31" name="テキスト ボックス 30">
              <a:extLst>
                <a:ext uri="{FF2B5EF4-FFF2-40B4-BE49-F238E27FC236}">
                  <a16:creationId xmlns:a16="http://schemas.microsoft.com/office/drawing/2014/main" id="{2E964031-AA55-7822-9787-26B7FFE8A31B}"/>
                </a:ext>
              </a:extLst>
            </p:cNvPr>
            <p:cNvSpPr txBox="1"/>
            <p:nvPr/>
          </p:nvSpPr>
          <p:spPr>
            <a:xfrm>
              <a:off x="7332412" y="4238171"/>
              <a:ext cx="553998" cy="410375"/>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grpSp>
      <p:grpSp>
        <p:nvGrpSpPr>
          <p:cNvPr id="19" name="グループ化 18">
            <a:extLst>
              <a:ext uri="{FF2B5EF4-FFF2-40B4-BE49-F238E27FC236}">
                <a16:creationId xmlns:a16="http://schemas.microsoft.com/office/drawing/2014/main" id="{FA06AFAA-5EE9-9678-A5EE-E2ACC957B516}"/>
              </a:ext>
            </a:extLst>
          </p:cNvPr>
          <p:cNvGrpSpPr/>
          <p:nvPr/>
        </p:nvGrpSpPr>
        <p:grpSpPr>
          <a:xfrm>
            <a:off x="4528456" y="5379975"/>
            <a:ext cx="3070297" cy="882000"/>
            <a:chOff x="1195267" y="4725142"/>
            <a:chExt cx="6853040" cy="1512168"/>
          </a:xfrm>
        </p:grpSpPr>
        <p:sp>
          <p:nvSpPr>
            <p:cNvPr id="20" name="角丸四角形 5">
              <a:extLst>
                <a:ext uri="{FF2B5EF4-FFF2-40B4-BE49-F238E27FC236}">
                  <a16:creationId xmlns:a16="http://schemas.microsoft.com/office/drawing/2014/main" id="{BE28A1FA-6860-529A-AABE-D58A38CFCE1C}"/>
                </a:ext>
              </a:extLst>
            </p:cNvPr>
            <p:cNvSpPr/>
            <p:nvPr/>
          </p:nvSpPr>
          <p:spPr>
            <a:xfrm>
              <a:off x="1195267" y="4725142"/>
              <a:ext cx="6853040" cy="1512168"/>
            </a:xfrm>
            <a:prstGeom prst="roundRect">
              <a:avLst/>
            </a:prstGeom>
            <a:solidFill>
              <a:srgbClr val="0070C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C0C387A7-D2F6-15F3-5D97-41BA3033B00E}"/>
                </a:ext>
              </a:extLst>
            </p:cNvPr>
            <p:cNvSpPr/>
            <p:nvPr/>
          </p:nvSpPr>
          <p:spPr>
            <a:xfrm>
              <a:off x="1640259" y="4935095"/>
              <a:ext cx="6198363" cy="1042067"/>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軽い力で</a:t>
              </a:r>
            </a:p>
          </p:txBody>
        </p:sp>
      </p:grpSp>
      <p:grpSp>
        <p:nvGrpSpPr>
          <p:cNvPr id="26" name="グループ化 25">
            <a:extLst>
              <a:ext uri="{FF2B5EF4-FFF2-40B4-BE49-F238E27FC236}">
                <a16:creationId xmlns:a16="http://schemas.microsoft.com/office/drawing/2014/main" id="{139CFD81-88DC-C5E1-DE98-D27B6CAAC4BC}"/>
              </a:ext>
            </a:extLst>
          </p:cNvPr>
          <p:cNvGrpSpPr/>
          <p:nvPr/>
        </p:nvGrpSpPr>
        <p:grpSpPr>
          <a:xfrm>
            <a:off x="8463116" y="5395202"/>
            <a:ext cx="3018456" cy="882000"/>
            <a:chOff x="5790498" y="4873336"/>
            <a:chExt cx="6453008" cy="1600383"/>
          </a:xfrm>
        </p:grpSpPr>
        <p:sp>
          <p:nvSpPr>
            <p:cNvPr id="24" name="角丸四角形 8">
              <a:extLst>
                <a:ext uri="{FF2B5EF4-FFF2-40B4-BE49-F238E27FC236}">
                  <a16:creationId xmlns:a16="http://schemas.microsoft.com/office/drawing/2014/main" id="{79A22B4C-235D-4A3D-F83B-A0199310D6D3}"/>
                </a:ext>
              </a:extLst>
            </p:cNvPr>
            <p:cNvSpPr/>
            <p:nvPr/>
          </p:nvSpPr>
          <p:spPr>
            <a:xfrm>
              <a:off x="5790498" y="4873336"/>
              <a:ext cx="6453008" cy="1600383"/>
            </a:xfrm>
            <a:prstGeom prst="roundRect">
              <a:avLst/>
            </a:prstGeom>
            <a:solidFill>
              <a:srgbClr val="0070C0"/>
            </a:solidFill>
            <a:ln w="5715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ＭＳ Ｐゴシック" panose="020B0600070205080204" pitchFamily="50" charset="-128"/>
                <a:cs typeface="+mn-cs"/>
              </a:endParaRPr>
            </a:p>
          </p:txBody>
        </p:sp>
        <p:sp>
          <p:nvSpPr>
            <p:cNvPr id="25" name="正方形/長方形 24">
              <a:extLst>
                <a:ext uri="{FF2B5EF4-FFF2-40B4-BE49-F238E27FC236}">
                  <a16:creationId xmlns:a16="http://schemas.microsoft.com/office/drawing/2014/main" id="{F90BB482-65C7-4D64-90B6-9139C289D4C0}"/>
                </a:ext>
              </a:extLst>
            </p:cNvPr>
            <p:cNvSpPr/>
            <p:nvPr/>
          </p:nvSpPr>
          <p:spPr>
            <a:xfrm>
              <a:off x="6219071" y="5115074"/>
              <a:ext cx="5802428" cy="106107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小さく速く</a:t>
              </a:r>
            </a:p>
          </p:txBody>
        </p:sp>
      </p:grpSp>
      <p:sp>
        <p:nvSpPr>
          <p:cNvPr id="11" name="四角形: 角を丸くする 10">
            <a:extLst>
              <a:ext uri="{FF2B5EF4-FFF2-40B4-BE49-F238E27FC236}">
                <a16:creationId xmlns:a16="http://schemas.microsoft.com/office/drawing/2014/main" id="{3BB2810D-B9F1-0677-EA6E-41C84321F606}"/>
              </a:ext>
            </a:extLst>
          </p:cNvPr>
          <p:cNvSpPr/>
          <p:nvPr/>
        </p:nvSpPr>
        <p:spPr>
          <a:xfrm>
            <a:off x="4695689" y="2088967"/>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ポイント②</a:t>
            </a:r>
          </a:p>
        </p:txBody>
      </p:sp>
      <p:sp>
        <p:nvSpPr>
          <p:cNvPr id="28" name="AutoShape 3">
            <a:extLst>
              <a:ext uri="{FF2B5EF4-FFF2-40B4-BE49-F238E27FC236}">
                <a16:creationId xmlns:a16="http://schemas.microsoft.com/office/drawing/2014/main" id="{03643788-8E0C-BD86-695E-84AB80C06D56}"/>
              </a:ext>
            </a:extLst>
          </p:cNvPr>
          <p:cNvSpPr>
            <a:spLocks noChangeArrowheads="1"/>
          </p:cNvSpPr>
          <p:nvPr/>
        </p:nvSpPr>
        <p:spPr bwMode="auto">
          <a:xfrm>
            <a:off x="4685064" y="843791"/>
            <a:ext cx="3679213" cy="923330"/>
          </a:xfrm>
          <a:prstGeom prst="wedgeRoundRectCallout">
            <a:avLst>
              <a:gd name="adj1" fmla="val -10247"/>
              <a:gd name="adj2" fmla="val 84860"/>
              <a:gd name="adj3" fmla="val 16667"/>
            </a:avLst>
          </a:prstGeom>
          <a:solidFill>
            <a:srgbClr val="CCFF99"/>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当てたときに毛先が</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開かないていどでみがく</a:t>
            </a:r>
            <a:endParaRPr kumimoji="1" lang="ja-JP"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grpSp>
        <p:nvGrpSpPr>
          <p:cNvPr id="33" name="グループ化 32">
            <a:extLst>
              <a:ext uri="{FF2B5EF4-FFF2-40B4-BE49-F238E27FC236}">
                <a16:creationId xmlns:a16="http://schemas.microsoft.com/office/drawing/2014/main" id="{DF3174F0-23E6-37D2-33EA-56C311EC1865}"/>
              </a:ext>
            </a:extLst>
          </p:cNvPr>
          <p:cNvGrpSpPr/>
          <p:nvPr/>
        </p:nvGrpSpPr>
        <p:grpSpPr>
          <a:xfrm>
            <a:off x="551212" y="232001"/>
            <a:ext cx="4133852" cy="1094852"/>
            <a:chOff x="471000" y="245796"/>
            <a:chExt cx="4133852" cy="1094852"/>
          </a:xfrm>
        </p:grpSpPr>
        <p:sp>
          <p:nvSpPr>
            <p:cNvPr id="6" name="テキスト ボックス 5">
              <a:extLst>
                <a:ext uri="{FF2B5EF4-FFF2-40B4-BE49-F238E27FC236}">
                  <a16:creationId xmlns:a16="http://schemas.microsoft.com/office/drawing/2014/main" id="{3C9B5ABC-D632-FDFE-F760-904D303AA1F5}"/>
                </a:ext>
              </a:extLst>
            </p:cNvPr>
            <p:cNvSpPr txBox="1"/>
            <p:nvPr/>
          </p:nvSpPr>
          <p:spPr>
            <a:xfrm>
              <a:off x="1147151" y="245796"/>
              <a:ext cx="3457701"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みがきかた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9" name="図 28" descr="ホイール, コンパクトディスク が含まれている画像&#10;&#10;自動的に生成された説明">
              <a:extLst>
                <a:ext uri="{FF2B5EF4-FFF2-40B4-BE49-F238E27FC236}">
                  <a16:creationId xmlns:a16="http://schemas.microsoft.com/office/drawing/2014/main" id="{609C778E-E910-DA54-BEA3-5F1452EEBEC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71000" y="467049"/>
              <a:ext cx="781075" cy="781075"/>
            </a:xfrm>
            <a:prstGeom prst="rect">
              <a:avLst/>
            </a:prstGeom>
          </p:spPr>
        </p:pic>
      </p:grpSp>
      <p:sp>
        <p:nvSpPr>
          <p:cNvPr id="2" name="フレーム 1">
            <a:extLst>
              <a:ext uri="{FF2B5EF4-FFF2-40B4-BE49-F238E27FC236}">
                <a16:creationId xmlns:a16="http://schemas.microsoft.com/office/drawing/2014/main" id="{03DFEB08-068E-AF77-334D-3B554B242AE7}"/>
              </a:ext>
            </a:extLst>
          </p:cNvPr>
          <p:cNvSpPr/>
          <p:nvPr/>
        </p:nvSpPr>
        <p:spPr>
          <a:xfrm>
            <a:off x="0" y="0"/>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3" name="シャカシャカ磨き720p">
            <a:hlinkClick r:id="" action="ppaction://media"/>
            <a:extLst>
              <a:ext uri="{FF2B5EF4-FFF2-40B4-BE49-F238E27FC236}">
                <a16:creationId xmlns:a16="http://schemas.microsoft.com/office/drawing/2014/main" id="{76F3935D-D86F-3F97-1D54-A94B481EB4C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9007" r="9076"/>
          <a:stretch/>
        </p:blipFill>
        <p:spPr>
          <a:xfrm>
            <a:off x="8348780" y="3039838"/>
            <a:ext cx="3215728" cy="2208118"/>
          </a:xfrm>
          <a:prstGeom prst="rect">
            <a:avLst/>
          </a:prstGeom>
        </p:spPr>
      </p:pic>
    </p:spTree>
    <p:extLst>
      <p:ext uri="{BB962C8B-B14F-4D97-AF65-F5344CB8AC3E}">
        <p14:creationId xmlns:p14="http://schemas.microsoft.com/office/powerpoint/2010/main" val="1898997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1000"/>
                                  </p:stCondLst>
                                  <p:childTnLst>
                                    <p:cmd type="call" cmd="playFrom(0.0)">
                                      <p:cBhvr>
                                        <p:cTn id="10" dur="77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8" name="テキスト ボックス 17"/>
          <p:cNvSpPr txBox="1"/>
          <p:nvPr/>
        </p:nvSpPr>
        <p:spPr>
          <a:xfrm>
            <a:off x="5708567" y="963390"/>
            <a:ext cx="1619333" cy="369460"/>
          </a:xfrm>
          <a:prstGeom prst="rect">
            <a:avLst/>
          </a:prstGeom>
          <a:noFill/>
        </p:spPr>
        <p:txBody>
          <a:bodyPr wrap="square" rtlCol="0">
            <a:spAutoFit/>
          </a:bodyPr>
          <a:lstStyle/>
          <a:p>
            <a:pPr algn="dist" defTabSz="914423"/>
            <a:r>
              <a:rPr kumimoji="1" lang="ja-JP" altLang="en-US" sz="1801" b="1" spc="601" dirty="0">
                <a:solidFill>
                  <a:srgbClr val="ED7D3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ねんせい</a:t>
            </a:r>
          </a:p>
        </p:txBody>
      </p:sp>
      <p:sp>
        <p:nvSpPr>
          <p:cNvPr id="6" name="Rectangle 3"/>
          <p:cNvSpPr>
            <a:spLocks noChangeArrowheads="1"/>
          </p:cNvSpPr>
          <p:nvPr/>
        </p:nvSpPr>
        <p:spPr bwMode="auto">
          <a:xfrm>
            <a:off x="3310620" y="2728805"/>
            <a:ext cx="5570756" cy="2506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algn="ctr" defTabSz="914423" eaLnBrk="0" fontAlgn="base" hangingPunct="0">
              <a:lnSpc>
                <a:spcPct val="150000"/>
              </a:lnSpc>
              <a:spcBef>
                <a:spcPct val="0"/>
              </a:spcBef>
              <a:spcAft>
                <a:spcPct val="0"/>
              </a:spcAft>
            </a:pPr>
            <a:r>
              <a:rPr lang="ja-JP" altLang="en-US" sz="6000" b="1" dirty="0">
                <a:solidFill>
                  <a:prstClr val="black"/>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cs typeface="Times New Roman" panose="02020603050405020304" pitchFamily="18" charset="0"/>
              </a:rPr>
              <a:t>歯のはたらき</a:t>
            </a:r>
            <a:endParaRPr lang="en-US" altLang="ja-JP" sz="6000" b="1" dirty="0">
              <a:solidFill>
                <a:prstClr val="black"/>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ctr" defTabSz="914423" eaLnBrk="0" fontAlgn="base" hangingPunct="0">
              <a:lnSpc>
                <a:spcPts val="9000"/>
              </a:lnSpc>
              <a:spcBef>
                <a:spcPct val="0"/>
              </a:spcBef>
              <a:spcAft>
                <a:spcPct val="0"/>
              </a:spcAft>
            </a:pPr>
            <a:r>
              <a:rPr lang="ja-JP" altLang="en-US" sz="6000" b="1" dirty="0">
                <a:solidFill>
                  <a:prstClr val="black"/>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cs typeface="Times New Roman" panose="02020603050405020304" pitchFamily="18" charset="0"/>
              </a:rPr>
              <a:t>について知ろう</a:t>
            </a:r>
            <a:endParaRPr lang="ja-JP" altLang="ja-JP" sz="6000" dirty="0">
              <a:solidFill>
                <a:prstClr val="black"/>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50" charset="-128"/>
            </a:endParaRPr>
          </a:p>
        </p:txBody>
      </p:sp>
      <p:sp>
        <p:nvSpPr>
          <p:cNvPr id="5" name="Rectangle 2"/>
          <p:cNvSpPr>
            <a:spLocks noChangeArrowheads="1"/>
          </p:cNvSpPr>
          <p:nvPr/>
        </p:nvSpPr>
        <p:spPr bwMode="auto">
          <a:xfrm>
            <a:off x="0" y="43871"/>
            <a:ext cx="184731" cy="36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defTabSz="914423"/>
            <a:endParaRPr kumimoji="1" lang="ja-JP" altLang="en-US" sz="1801" dirty="0">
              <a:solidFill>
                <a:srgbClr val="FF0000"/>
              </a:solidFill>
              <a:latin typeface="Calibri" panose="020F0502020204030204"/>
              <a:ea typeface="ＭＳ Ｐゴシック" panose="020B0600070205080204" pitchFamily="50" charset="-128"/>
            </a:endParaRPr>
          </a:p>
        </p:txBody>
      </p:sp>
      <p:pic>
        <p:nvPicPr>
          <p:cNvPr id="2049" name="Picture 6" descr="https://4.bp.blogspot.com/-e0mCnWrqAd0/W-0giNBGxPI/AAAAAAABQKw/I0lBe5Iiye8CJE5b7kku3fgMpZv6PTwyACLcBGAs/s800/figure_rpg_character_mahoutsukai.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37217" y="4393188"/>
            <a:ext cx="1521058" cy="231746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4764966" y="1273306"/>
            <a:ext cx="2662063" cy="923458"/>
          </a:xfrm>
          <a:prstGeom prst="rect">
            <a:avLst/>
          </a:prstGeom>
          <a:noFill/>
        </p:spPr>
        <p:txBody>
          <a:bodyPr wrap="square" rtlCol="0">
            <a:spAutoFit/>
          </a:bodyPr>
          <a:lstStyle/>
          <a:p>
            <a:pPr algn="dist" defTabSz="914423"/>
            <a:r>
              <a:rPr kumimoji="1" lang="ja-JP" altLang="en-US" sz="5401" b="1" dirty="0">
                <a:solidFill>
                  <a:srgbClr val="ED7D3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４年生</a:t>
            </a:r>
          </a:p>
        </p:txBody>
      </p:sp>
    </p:spTree>
    <p:extLst>
      <p:ext uri="{BB962C8B-B14F-4D97-AF65-F5344CB8AC3E}">
        <p14:creationId xmlns:p14="http://schemas.microsoft.com/office/powerpoint/2010/main" val="692353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9" name="テキスト ボックス 8">
            <a:extLst>
              <a:ext uri="{FF2B5EF4-FFF2-40B4-BE49-F238E27FC236}">
                <a16:creationId xmlns:a16="http://schemas.microsoft.com/office/drawing/2014/main" id="{35F8D7EA-2E59-48A8-14AD-89BC071F6FA9}"/>
              </a:ext>
            </a:extLst>
          </p:cNvPr>
          <p:cNvSpPr txBox="1"/>
          <p:nvPr/>
        </p:nvSpPr>
        <p:spPr>
          <a:xfrm>
            <a:off x="651959" y="1207943"/>
            <a:ext cx="11037278" cy="101130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歯ならびの悪いところのみがきかた</a:t>
            </a:r>
            <a:endParaRPr kumimoji="1" lang="en-US" altLang="ja-JP" sz="4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nvGrpSpPr>
          <p:cNvPr id="18" name="グループ化 17">
            <a:extLst>
              <a:ext uri="{FF2B5EF4-FFF2-40B4-BE49-F238E27FC236}">
                <a16:creationId xmlns:a16="http://schemas.microsoft.com/office/drawing/2014/main" id="{6E2D37BC-6F33-4CD5-8142-63C82A2A81F5}"/>
              </a:ext>
            </a:extLst>
          </p:cNvPr>
          <p:cNvGrpSpPr/>
          <p:nvPr/>
        </p:nvGrpSpPr>
        <p:grpSpPr>
          <a:xfrm>
            <a:off x="502763" y="301073"/>
            <a:ext cx="7821825" cy="1094852"/>
            <a:chOff x="1931583" y="281953"/>
            <a:chExt cx="7821825"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438591" y="281953"/>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４年生はここがポイント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31583" y="491351"/>
              <a:ext cx="781075" cy="781075"/>
            </a:xfrm>
            <a:prstGeom prst="rect">
              <a:avLst/>
            </a:prstGeom>
          </p:spPr>
        </p:pic>
      </p:grpSp>
      <p:pic>
        <p:nvPicPr>
          <p:cNvPr id="12" name="図 11" descr="人の手&#10;&#10;中程度の精度で自動的に生成された説明">
            <a:extLst>
              <a:ext uri="{FF2B5EF4-FFF2-40B4-BE49-F238E27FC236}">
                <a16:creationId xmlns:a16="http://schemas.microsoft.com/office/drawing/2014/main" id="{F71C4C43-27C8-9BBA-7A09-6E3C166BB6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015" y="2440204"/>
            <a:ext cx="3257250" cy="2341148"/>
          </a:xfrm>
          <a:prstGeom prst="rect">
            <a:avLst/>
          </a:prstGeom>
        </p:spPr>
      </p:pic>
      <p:pic>
        <p:nvPicPr>
          <p:cNvPr id="14" name="図 13">
            <a:extLst>
              <a:ext uri="{FF2B5EF4-FFF2-40B4-BE49-F238E27FC236}">
                <a16:creationId xmlns:a16="http://schemas.microsoft.com/office/drawing/2014/main" id="{7477E1E1-A12C-17FE-EAD8-4FF6A419B40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821414" y="2292317"/>
            <a:ext cx="2615655" cy="2615655"/>
          </a:xfrm>
          <a:prstGeom prst="rect">
            <a:avLst/>
          </a:prstGeom>
        </p:spPr>
      </p:pic>
      <p:sp>
        <p:nvSpPr>
          <p:cNvPr id="20" name="矢印: 右 19">
            <a:extLst>
              <a:ext uri="{FF2B5EF4-FFF2-40B4-BE49-F238E27FC236}">
                <a16:creationId xmlns:a16="http://schemas.microsoft.com/office/drawing/2014/main" id="{1D78EDB5-AEC4-6503-0B9C-2058AD1AA5B1}"/>
              </a:ext>
            </a:extLst>
          </p:cNvPr>
          <p:cNvSpPr/>
          <p:nvPr/>
        </p:nvSpPr>
        <p:spPr>
          <a:xfrm>
            <a:off x="6508002" y="3190094"/>
            <a:ext cx="1250756" cy="1497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26" name="グループ化 25">
            <a:extLst>
              <a:ext uri="{FF2B5EF4-FFF2-40B4-BE49-F238E27FC236}">
                <a16:creationId xmlns:a16="http://schemas.microsoft.com/office/drawing/2014/main" id="{AAE32426-EF4E-66C9-718A-70CE70D8CC00}"/>
              </a:ext>
            </a:extLst>
          </p:cNvPr>
          <p:cNvGrpSpPr/>
          <p:nvPr/>
        </p:nvGrpSpPr>
        <p:grpSpPr>
          <a:xfrm>
            <a:off x="6731163" y="4976184"/>
            <a:ext cx="5070619" cy="1403954"/>
            <a:chOff x="6587021" y="5085420"/>
            <a:chExt cx="5070619" cy="1403954"/>
          </a:xfrm>
        </p:grpSpPr>
        <p:sp>
          <p:nvSpPr>
            <p:cNvPr id="24" name="四角形: 角を丸くする 23">
              <a:extLst>
                <a:ext uri="{FF2B5EF4-FFF2-40B4-BE49-F238E27FC236}">
                  <a16:creationId xmlns:a16="http://schemas.microsoft.com/office/drawing/2014/main" id="{58DF4ECD-33DB-CA69-F64D-6B02F7B2634E}"/>
                </a:ext>
              </a:extLst>
            </p:cNvPr>
            <p:cNvSpPr/>
            <p:nvPr/>
          </p:nvSpPr>
          <p:spPr>
            <a:xfrm>
              <a:off x="6790913" y="5085420"/>
              <a:ext cx="4815249" cy="1403954"/>
            </a:xfrm>
            <a:prstGeom prst="roundRect">
              <a:avLst/>
            </a:prstGeom>
            <a:noFill/>
            <a:ln w="762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26670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7ACCADC6-FFB8-D453-8FE0-55AE5B7D579F}"/>
                </a:ext>
              </a:extLst>
            </p:cNvPr>
            <p:cNvSpPr txBox="1"/>
            <p:nvPr/>
          </p:nvSpPr>
          <p:spPr>
            <a:xfrm>
              <a:off x="6587021" y="5226233"/>
              <a:ext cx="5070619" cy="1200329"/>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歯ブラシを</a:t>
              </a:r>
              <a:r>
                <a:rPr kumimoji="0" lang="ja-JP" altLang="en-US" sz="3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たて</a:t>
              </a: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にして</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１本ずつ</a:t>
              </a: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みがく</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nvGrpSpPr>
          <p:cNvPr id="29" name="グループ化 28">
            <a:extLst>
              <a:ext uri="{FF2B5EF4-FFF2-40B4-BE49-F238E27FC236}">
                <a16:creationId xmlns:a16="http://schemas.microsoft.com/office/drawing/2014/main" id="{DF05040B-509D-3410-4D66-11B920782CA7}"/>
              </a:ext>
            </a:extLst>
          </p:cNvPr>
          <p:cNvGrpSpPr/>
          <p:nvPr/>
        </p:nvGrpSpPr>
        <p:grpSpPr>
          <a:xfrm>
            <a:off x="293291" y="4981042"/>
            <a:ext cx="5532284" cy="1421805"/>
            <a:chOff x="969410" y="4974711"/>
            <a:chExt cx="5532284" cy="1421805"/>
          </a:xfrm>
        </p:grpSpPr>
        <p:sp>
          <p:nvSpPr>
            <p:cNvPr id="22" name="四角形: 角を丸くする 21">
              <a:extLst>
                <a:ext uri="{FF2B5EF4-FFF2-40B4-BE49-F238E27FC236}">
                  <a16:creationId xmlns:a16="http://schemas.microsoft.com/office/drawing/2014/main" id="{CA7E0E71-FF19-A04A-FD91-3D33462B81FB}"/>
                </a:ext>
              </a:extLst>
            </p:cNvPr>
            <p:cNvSpPr/>
            <p:nvPr/>
          </p:nvSpPr>
          <p:spPr>
            <a:xfrm>
              <a:off x="1174537" y="4979952"/>
              <a:ext cx="5276416" cy="1393855"/>
            </a:xfrm>
            <a:prstGeom prst="roundRect">
              <a:avLst/>
            </a:prstGeom>
            <a:noFill/>
            <a:ln w="76200">
              <a:solidFill>
                <a:schemeClr val="accent2"/>
              </a:solidFill>
            </a:ln>
          </p:spPr>
          <p:style>
            <a:lnRef idx="2">
              <a:schemeClr val="accent6"/>
            </a:lnRef>
            <a:fillRef idx="1">
              <a:schemeClr val="lt1"/>
            </a:fillRef>
            <a:effectRef idx="0">
              <a:schemeClr val="accent6"/>
            </a:effectRef>
            <a:fontRef idx="minor">
              <a:schemeClr val="dk1"/>
            </a:fontRef>
          </p:style>
          <p:txBody>
            <a:bodyPr rtlCol="0" anchor="b"/>
            <a:lstStyle/>
            <a:p>
              <a:pPr marL="26670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28" name="グループ化 27">
              <a:extLst>
                <a:ext uri="{FF2B5EF4-FFF2-40B4-BE49-F238E27FC236}">
                  <a16:creationId xmlns:a16="http://schemas.microsoft.com/office/drawing/2014/main" id="{476C8B50-D809-17FC-1E80-06CC54C2D9B1}"/>
                </a:ext>
              </a:extLst>
            </p:cNvPr>
            <p:cNvGrpSpPr/>
            <p:nvPr/>
          </p:nvGrpSpPr>
          <p:grpSpPr>
            <a:xfrm>
              <a:off x="969410" y="4974711"/>
              <a:ext cx="5532284" cy="1421805"/>
              <a:chOff x="969410" y="4974711"/>
              <a:chExt cx="5532284" cy="1421805"/>
            </a:xfrm>
          </p:grpSpPr>
          <p:sp>
            <p:nvSpPr>
              <p:cNvPr id="23" name="テキスト ボックス 22">
                <a:extLst>
                  <a:ext uri="{FF2B5EF4-FFF2-40B4-BE49-F238E27FC236}">
                    <a16:creationId xmlns:a16="http://schemas.microsoft.com/office/drawing/2014/main" id="{9F2F6394-3119-84F7-F1D8-A8E6C2664721}"/>
                  </a:ext>
                </a:extLst>
              </p:cNvPr>
              <p:cNvSpPr txBox="1"/>
              <p:nvPr/>
            </p:nvSpPr>
            <p:spPr>
              <a:xfrm>
                <a:off x="3456591" y="4974711"/>
                <a:ext cx="121058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おうとつ</a:t>
                </a:r>
              </a:p>
            </p:txBody>
          </p:sp>
          <p:sp>
            <p:nvSpPr>
              <p:cNvPr id="27" name="テキスト ボックス 26">
                <a:extLst>
                  <a:ext uri="{FF2B5EF4-FFF2-40B4-BE49-F238E27FC236}">
                    <a16:creationId xmlns:a16="http://schemas.microsoft.com/office/drawing/2014/main" id="{A553E7E2-4ADF-D0EE-F093-7FA3E6BC1A0C}"/>
                  </a:ext>
                </a:extLst>
              </p:cNvPr>
              <p:cNvSpPr txBox="1"/>
              <p:nvPr/>
            </p:nvSpPr>
            <p:spPr>
              <a:xfrm>
                <a:off x="969410" y="5196187"/>
                <a:ext cx="5532284" cy="1200329"/>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歯ならびに</a:t>
                </a:r>
                <a:r>
                  <a:rPr kumimoji="0" lang="ja-JP" altLang="en-US" sz="3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凹凸</a:t>
                </a: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があると</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歯ブラシがとどきにくい</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grpSp>
        <p:nvGrpSpPr>
          <p:cNvPr id="32" name="グループ化 31">
            <a:extLst>
              <a:ext uri="{FF2B5EF4-FFF2-40B4-BE49-F238E27FC236}">
                <a16:creationId xmlns:a16="http://schemas.microsoft.com/office/drawing/2014/main" id="{0A6E31E5-0980-BF84-8FD8-BBA2052A1825}"/>
              </a:ext>
            </a:extLst>
          </p:cNvPr>
          <p:cNvGrpSpPr/>
          <p:nvPr/>
        </p:nvGrpSpPr>
        <p:grpSpPr>
          <a:xfrm>
            <a:off x="4194952" y="2916717"/>
            <a:ext cx="2195337" cy="2390180"/>
            <a:chOff x="3604868" y="2928908"/>
            <a:chExt cx="2195337" cy="2390180"/>
          </a:xfrm>
        </p:grpSpPr>
        <p:pic>
          <p:nvPicPr>
            <p:cNvPr id="16" name="図 15">
              <a:extLst>
                <a:ext uri="{FF2B5EF4-FFF2-40B4-BE49-F238E27FC236}">
                  <a16:creationId xmlns:a16="http://schemas.microsoft.com/office/drawing/2014/main" id="{31BC3BBC-AA5A-9044-FFB3-20EAC25B1B7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42932" y="3261815"/>
              <a:ext cx="2057273" cy="2057273"/>
            </a:xfrm>
            <a:prstGeom prst="rect">
              <a:avLst/>
            </a:prstGeom>
          </p:spPr>
        </p:pic>
        <p:pic>
          <p:nvPicPr>
            <p:cNvPr id="31" name="図 30" descr="食品 が含まれている画像&#10;&#10;自動的に生成された説明">
              <a:extLst>
                <a:ext uri="{FF2B5EF4-FFF2-40B4-BE49-F238E27FC236}">
                  <a16:creationId xmlns:a16="http://schemas.microsoft.com/office/drawing/2014/main" id="{A90DC7E8-4599-98C3-F53F-2D8F7A4CE2A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604868" y="2928908"/>
              <a:ext cx="1903877" cy="1002216"/>
            </a:xfrm>
            <a:prstGeom prst="rect">
              <a:avLst/>
            </a:prstGeom>
          </p:spPr>
        </p:pic>
      </p:grpSp>
      <p:pic>
        <p:nvPicPr>
          <p:cNvPr id="34" name="図 33">
            <a:extLst>
              <a:ext uri="{FF2B5EF4-FFF2-40B4-BE49-F238E27FC236}">
                <a16:creationId xmlns:a16="http://schemas.microsoft.com/office/drawing/2014/main" id="{BF5BDC87-0A31-28FA-44A4-8FB41149569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2772129">
            <a:off x="5712450" y="2284478"/>
            <a:ext cx="1181931" cy="1086283"/>
          </a:xfrm>
          <a:prstGeom prst="rect">
            <a:avLst/>
          </a:prstGeom>
        </p:spPr>
      </p:pic>
      <p:sp>
        <p:nvSpPr>
          <p:cNvPr id="2" name="フレーム 1">
            <a:extLst>
              <a:ext uri="{FF2B5EF4-FFF2-40B4-BE49-F238E27FC236}">
                <a16:creationId xmlns:a16="http://schemas.microsoft.com/office/drawing/2014/main" id="{D54C5857-71A4-7670-9EEF-F059A84F34AC}"/>
              </a:ext>
            </a:extLst>
          </p:cNvPr>
          <p:cNvSpPr/>
          <p:nvPr/>
        </p:nvSpPr>
        <p:spPr>
          <a:xfrm>
            <a:off x="0" y="0"/>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564622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18" name="グループ化 17">
            <a:extLst>
              <a:ext uri="{FF2B5EF4-FFF2-40B4-BE49-F238E27FC236}">
                <a16:creationId xmlns:a16="http://schemas.microsoft.com/office/drawing/2014/main" id="{6E2D37BC-6F33-4CD5-8142-63C82A2A81F5}"/>
              </a:ext>
            </a:extLst>
          </p:cNvPr>
          <p:cNvGrpSpPr/>
          <p:nvPr/>
        </p:nvGrpSpPr>
        <p:grpSpPr>
          <a:xfrm>
            <a:off x="502763" y="301073"/>
            <a:ext cx="7821825" cy="1094852"/>
            <a:chOff x="1931583" y="281953"/>
            <a:chExt cx="7821825"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438591" y="281953"/>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４年生はここがポイント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1583" y="491351"/>
              <a:ext cx="781075" cy="781075"/>
            </a:xfrm>
            <a:prstGeom prst="rect">
              <a:avLst/>
            </a:prstGeom>
          </p:spPr>
        </p:pic>
      </p:grpSp>
      <p:sp>
        <p:nvSpPr>
          <p:cNvPr id="2" name="四角形: 角を丸くする 1">
            <a:extLst>
              <a:ext uri="{FF2B5EF4-FFF2-40B4-BE49-F238E27FC236}">
                <a16:creationId xmlns:a16="http://schemas.microsoft.com/office/drawing/2014/main" id="{E7810535-D20D-6F09-6CBC-34D345467C1E}"/>
              </a:ext>
            </a:extLst>
          </p:cNvPr>
          <p:cNvSpPr/>
          <p:nvPr/>
        </p:nvSpPr>
        <p:spPr>
          <a:xfrm>
            <a:off x="373332" y="1446470"/>
            <a:ext cx="3618861" cy="801294"/>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引っこんでいる歯</a:t>
            </a:r>
          </a:p>
        </p:txBody>
      </p:sp>
      <p:sp>
        <p:nvSpPr>
          <p:cNvPr id="12" name="四角形: 角を丸くする 11">
            <a:extLst>
              <a:ext uri="{FF2B5EF4-FFF2-40B4-BE49-F238E27FC236}">
                <a16:creationId xmlns:a16="http://schemas.microsoft.com/office/drawing/2014/main" id="{E60F8CD5-3B8C-B5FC-C061-434F59011C0B}"/>
              </a:ext>
            </a:extLst>
          </p:cNvPr>
          <p:cNvSpPr/>
          <p:nvPr/>
        </p:nvSpPr>
        <p:spPr>
          <a:xfrm>
            <a:off x="4317242" y="1446470"/>
            <a:ext cx="3618861" cy="801294"/>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飛び出している歯</a:t>
            </a:r>
          </a:p>
        </p:txBody>
      </p:sp>
      <p:sp>
        <p:nvSpPr>
          <p:cNvPr id="13" name="四角形: 角を丸くする 12">
            <a:extLst>
              <a:ext uri="{FF2B5EF4-FFF2-40B4-BE49-F238E27FC236}">
                <a16:creationId xmlns:a16="http://schemas.microsoft.com/office/drawing/2014/main" id="{375C2165-9CC1-D706-4837-52D7BE423C96}"/>
              </a:ext>
            </a:extLst>
          </p:cNvPr>
          <p:cNvSpPr/>
          <p:nvPr/>
        </p:nvSpPr>
        <p:spPr>
          <a:xfrm>
            <a:off x="8199807" y="1446469"/>
            <a:ext cx="3618861" cy="8012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となりの歯の側面</a:t>
            </a:r>
          </a:p>
        </p:txBody>
      </p:sp>
      <p:sp>
        <p:nvSpPr>
          <p:cNvPr id="14" name="テキスト ボックス 13">
            <a:extLst>
              <a:ext uri="{FF2B5EF4-FFF2-40B4-BE49-F238E27FC236}">
                <a16:creationId xmlns:a16="http://schemas.microsoft.com/office/drawing/2014/main" id="{2D7805D5-E357-4C9C-0BCF-1015216C6347}"/>
              </a:ext>
            </a:extLst>
          </p:cNvPr>
          <p:cNvSpPr txBox="1"/>
          <p:nvPr/>
        </p:nvSpPr>
        <p:spPr>
          <a:xfrm>
            <a:off x="10699337" y="1446470"/>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そく</a:t>
            </a:r>
          </a:p>
        </p:txBody>
      </p:sp>
      <p:sp>
        <p:nvSpPr>
          <p:cNvPr id="15" name="テキスト ボックス 14">
            <a:extLst>
              <a:ext uri="{FF2B5EF4-FFF2-40B4-BE49-F238E27FC236}">
                <a16:creationId xmlns:a16="http://schemas.microsoft.com/office/drawing/2014/main" id="{6BBE6843-68CB-1AE9-70D2-B2EE12915F3E}"/>
              </a:ext>
            </a:extLst>
          </p:cNvPr>
          <p:cNvSpPr txBox="1"/>
          <p:nvPr/>
        </p:nvSpPr>
        <p:spPr>
          <a:xfrm>
            <a:off x="4459430" y="1446470"/>
            <a:ext cx="41549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a:t>
            </a:r>
          </a:p>
        </p:txBody>
      </p:sp>
      <p:grpSp>
        <p:nvGrpSpPr>
          <p:cNvPr id="16" name="グループ化 15">
            <a:extLst>
              <a:ext uri="{FF2B5EF4-FFF2-40B4-BE49-F238E27FC236}">
                <a16:creationId xmlns:a16="http://schemas.microsoft.com/office/drawing/2014/main" id="{9D962F7E-3DE1-9874-3EEE-065DB891D779}"/>
              </a:ext>
            </a:extLst>
          </p:cNvPr>
          <p:cNvGrpSpPr/>
          <p:nvPr/>
        </p:nvGrpSpPr>
        <p:grpSpPr>
          <a:xfrm>
            <a:off x="55826" y="5205944"/>
            <a:ext cx="4044697" cy="1241097"/>
            <a:chOff x="969409" y="5093765"/>
            <a:chExt cx="5346601" cy="1241097"/>
          </a:xfrm>
        </p:grpSpPr>
        <p:sp>
          <p:nvSpPr>
            <p:cNvPr id="19" name="四角形: 角を丸くする 18">
              <a:extLst>
                <a:ext uri="{FF2B5EF4-FFF2-40B4-BE49-F238E27FC236}">
                  <a16:creationId xmlns:a16="http://schemas.microsoft.com/office/drawing/2014/main" id="{5556C4CE-8121-BA22-CB48-ADA763337FBA}"/>
                </a:ext>
              </a:extLst>
            </p:cNvPr>
            <p:cNvSpPr/>
            <p:nvPr/>
          </p:nvSpPr>
          <p:spPr>
            <a:xfrm>
              <a:off x="1349289" y="5093765"/>
              <a:ext cx="4875729" cy="1241097"/>
            </a:xfrm>
            <a:prstGeom prst="roundRect">
              <a:avLst/>
            </a:prstGeom>
            <a:noFill/>
            <a:ln w="762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b"/>
            <a:lstStyle/>
            <a:p>
              <a:pPr marL="26670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686890C7-31B3-9B03-4955-1A66B5663E33}"/>
                </a:ext>
              </a:extLst>
            </p:cNvPr>
            <p:cNvSpPr txBox="1"/>
            <p:nvPr/>
          </p:nvSpPr>
          <p:spPr>
            <a:xfrm>
              <a:off x="969409" y="5273743"/>
              <a:ext cx="5346601" cy="954107"/>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歯が重なっている部分</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にも毛先を入れる</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nvGrpSpPr>
          <p:cNvPr id="26" name="グループ化 25">
            <a:extLst>
              <a:ext uri="{FF2B5EF4-FFF2-40B4-BE49-F238E27FC236}">
                <a16:creationId xmlns:a16="http://schemas.microsoft.com/office/drawing/2014/main" id="{8FE90528-7404-2197-47DC-6AB8CC6EF3E7}"/>
              </a:ext>
            </a:extLst>
          </p:cNvPr>
          <p:cNvGrpSpPr/>
          <p:nvPr/>
        </p:nvGrpSpPr>
        <p:grpSpPr>
          <a:xfrm>
            <a:off x="4191081" y="5210297"/>
            <a:ext cx="3711312" cy="1236744"/>
            <a:chOff x="1045970" y="5093765"/>
            <a:chExt cx="5095437" cy="1236744"/>
          </a:xfrm>
        </p:grpSpPr>
        <p:sp>
          <p:nvSpPr>
            <p:cNvPr id="27" name="四角形: 角を丸くする 26">
              <a:extLst>
                <a:ext uri="{FF2B5EF4-FFF2-40B4-BE49-F238E27FC236}">
                  <a16:creationId xmlns:a16="http://schemas.microsoft.com/office/drawing/2014/main" id="{238E5CC7-A7BE-443F-C872-3EFD3F8ACB1C}"/>
                </a:ext>
              </a:extLst>
            </p:cNvPr>
            <p:cNvSpPr/>
            <p:nvPr/>
          </p:nvSpPr>
          <p:spPr>
            <a:xfrm>
              <a:off x="1287317" y="5093765"/>
              <a:ext cx="4854090" cy="1218822"/>
            </a:xfrm>
            <a:prstGeom prst="roundRect">
              <a:avLst/>
            </a:prstGeom>
            <a:noFill/>
            <a:ln w="762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b"/>
            <a:lstStyle/>
            <a:p>
              <a:pPr marL="26670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8" name="テキスト ボックス 27">
              <a:extLst>
                <a:ext uri="{FF2B5EF4-FFF2-40B4-BE49-F238E27FC236}">
                  <a16:creationId xmlns:a16="http://schemas.microsoft.com/office/drawing/2014/main" id="{EB3FAF0D-AA0A-5DAE-516D-A0A98F58F66E}"/>
                </a:ext>
              </a:extLst>
            </p:cNvPr>
            <p:cNvSpPr txBox="1"/>
            <p:nvPr/>
          </p:nvSpPr>
          <p:spPr>
            <a:xfrm>
              <a:off x="1045970" y="5376402"/>
              <a:ext cx="4871952" cy="954107"/>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側面にも歯ブラシが</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直角に当たるように</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
        <p:nvSpPr>
          <p:cNvPr id="29" name="テキスト ボックス 28">
            <a:extLst>
              <a:ext uri="{FF2B5EF4-FFF2-40B4-BE49-F238E27FC236}">
                <a16:creationId xmlns:a16="http://schemas.microsoft.com/office/drawing/2014/main" id="{3CC6DAD5-77FE-F146-3F64-28EE85003CD3}"/>
              </a:ext>
            </a:extLst>
          </p:cNvPr>
          <p:cNvSpPr txBox="1"/>
          <p:nvPr/>
        </p:nvSpPr>
        <p:spPr>
          <a:xfrm>
            <a:off x="4399885" y="5271383"/>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そく</a:t>
            </a:r>
          </a:p>
        </p:txBody>
      </p:sp>
      <p:grpSp>
        <p:nvGrpSpPr>
          <p:cNvPr id="30" name="グループ化 29">
            <a:extLst>
              <a:ext uri="{FF2B5EF4-FFF2-40B4-BE49-F238E27FC236}">
                <a16:creationId xmlns:a16="http://schemas.microsoft.com/office/drawing/2014/main" id="{EC6651DE-987A-C855-C41E-BD162835FABD}"/>
              </a:ext>
            </a:extLst>
          </p:cNvPr>
          <p:cNvGrpSpPr/>
          <p:nvPr/>
        </p:nvGrpSpPr>
        <p:grpSpPr>
          <a:xfrm>
            <a:off x="7899008" y="5205944"/>
            <a:ext cx="4044697" cy="1241097"/>
            <a:chOff x="1015402" y="5108127"/>
            <a:chExt cx="5346601" cy="1241097"/>
          </a:xfrm>
        </p:grpSpPr>
        <p:sp>
          <p:nvSpPr>
            <p:cNvPr id="31" name="四角形: 角を丸くする 30">
              <a:extLst>
                <a:ext uri="{FF2B5EF4-FFF2-40B4-BE49-F238E27FC236}">
                  <a16:creationId xmlns:a16="http://schemas.microsoft.com/office/drawing/2014/main" id="{C24C5748-0E75-7418-BFE2-859B100C9600}"/>
                </a:ext>
              </a:extLst>
            </p:cNvPr>
            <p:cNvSpPr/>
            <p:nvPr/>
          </p:nvSpPr>
          <p:spPr>
            <a:xfrm>
              <a:off x="1349289" y="5108127"/>
              <a:ext cx="4875729" cy="1241097"/>
            </a:xfrm>
            <a:prstGeom prst="roundRect">
              <a:avLst/>
            </a:prstGeom>
            <a:noFill/>
            <a:ln w="762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b"/>
            <a:lstStyle/>
            <a:p>
              <a:pPr marL="26670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2" name="テキスト ボックス 31">
              <a:extLst>
                <a:ext uri="{FF2B5EF4-FFF2-40B4-BE49-F238E27FC236}">
                  <a16:creationId xmlns:a16="http://schemas.microsoft.com/office/drawing/2014/main" id="{B02DE0F0-62E5-BF2A-7209-FBEBBCDA6D19}"/>
                </a:ext>
              </a:extLst>
            </p:cNvPr>
            <p:cNvSpPr txBox="1"/>
            <p:nvPr/>
          </p:nvSpPr>
          <p:spPr>
            <a:xfrm>
              <a:off x="1015402" y="5298810"/>
              <a:ext cx="5346601" cy="954107"/>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飛び出したり、引っ</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こんでいる歯の側面も</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
        <p:nvSpPr>
          <p:cNvPr id="8" name="フレーム 7">
            <a:extLst>
              <a:ext uri="{FF2B5EF4-FFF2-40B4-BE49-F238E27FC236}">
                <a16:creationId xmlns:a16="http://schemas.microsoft.com/office/drawing/2014/main" id="{AD99CFEA-0DAD-2DC9-98F8-73DEBD913021}"/>
              </a:ext>
            </a:extLst>
          </p:cNvPr>
          <p:cNvSpPr/>
          <p:nvPr/>
        </p:nvSpPr>
        <p:spPr>
          <a:xfrm>
            <a:off x="0" y="0"/>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33" name="グループ化 32">
            <a:extLst>
              <a:ext uri="{FF2B5EF4-FFF2-40B4-BE49-F238E27FC236}">
                <a16:creationId xmlns:a16="http://schemas.microsoft.com/office/drawing/2014/main" id="{3A2057B7-3F93-8FF1-E2C6-8DCA1F6D4C88}"/>
              </a:ext>
            </a:extLst>
          </p:cNvPr>
          <p:cNvGrpSpPr/>
          <p:nvPr/>
        </p:nvGrpSpPr>
        <p:grpSpPr>
          <a:xfrm>
            <a:off x="699685" y="2336800"/>
            <a:ext cx="2958527" cy="2746891"/>
            <a:chOff x="665985" y="2362200"/>
            <a:chExt cx="3175058" cy="2947933"/>
          </a:xfrm>
        </p:grpSpPr>
        <p:pic>
          <p:nvPicPr>
            <p:cNvPr id="9" name="図 8" descr="食品 が含まれている画像&#10;&#10;自動的に生成された説明">
              <a:extLst>
                <a:ext uri="{FF2B5EF4-FFF2-40B4-BE49-F238E27FC236}">
                  <a16:creationId xmlns:a16="http://schemas.microsoft.com/office/drawing/2014/main" id="{3957A041-CFB2-359D-5ACA-44B98EAE2FF1}"/>
                </a:ext>
              </a:extLst>
            </p:cNvPr>
            <p:cNvPicPr>
              <a:picLocks noChangeAspect="1"/>
            </p:cNvPicPr>
            <p:nvPr/>
          </p:nvPicPr>
          <p:blipFill rotWithShape="1">
            <a:blip r:embed="rId4">
              <a:extLst>
                <a:ext uri="{28A0092B-C50C-407E-A947-70E740481C1C}">
                  <a14:useLocalDpi xmlns:a14="http://schemas.microsoft.com/office/drawing/2010/main" val="0"/>
                </a:ext>
              </a:extLst>
            </a:blip>
            <a:srcRect t="3374" b="17194"/>
            <a:stretch/>
          </p:blipFill>
          <p:spPr>
            <a:xfrm>
              <a:off x="679601" y="2362200"/>
              <a:ext cx="3161442" cy="1241097"/>
            </a:xfrm>
            <a:prstGeom prst="rect">
              <a:avLst/>
            </a:prstGeom>
            <a:ln>
              <a:solidFill>
                <a:schemeClr val="tx1"/>
              </a:solidFill>
            </a:ln>
          </p:spPr>
        </p:pic>
        <p:pic>
          <p:nvPicPr>
            <p:cNvPr id="20" name="図 19" descr="食品, ブラシ, ボトル が含まれている画像&#10;&#10;自動的に生成された説明">
              <a:extLst>
                <a:ext uri="{FF2B5EF4-FFF2-40B4-BE49-F238E27FC236}">
                  <a16:creationId xmlns:a16="http://schemas.microsoft.com/office/drawing/2014/main" id="{74FC2019-4DCE-C6D6-5AA6-6E87B89B567C}"/>
                </a:ext>
              </a:extLst>
            </p:cNvPr>
            <p:cNvPicPr>
              <a:picLocks noChangeAspect="1"/>
            </p:cNvPicPr>
            <p:nvPr/>
          </p:nvPicPr>
          <p:blipFill rotWithShape="1">
            <a:blip r:embed="rId5">
              <a:extLst>
                <a:ext uri="{28A0092B-C50C-407E-A947-70E740481C1C}">
                  <a14:useLocalDpi xmlns:a14="http://schemas.microsoft.com/office/drawing/2010/main" val="0"/>
                </a:ext>
              </a:extLst>
            </a:blip>
            <a:srcRect t="6010" b="6386"/>
            <a:stretch/>
          </p:blipFill>
          <p:spPr>
            <a:xfrm>
              <a:off x="665985" y="3641944"/>
              <a:ext cx="3175058" cy="1668189"/>
            </a:xfrm>
            <a:prstGeom prst="rect">
              <a:avLst/>
            </a:prstGeom>
            <a:ln>
              <a:solidFill>
                <a:schemeClr val="tx1"/>
              </a:solidFill>
            </a:ln>
          </p:spPr>
        </p:pic>
      </p:grpSp>
      <p:pic>
        <p:nvPicPr>
          <p:cNvPr id="23" name="図 22" descr="屋内, テーブル, 座る, カップ が含まれている画像&#10;&#10;自動的に生成された説明">
            <a:extLst>
              <a:ext uri="{FF2B5EF4-FFF2-40B4-BE49-F238E27FC236}">
                <a16:creationId xmlns:a16="http://schemas.microsoft.com/office/drawing/2014/main" id="{48A346AA-1B86-C5C2-1BF5-7DF0F45128CE}"/>
              </a:ext>
            </a:extLst>
          </p:cNvPr>
          <p:cNvPicPr>
            <a:picLocks noChangeAspect="1"/>
          </p:cNvPicPr>
          <p:nvPr/>
        </p:nvPicPr>
        <p:blipFill rotWithShape="1">
          <a:blip r:embed="rId6">
            <a:extLst>
              <a:ext uri="{28A0092B-C50C-407E-A947-70E740481C1C}">
                <a14:useLocalDpi xmlns:a14="http://schemas.microsoft.com/office/drawing/2010/main" val="0"/>
              </a:ext>
            </a:extLst>
          </a:blip>
          <a:srcRect t="11170" r="4553" b="15041"/>
          <a:stretch/>
        </p:blipFill>
        <p:spPr>
          <a:xfrm>
            <a:off x="4667179" y="3545846"/>
            <a:ext cx="2958527" cy="1535620"/>
          </a:xfrm>
          <a:prstGeom prst="rect">
            <a:avLst/>
          </a:prstGeom>
          <a:ln>
            <a:solidFill>
              <a:schemeClr val="tx1"/>
            </a:solidFill>
          </a:ln>
        </p:spPr>
      </p:pic>
      <p:pic>
        <p:nvPicPr>
          <p:cNvPr id="25" name="図 24" descr="プラスチックの容器&#10;&#10;低い精度で自動的に生成された説明">
            <a:extLst>
              <a:ext uri="{FF2B5EF4-FFF2-40B4-BE49-F238E27FC236}">
                <a16:creationId xmlns:a16="http://schemas.microsoft.com/office/drawing/2014/main" id="{31EE46D9-2751-144B-DF16-43ECA3D25B1D}"/>
              </a:ext>
            </a:extLst>
          </p:cNvPr>
          <p:cNvPicPr>
            <a:picLocks noChangeAspect="1"/>
          </p:cNvPicPr>
          <p:nvPr/>
        </p:nvPicPr>
        <p:blipFill rotWithShape="1">
          <a:blip r:embed="rId7">
            <a:extLst>
              <a:ext uri="{28A0092B-C50C-407E-A947-70E740481C1C}">
                <a14:useLocalDpi xmlns:a14="http://schemas.microsoft.com/office/drawing/2010/main" val="0"/>
              </a:ext>
            </a:extLst>
          </a:blip>
          <a:srcRect l="8156" t="13950" r="2237" b="8180"/>
          <a:stretch/>
        </p:blipFill>
        <p:spPr>
          <a:xfrm>
            <a:off x="8529258" y="3547069"/>
            <a:ext cx="2958528" cy="1536452"/>
          </a:xfrm>
          <a:prstGeom prst="rect">
            <a:avLst/>
          </a:prstGeom>
          <a:ln>
            <a:solidFill>
              <a:schemeClr val="tx1"/>
            </a:solidFill>
          </a:ln>
        </p:spPr>
      </p:pic>
      <p:pic>
        <p:nvPicPr>
          <p:cNvPr id="35" name="図 34" descr="食品 が含まれている画像&#10;&#10;自動的に生成された説明">
            <a:extLst>
              <a:ext uri="{FF2B5EF4-FFF2-40B4-BE49-F238E27FC236}">
                <a16:creationId xmlns:a16="http://schemas.microsoft.com/office/drawing/2014/main" id="{DCD39227-25A5-5819-3EF3-FC5F208AE64C}"/>
              </a:ext>
            </a:extLst>
          </p:cNvPr>
          <p:cNvPicPr>
            <a:picLocks noChangeAspect="1"/>
          </p:cNvPicPr>
          <p:nvPr/>
        </p:nvPicPr>
        <p:blipFill rotWithShape="1">
          <a:blip r:embed="rId4">
            <a:extLst>
              <a:ext uri="{28A0092B-C50C-407E-A947-70E740481C1C}">
                <a14:useLocalDpi xmlns:a14="http://schemas.microsoft.com/office/drawing/2010/main" val="0"/>
              </a:ext>
            </a:extLst>
          </a:blip>
          <a:srcRect t="3374" b="17194"/>
          <a:stretch/>
        </p:blipFill>
        <p:spPr>
          <a:xfrm>
            <a:off x="4680747" y="2347550"/>
            <a:ext cx="2945840" cy="1156457"/>
          </a:xfrm>
          <a:prstGeom prst="rect">
            <a:avLst/>
          </a:prstGeom>
          <a:ln>
            <a:solidFill>
              <a:schemeClr val="tx1"/>
            </a:solidFill>
          </a:ln>
        </p:spPr>
      </p:pic>
      <p:pic>
        <p:nvPicPr>
          <p:cNvPr id="38" name="図 37" descr="食品 が含まれている画像&#10;&#10;自動的に生成された説明">
            <a:extLst>
              <a:ext uri="{FF2B5EF4-FFF2-40B4-BE49-F238E27FC236}">
                <a16:creationId xmlns:a16="http://schemas.microsoft.com/office/drawing/2014/main" id="{1B508BA1-9F9B-E55B-1CDA-DAE6DFEDAEBE}"/>
              </a:ext>
            </a:extLst>
          </p:cNvPr>
          <p:cNvPicPr>
            <a:picLocks noChangeAspect="1"/>
          </p:cNvPicPr>
          <p:nvPr/>
        </p:nvPicPr>
        <p:blipFill rotWithShape="1">
          <a:blip r:embed="rId4">
            <a:extLst>
              <a:ext uri="{28A0092B-C50C-407E-A947-70E740481C1C}">
                <a14:useLocalDpi xmlns:a14="http://schemas.microsoft.com/office/drawing/2010/main" val="0"/>
              </a:ext>
            </a:extLst>
          </a:blip>
          <a:srcRect t="3374" b="17194"/>
          <a:stretch/>
        </p:blipFill>
        <p:spPr>
          <a:xfrm>
            <a:off x="8529257" y="2346471"/>
            <a:ext cx="2945840" cy="1156457"/>
          </a:xfrm>
          <a:prstGeom prst="rect">
            <a:avLst/>
          </a:prstGeom>
          <a:ln>
            <a:solidFill>
              <a:schemeClr val="tx1"/>
            </a:solidFill>
          </a:ln>
        </p:spPr>
      </p:pic>
      <p:cxnSp>
        <p:nvCxnSpPr>
          <p:cNvPr id="41" name="直線矢印コネクタ 40">
            <a:extLst>
              <a:ext uri="{FF2B5EF4-FFF2-40B4-BE49-F238E27FC236}">
                <a16:creationId xmlns:a16="http://schemas.microsoft.com/office/drawing/2014/main" id="{E11C0E45-B0AE-1831-A90D-D755526B3C27}"/>
              </a:ext>
            </a:extLst>
          </p:cNvPr>
          <p:cNvCxnSpPr>
            <a:cxnSpLocks/>
          </p:cNvCxnSpPr>
          <p:nvPr/>
        </p:nvCxnSpPr>
        <p:spPr>
          <a:xfrm>
            <a:off x="1148080" y="4003040"/>
            <a:ext cx="0" cy="584200"/>
          </a:xfrm>
          <a:prstGeom prst="straightConnector1">
            <a:avLst/>
          </a:prstGeom>
          <a:ln w="444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9F6F33C8-44B1-5996-D6CB-3F669CA6A2F5}"/>
              </a:ext>
            </a:extLst>
          </p:cNvPr>
          <p:cNvCxnSpPr>
            <a:cxnSpLocks/>
          </p:cNvCxnSpPr>
          <p:nvPr/>
        </p:nvCxnSpPr>
        <p:spPr>
          <a:xfrm flipH="1">
            <a:off x="5084316" y="4003040"/>
            <a:ext cx="74424" cy="584200"/>
          </a:xfrm>
          <a:prstGeom prst="straightConnector1">
            <a:avLst/>
          </a:prstGeom>
          <a:ln w="444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76CE2CCC-DBB6-7930-6AA0-E31851E5344A}"/>
              </a:ext>
            </a:extLst>
          </p:cNvPr>
          <p:cNvCxnSpPr>
            <a:cxnSpLocks/>
          </p:cNvCxnSpPr>
          <p:nvPr/>
        </p:nvCxnSpPr>
        <p:spPr>
          <a:xfrm>
            <a:off x="11252200" y="3950780"/>
            <a:ext cx="60325" cy="636460"/>
          </a:xfrm>
          <a:prstGeom prst="straightConnector1">
            <a:avLst/>
          </a:prstGeom>
          <a:ln w="444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3" name="フリーフォーム: 図形 2">
            <a:extLst>
              <a:ext uri="{FF2B5EF4-FFF2-40B4-BE49-F238E27FC236}">
                <a16:creationId xmlns:a16="http://schemas.microsoft.com/office/drawing/2014/main" id="{F36500E5-AFE5-9698-E549-8BB917A32A75}"/>
              </a:ext>
            </a:extLst>
          </p:cNvPr>
          <p:cNvSpPr/>
          <p:nvPr/>
        </p:nvSpPr>
        <p:spPr>
          <a:xfrm>
            <a:off x="1460500" y="2671814"/>
            <a:ext cx="330200" cy="135467"/>
          </a:xfrm>
          <a:custGeom>
            <a:avLst/>
            <a:gdLst>
              <a:gd name="connsiteX0" fmla="*/ 0 w 330200"/>
              <a:gd name="connsiteY0" fmla="*/ 135467 h 135467"/>
              <a:gd name="connsiteX1" fmla="*/ 59266 w 330200"/>
              <a:gd name="connsiteY1" fmla="*/ 93133 h 135467"/>
              <a:gd name="connsiteX2" fmla="*/ 76200 w 330200"/>
              <a:gd name="connsiteY2" fmla="*/ 84667 h 135467"/>
              <a:gd name="connsiteX3" fmla="*/ 114300 w 330200"/>
              <a:gd name="connsiteY3" fmla="*/ 71967 h 135467"/>
              <a:gd name="connsiteX4" fmla="*/ 131233 w 330200"/>
              <a:gd name="connsiteY4" fmla="*/ 63500 h 135467"/>
              <a:gd name="connsiteX5" fmla="*/ 143933 w 330200"/>
              <a:gd name="connsiteY5" fmla="*/ 55033 h 135467"/>
              <a:gd name="connsiteX6" fmla="*/ 203200 w 330200"/>
              <a:gd name="connsiteY6" fmla="*/ 29633 h 135467"/>
              <a:gd name="connsiteX7" fmla="*/ 275166 w 330200"/>
              <a:gd name="connsiteY7" fmla="*/ 8467 h 135467"/>
              <a:gd name="connsiteX8" fmla="*/ 309033 w 330200"/>
              <a:gd name="connsiteY8" fmla="*/ 4233 h 135467"/>
              <a:gd name="connsiteX9" fmla="*/ 330200 w 330200"/>
              <a:gd name="connsiteY9" fmla="*/ 0 h 1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200" h="135467">
                <a:moveTo>
                  <a:pt x="0" y="135467"/>
                </a:moveTo>
                <a:cubicBezTo>
                  <a:pt x="30912" y="111424"/>
                  <a:pt x="31301" y="108669"/>
                  <a:pt x="59266" y="93133"/>
                </a:cubicBezTo>
                <a:cubicBezTo>
                  <a:pt x="64783" y="90068"/>
                  <a:pt x="70310" y="86932"/>
                  <a:pt x="76200" y="84667"/>
                </a:cubicBezTo>
                <a:cubicBezTo>
                  <a:pt x="88695" y="79862"/>
                  <a:pt x="102326" y="77954"/>
                  <a:pt x="114300" y="71967"/>
                </a:cubicBezTo>
                <a:cubicBezTo>
                  <a:pt x="119944" y="69145"/>
                  <a:pt x="125754" y="66631"/>
                  <a:pt x="131233" y="63500"/>
                </a:cubicBezTo>
                <a:cubicBezTo>
                  <a:pt x="135650" y="60976"/>
                  <a:pt x="139329" y="57199"/>
                  <a:pt x="143933" y="55033"/>
                </a:cubicBezTo>
                <a:cubicBezTo>
                  <a:pt x="163381" y="45881"/>
                  <a:pt x="182809" y="36430"/>
                  <a:pt x="203200" y="29633"/>
                </a:cubicBezTo>
                <a:cubicBezTo>
                  <a:pt x="229243" y="20952"/>
                  <a:pt x="248388" y="13488"/>
                  <a:pt x="275166" y="8467"/>
                </a:cubicBezTo>
                <a:cubicBezTo>
                  <a:pt x="286348" y="6370"/>
                  <a:pt x="297788" y="5963"/>
                  <a:pt x="309033" y="4233"/>
                </a:cubicBezTo>
                <a:cubicBezTo>
                  <a:pt x="316145" y="3139"/>
                  <a:pt x="330200" y="0"/>
                  <a:pt x="330200" y="0"/>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リーフォーム: 図形 4">
            <a:extLst>
              <a:ext uri="{FF2B5EF4-FFF2-40B4-BE49-F238E27FC236}">
                <a16:creationId xmlns:a16="http://schemas.microsoft.com/office/drawing/2014/main" id="{239C6798-72CB-6651-C7F3-AE8EE7FF8E3A}"/>
              </a:ext>
            </a:extLst>
          </p:cNvPr>
          <p:cNvSpPr/>
          <p:nvPr/>
        </p:nvSpPr>
        <p:spPr>
          <a:xfrm>
            <a:off x="2603500" y="2692400"/>
            <a:ext cx="342900" cy="84667"/>
          </a:xfrm>
          <a:custGeom>
            <a:avLst/>
            <a:gdLst>
              <a:gd name="connsiteX0" fmla="*/ 0 w 342900"/>
              <a:gd name="connsiteY0" fmla="*/ 0 h 84667"/>
              <a:gd name="connsiteX1" fmla="*/ 76200 w 342900"/>
              <a:gd name="connsiteY1" fmla="*/ 4233 h 84667"/>
              <a:gd name="connsiteX2" fmla="*/ 101600 w 342900"/>
              <a:gd name="connsiteY2" fmla="*/ 8467 h 84667"/>
              <a:gd name="connsiteX3" fmla="*/ 148167 w 342900"/>
              <a:gd name="connsiteY3" fmla="*/ 21167 h 84667"/>
              <a:gd name="connsiteX4" fmla="*/ 177800 w 342900"/>
              <a:gd name="connsiteY4" fmla="*/ 25400 h 84667"/>
              <a:gd name="connsiteX5" fmla="*/ 194733 w 342900"/>
              <a:gd name="connsiteY5" fmla="*/ 29633 h 84667"/>
              <a:gd name="connsiteX6" fmla="*/ 241300 w 342900"/>
              <a:gd name="connsiteY6" fmla="*/ 38100 h 84667"/>
              <a:gd name="connsiteX7" fmla="*/ 258233 w 342900"/>
              <a:gd name="connsiteY7" fmla="*/ 46567 h 84667"/>
              <a:gd name="connsiteX8" fmla="*/ 270933 w 342900"/>
              <a:gd name="connsiteY8" fmla="*/ 50800 h 84667"/>
              <a:gd name="connsiteX9" fmla="*/ 283633 w 342900"/>
              <a:gd name="connsiteY9" fmla="*/ 59267 h 84667"/>
              <a:gd name="connsiteX10" fmla="*/ 304800 w 342900"/>
              <a:gd name="connsiteY10" fmla="*/ 63500 h 84667"/>
              <a:gd name="connsiteX11" fmla="*/ 321733 w 342900"/>
              <a:gd name="connsiteY11" fmla="*/ 76200 h 84667"/>
              <a:gd name="connsiteX12" fmla="*/ 342900 w 342900"/>
              <a:gd name="connsiteY12" fmla="*/ 84667 h 8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 h="84667">
                <a:moveTo>
                  <a:pt x="0" y="0"/>
                </a:moveTo>
                <a:cubicBezTo>
                  <a:pt x="25400" y="1411"/>
                  <a:pt x="50849" y="2120"/>
                  <a:pt x="76200" y="4233"/>
                </a:cubicBezTo>
                <a:cubicBezTo>
                  <a:pt x="84754" y="4946"/>
                  <a:pt x="93221" y="6605"/>
                  <a:pt x="101600" y="8467"/>
                </a:cubicBezTo>
                <a:cubicBezTo>
                  <a:pt x="138784" y="16730"/>
                  <a:pt x="74911" y="10703"/>
                  <a:pt x="148167" y="21167"/>
                </a:cubicBezTo>
                <a:cubicBezTo>
                  <a:pt x="158045" y="22578"/>
                  <a:pt x="167983" y="23615"/>
                  <a:pt x="177800" y="25400"/>
                </a:cubicBezTo>
                <a:cubicBezTo>
                  <a:pt x="183524" y="26441"/>
                  <a:pt x="189028" y="28492"/>
                  <a:pt x="194733" y="29633"/>
                </a:cubicBezTo>
                <a:cubicBezTo>
                  <a:pt x="210203" y="32727"/>
                  <a:pt x="225778" y="35278"/>
                  <a:pt x="241300" y="38100"/>
                </a:cubicBezTo>
                <a:cubicBezTo>
                  <a:pt x="246944" y="40922"/>
                  <a:pt x="252433" y="44081"/>
                  <a:pt x="258233" y="46567"/>
                </a:cubicBezTo>
                <a:cubicBezTo>
                  <a:pt x="262334" y="48325"/>
                  <a:pt x="266942" y="48804"/>
                  <a:pt x="270933" y="50800"/>
                </a:cubicBezTo>
                <a:cubicBezTo>
                  <a:pt x="275484" y="53075"/>
                  <a:pt x="278869" y="57481"/>
                  <a:pt x="283633" y="59267"/>
                </a:cubicBezTo>
                <a:cubicBezTo>
                  <a:pt x="290370" y="61793"/>
                  <a:pt x="297744" y="62089"/>
                  <a:pt x="304800" y="63500"/>
                </a:cubicBezTo>
                <a:cubicBezTo>
                  <a:pt x="310444" y="67733"/>
                  <a:pt x="315422" y="73045"/>
                  <a:pt x="321733" y="76200"/>
                </a:cubicBezTo>
                <a:cubicBezTo>
                  <a:pt x="350034" y="90350"/>
                  <a:pt x="331319" y="73083"/>
                  <a:pt x="342900" y="84667"/>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図形 5">
            <a:extLst>
              <a:ext uri="{FF2B5EF4-FFF2-40B4-BE49-F238E27FC236}">
                <a16:creationId xmlns:a16="http://schemas.microsoft.com/office/drawing/2014/main" id="{B2CBE2CC-262B-0F2E-5FE6-5C819E3781B5}"/>
              </a:ext>
            </a:extLst>
          </p:cNvPr>
          <p:cNvSpPr/>
          <p:nvPr/>
        </p:nvSpPr>
        <p:spPr>
          <a:xfrm>
            <a:off x="5664168" y="2421467"/>
            <a:ext cx="80465" cy="241300"/>
          </a:xfrm>
          <a:custGeom>
            <a:avLst/>
            <a:gdLst>
              <a:gd name="connsiteX0" fmla="*/ 80465 w 80465"/>
              <a:gd name="connsiteY0" fmla="*/ 0 h 241300"/>
              <a:gd name="connsiteX1" fmla="*/ 59299 w 80465"/>
              <a:gd name="connsiteY1" fmla="*/ 16933 h 241300"/>
              <a:gd name="connsiteX2" fmla="*/ 33899 w 80465"/>
              <a:gd name="connsiteY2" fmla="*/ 33866 h 241300"/>
              <a:gd name="connsiteX3" fmla="*/ 4265 w 80465"/>
              <a:gd name="connsiteY3" fmla="*/ 71966 h 241300"/>
              <a:gd name="connsiteX4" fmla="*/ 32 w 80465"/>
              <a:gd name="connsiteY4" fmla="*/ 88900 h 241300"/>
              <a:gd name="connsiteX5" fmla="*/ 16965 w 80465"/>
              <a:gd name="connsiteY5" fmla="*/ 152400 h 241300"/>
              <a:gd name="connsiteX6" fmla="*/ 25432 w 80465"/>
              <a:gd name="connsiteY6" fmla="*/ 165100 h 241300"/>
              <a:gd name="connsiteX7" fmla="*/ 42365 w 80465"/>
              <a:gd name="connsiteY7" fmla="*/ 182033 h 241300"/>
              <a:gd name="connsiteX8" fmla="*/ 55065 w 80465"/>
              <a:gd name="connsiteY8" fmla="*/ 198966 h 241300"/>
              <a:gd name="connsiteX9" fmla="*/ 80465 w 80465"/>
              <a:gd name="connsiteY9" fmla="*/ 241300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65" h="241300">
                <a:moveTo>
                  <a:pt x="80465" y="0"/>
                </a:moveTo>
                <a:cubicBezTo>
                  <a:pt x="73410" y="5644"/>
                  <a:pt x="66606" y="11619"/>
                  <a:pt x="59299" y="16933"/>
                </a:cubicBezTo>
                <a:cubicBezTo>
                  <a:pt x="51070" y="22918"/>
                  <a:pt x="33899" y="33866"/>
                  <a:pt x="33899" y="33866"/>
                </a:cubicBezTo>
                <a:cubicBezTo>
                  <a:pt x="13644" y="64247"/>
                  <a:pt x="24160" y="52071"/>
                  <a:pt x="4265" y="71966"/>
                </a:cubicBezTo>
                <a:cubicBezTo>
                  <a:pt x="2854" y="77611"/>
                  <a:pt x="-355" y="83095"/>
                  <a:pt x="32" y="88900"/>
                </a:cubicBezTo>
                <a:cubicBezTo>
                  <a:pt x="2015" y="118646"/>
                  <a:pt x="4489" y="130567"/>
                  <a:pt x="16965" y="152400"/>
                </a:cubicBezTo>
                <a:cubicBezTo>
                  <a:pt x="19489" y="156818"/>
                  <a:pt x="22121" y="161237"/>
                  <a:pt x="25432" y="165100"/>
                </a:cubicBezTo>
                <a:cubicBezTo>
                  <a:pt x="30627" y="171161"/>
                  <a:pt x="37109" y="176026"/>
                  <a:pt x="42365" y="182033"/>
                </a:cubicBezTo>
                <a:cubicBezTo>
                  <a:pt x="47011" y="187343"/>
                  <a:pt x="50964" y="193225"/>
                  <a:pt x="55065" y="198966"/>
                </a:cubicBezTo>
                <a:cubicBezTo>
                  <a:pt x="64635" y="212364"/>
                  <a:pt x="73108" y="226585"/>
                  <a:pt x="80465" y="241300"/>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図形 10">
            <a:extLst>
              <a:ext uri="{FF2B5EF4-FFF2-40B4-BE49-F238E27FC236}">
                <a16:creationId xmlns:a16="http://schemas.microsoft.com/office/drawing/2014/main" id="{20F9B971-6A88-B525-40B4-E74F8B1D80DB}"/>
              </a:ext>
            </a:extLst>
          </p:cNvPr>
          <p:cNvSpPr/>
          <p:nvPr/>
        </p:nvSpPr>
        <p:spPr>
          <a:xfrm>
            <a:off x="6527800" y="2523067"/>
            <a:ext cx="80725" cy="211666"/>
          </a:xfrm>
          <a:custGeom>
            <a:avLst/>
            <a:gdLst>
              <a:gd name="connsiteX0" fmla="*/ 0 w 80725"/>
              <a:gd name="connsiteY0" fmla="*/ 0 h 211666"/>
              <a:gd name="connsiteX1" fmla="*/ 21167 w 80725"/>
              <a:gd name="connsiteY1" fmla="*/ 4233 h 211666"/>
              <a:gd name="connsiteX2" fmla="*/ 29633 w 80725"/>
              <a:gd name="connsiteY2" fmla="*/ 16933 h 211666"/>
              <a:gd name="connsiteX3" fmla="*/ 42333 w 80725"/>
              <a:gd name="connsiteY3" fmla="*/ 21166 h 211666"/>
              <a:gd name="connsiteX4" fmla="*/ 50800 w 80725"/>
              <a:gd name="connsiteY4" fmla="*/ 38100 h 211666"/>
              <a:gd name="connsiteX5" fmla="*/ 63500 w 80725"/>
              <a:gd name="connsiteY5" fmla="*/ 42333 h 211666"/>
              <a:gd name="connsiteX6" fmla="*/ 71967 w 80725"/>
              <a:gd name="connsiteY6" fmla="*/ 55033 h 211666"/>
              <a:gd name="connsiteX7" fmla="*/ 76200 w 80725"/>
              <a:gd name="connsiteY7" fmla="*/ 71966 h 211666"/>
              <a:gd name="connsiteX8" fmla="*/ 76200 w 80725"/>
              <a:gd name="connsiteY8" fmla="*/ 118533 h 211666"/>
              <a:gd name="connsiteX9" fmla="*/ 63500 w 80725"/>
              <a:gd name="connsiteY9" fmla="*/ 131233 h 211666"/>
              <a:gd name="connsiteX10" fmla="*/ 55033 w 80725"/>
              <a:gd name="connsiteY10" fmla="*/ 143933 h 211666"/>
              <a:gd name="connsiteX11" fmla="*/ 50800 w 80725"/>
              <a:gd name="connsiteY11" fmla="*/ 160866 h 211666"/>
              <a:gd name="connsiteX12" fmla="*/ 42333 w 80725"/>
              <a:gd name="connsiteY12" fmla="*/ 173566 h 211666"/>
              <a:gd name="connsiteX13" fmla="*/ 38100 w 80725"/>
              <a:gd name="connsiteY13" fmla="*/ 190500 h 211666"/>
              <a:gd name="connsiteX14" fmla="*/ 33867 w 80725"/>
              <a:gd name="connsiteY14" fmla="*/ 211666 h 21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725" h="211666">
                <a:moveTo>
                  <a:pt x="0" y="0"/>
                </a:moveTo>
                <a:cubicBezTo>
                  <a:pt x="7056" y="1411"/>
                  <a:pt x="14920" y="663"/>
                  <a:pt x="21167" y="4233"/>
                </a:cubicBezTo>
                <a:cubicBezTo>
                  <a:pt x="25584" y="6757"/>
                  <a:pt x="25660" y="13755"/>
                  <a:pt x="29633" y="16933"/>
                </a:cubicBezTo>
                <a:cubicBezTo>
                  <a:pt x="33117" y="19721"/>
                  <a:pt x="38100" y="19755"/>
                  <a:pt x="42333" y="21166"/>
                </a:cubicBezTo>
                <a:cubicBezTo>
                  <a:pt x="45155" y="26811"/>
                  <a:pt x="46337" y="33637"/>
                  <a:pt x="50800" y="38100"/>
                </a:cubicBezTo>
                <a:cubicBezTo>
                  <a:pt x="53955" y="41255"/>
                  <a:pt x="60015" y="39545"/>
                  <a:pt x="63500" y="42333"/>
                </a:cubicBezTo>
                <a:cubicBezTo>
                  <a:pt x="67473" y="45511"/>
                  <a:pt x="69145" y="50800"/>
                  <a:pt x="71967" y="55033"/>
                </a:cubicBezTo>
                <a:cubicBezTo>
                  <a:pt x="73378" y="60677"/>
                  <a:pt x="74938" y="66286"/>
                  <a:pt x="76200" y="71966"/>
                </a:cubicBezTo>
                <a:cubicBezTo>
                  <a:pt x="80032" y="89212"/>
                  <a:pt x="84102" y="100753"/>
                  <a:pt x="76200" y="118533"/>
                </a:cubicBezTo>
                <a:cubicBezTo>
                  <a:pt x="73769" y="124004"/>
                  <a:pt x="67333" y="126634"/>
                  <a:pt x="63500" y="131233"/>
                </a:cubicBezTo>
                <a:cubicBezTo>
                  <a:pt x="60243" y="135142"/>
                  <a:pt x="57855" y="139700"/>
                  <a:pt x="55033" y="143933"/>
                </a:cubicBezTo>
                <a:cubicBezTo>
                  <a:pt x="53622" y="149577"/>
                  <a:pt x="53092" y="155518"/>
                  <a:pt x="50800" y="160866"/>
                </a:cubicBezTo>
                <a:cubicBezTo>
                  <a:pt x="48796" y="165543"/>
                  <a:pt x="44337" y="168889"/>
                  <a:pt x="42333" y="173566"/>
                </a:cubicBezTo>
                <a:cubicBezTo>
                  <a:pt x="40041" y="178914"/>
                  <a:pt x="39698" y="184905"/>
                  <a:pt x="38100" y="190500"/>
                </a:cubicBezTo>
                <a:cubicBezTo>
                  <a:pt x="32975" y="208440"/>
                  <a:pt x="33867" y="197117"/>
                  <a:pt x="33867" y="211666"/>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図形 23">
            <a:extLst>
              <a:ext uri="{FF2B5EF4-FFF2-40B4-BE49-F238E27FC236}">
                <a16:creationId xmlns:a16="http://schemas.microsoft.com/office/drawing/2014/main" id="{14467658-5F37-7DBE-311E-E3E9EC5C71B1}"/>
              </a:ext>
            </a:extLst>
          </p:cNvPr>
          <p:cNvSpPr/>
          <p:nvPr/>
        </p:nvSpPr>
        <p:spPr>
          <a:xfrm>
            <a:off x="8927174" y="2789767"/>
            <a:ext cx="377693" cy="421867"/>
          </a:xfrm>
          <a:custGeom>
            <a:avLst/>
            <a:gdLst>
              <a:gd name="connsiteX0" fmla="*/ 377693 w 377693"/>
              <a:gd name="connsiteY0" fmla="*/ 57150 h 421867"/>
              <a:gd name="connsiteX1" fmla="*/ 367109 w 377693"/>
              <a:gd name="connsiteY1" fmla="*/ 52916 h 421867"/>
              <a:gd name="connsiteX2" fmla="*/ 358643 w 377693"/>
              <a:gd name="connsiteY2" fmla="*/ 44450 h 421867"/>
              <a:gd name="connsiteX3" fmla="*/ 348059 w 377693"/>
              <a:gd name="connsiteY3" fmla="*/ 38100 h 421867"/>
              <a:gd name="connsiteX4" fmla="*/ 339593 w 377693"/>
              <a:gd name="connsiteY4" fmla="*/ 27516 h 421867"/>
              <a:gd name="connsiteX5" fmla="*/ 331126 w 377693"/>
              <a:gd name="connsiteY5" fmla="*/ 21166 h 421867"/>
              <a:gd name="connsiteX6" fmla="*/ 324776 w 377693"/>
              <a:gd name="connsiteY6" fmla="*/ 14816 h 421867"/>
              <a:gd name="connsiteX7" fmla="*/ 314193 w 377693"/>
              <a:gd name="connsiteY7" fmla="*/ 8466 h 421867"/>
              <a:gd name="connsiteX8" fmla="*/ 295143 w 377693"/>
              <a:gd name="connsiteY8" fmla="*/ 0 h 421867"/>
              <a:gd name="connsiteX9" fmla="*/ 254926 w 377693"/>
              <a:gd name="connsiteY9" fmla="*/ 2116 h 421867"/>
              <a:gd name="connsiteX10" fmla="*/ 244343 w 377693"/>
              <a:gd name="connsiteY10" fmla="*/ 10583 h 421867"/>
              <a:gd name="connsiteX11" fmla="*/ 235876 w 377693"/>
              <a:gd name="connsiteY11" fmla="*/ 14816 h 421867"/>
              <a:gd name="connsiteX12" fmla="*/ 231643 w 377693"/>
              <a:gd name="connsiteY12" fmla="*/ 19050 h 421867"/>
              <a:gd name="connsiteX13" fmla="*/ 227409 w 377693"/>
              <a:gd name="connsiteY13" fmla="*/ 25400 h 421867"/>
              <a:gd name="connsiteX14" fmla="*/ 218943 w 377693"/>
              <a:gd name="connsiteY14" fmla="*/ 27516 h 421867"/>
              <a:gd name="connsiteX15" fmla="*/ 204126 w 377693"/>
              <a:gd name="connsiteY15" fmla="*/ 38100 h 421867"/>
              <a:gd name="connsiteX16" fmla="*/ 191426 w 377693"/>
              <a:gd name="connsiteY16" fmla="*/ 50800 h 421867"/>
              <a:gd name="connsiteX17" fmla="*/ 166026 w 377693"/>
              <a:gd name="connsiteY17" fmla="*/ 63500 h 421867"/>
              <a:gd name="connsiteX18" fmla="*/ 151209 w 377693"/>
              <a:gd name="connsiteY18" fmla="*/ 74083 h 421867"/>
              <a:gd name="connsiteX19" fmla="*/ 127926 w 377693"/>
              <a:gd name="connsiteY19" fmla="*/ 86783 h 421867"/>
              <a:gd name="connsiteX20" fmla="*/ 106759 w 377693"/>
              <a:gd name="connsiteY20" fmla="*/ 107950 h 421867"/>
              <a:gd name="connsiteX21" fmla="*/ 98293 w 377693"/>
              <a:gd name="connsiteY21" fmla="*/ 122766 h 421867"/>
              <a:gd name="connsiteX22" fmla="*/ 89826 w 377693"/>
              <a:gd name="connsiteY22" fmla="*/ 143933 h 421867"/>
              <a:gd name="connsiteX23" fmla="*/ 85593 w 377693"/>
              <a:gd name="connsiteY23" fmla="*/ 152400 h 421867"/>
              <a:gd name="connsiteX24" fmla="*/ 79243 w 377693"/>
              <a:gd name="connsiteY24" fmla="*/ 169333 h 421867"/>
              <a:gd name="connsiteX25" fmla="*/ 68659 w 377693"/>
              <a:gd name="connsiteY25" fmla="*/ 184150 h 421867"/>
              <a:gd name="connsiteX26" fmla="*/ 66543 w 377693"/>
              <a:gd name="connsiteY26" fmla="*/ 194733 h 421867"/>
              <a:gd name="connsiteX27" fmla="*/ 53843 w 377693"/>
              <a:gd name="connsiteY27" fmla="*/ 211666 h 421867"/>
              <a:gd name="connsiteX28" fmla="*/ 49609 w 377693"/>
              <a:gd name="connsiteY28" fmla="*/ 218016 h 421867"/>
              <a:gd name="connsiteX29" fmla="*/ 45376 w 377693"/>
              <a:gd name="connsiteY29" fmla="*/ 222250 h 421867"/>
              <a:gd name="connsiteX30" fmla="*/ 39026 w 377693"/>
              <a:gd name="connsiteY30" fmla="*/ 230716 h 421867"/>
              <a:gd name="connsiteX31" fmla="*/ 34793 w 377693"/>
              <a:gd name="connsiteY31" fmla="*/ 234950 h 421867"/>
              <a:gd name="connsiteX32" fmla="*/ 28443 w 377693"/>
              <a:gd name="connsiteY32" fmla="*/ 245533 h 421867"/>
              <a:gd name="connsiteX33" fmla="*/ 22093 w 377693"/>
              <a:gd name="connsiteY33" fmla="*/ 251883 h 421867"/>
              <a:gd name="connsiteX34" fmla="*/ 3043 w 377693"/>
              <a:gd name="connsiteY34" fmla="*/ 277283 h 421867"/>
              <a:gd name="connsiteX35" fmla="*/ 3043 w 377693"/>
              <a:gd name="connsiteY35" fmla="*/ 317500 h 421867"/>
              <a:gd name="connsiteX36" fmla="*/ 9393 w 377693"/>
              <a:gd name="connsiteY36" fmla="*/ 323850 h 421867"/>
              <a:gd name="connsiteX37" fmla="*/ 13626 w 377693"/>
              <a:gd name="connsiteY37" fmla="*/ 336550 h 421867"/>
              <a:gd name="connsiteX38" fmla="*/ 24209 w 377693"/>
              <a:gd name="connsiteY38" fmla="*/ 355600 h 421867"/>
              <a:gd name="connsiteX39" fmla="*/ 34793 w 377693"/>
              <a:gd name="connsiteY39" fmla="*/ 376766 h 421867"/>
              <a:gd name="connsiteX40" fmla="*/ 45376 w 377693"/>
              <a:gd name="connsiteY40" fmla="*/ 393700 h 421867"/>
              <a:gd name="connsiteX41" fmla="*/ 49609 w 377693"/>
              <a:gd name="connsiteY41" fmla="*/ 402166 h 421867"/>
              <a:gd name="connsiteX42" fmla="*/ 51726 w 377693"/>
              <a:gd name="connsiteY42" fmla="*/ 408516 h 421867"/>
              <a:gd name="connsiteX43" fmla="*/ 58076 w 377693"/>
              <a:gd name="connsiteY43" fmla="*/ 410633 h 421867"/>
              <a:gd name="connsiteX44" fmla="*/ 77126 w 377693"/>
              <a:gd name="connsiteY44" fmla="*/ 421216 h 42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77693" h="421867">
                <a:moveTo>
                  <a:pt x="377693" y="57150"/>
                </a:moveTo>
                <a:cubicBezTo>
                  <a:pt x="374165" y="55739"/>
                  <a:pt x="370271" y="55024"/>
                  <a:pt x="367109" y="52916"/>
                </a:cubicBezTo>
                <a:cubicBezTo>
                  <a:pt x="363788" y="50702"/>
                  <a:pt x="361793" y="46900"/>
                  <a:pt x="358643" y="44450"/>
                </a:cubicBezTo>
                <a:cubicBezTo>
                  <a:pt x="355395" y="41924"/>
                  <a:pt x="351587" y="40217"/>
                  <a:pt x="348059" y="38100"/>
                </a:cubicBezTo>
                <a:cubicBezTo>
                  <a:pt x="344643" y="32976"/>
                  <a:pt x="344115" y="31285"/>
                  <a:pt x="339593" y="27516"/>
                </a:cubicBezTo>
                <a:cubicBezTo>
                  <a:pt x="336883" y="25257"/>
                  <a:pt x="333805" y="23462"/>
                  <a:pt x="331126" y="21166"/>
                </a:cubicBezTo>
                <a:cubicBezTo>
                  <a:pt x="328853" y="19218"/>
                  <a:pt x="327171" y="16612"/>
                  <a:pt x="324776" y="14816"/>
                </a:cubicBezTo>
                <a:cubicBezTo>
                  <a:pt x="321485" y="12348"/>
                  <a:pt x="317789" y="10464"/>
                  <a:pt x="314193" y="8466"/>
                </a:cubicBezTo>
                <a:cubicBezTo>
                  <a:pt x="306568" y="4230"/>
                  <a:pt x="303549" y="3362"/>
                  <a:pt x="295143" y="0"/>
                </a:cubicBezTo>
                <a:cubicBezTo>
                  <a:pt x="281737" y="705"/>
                  <a:pt x="268068" y="-622"/>
                  <a:pt x="254926" y="2116"/>
                </a:cubicBezTo>
                <a:cubicBezTo>
                  <a:pt x="250503" y="3037"/>
                  <a:pt x="248102" y="8077"/>
                  <a:pt x="244343" y="10583"/>
                </a:cubicBezTo>
                <a:cubicBezTo>
                  <a:pt x="241718" y="12333"/>
                  <a:pt x="238698" y="13405"/>
                  <a:pt x="235876" y="14816"/>
                </a:cubicBezTo>
                <a:cubicBezTo>
                  <a:pt x="234465" y="16227"/>
                  <a:pt x="232890" y="17492"/>
                  <a:pt x="231643" y="19050"/>
                </a:cubicBezTo>
                <a:cubicBezTo>
                  <a:pt x="230054" y="21037"/>
                  <a:pt x="229526" y="23989"/>
                  <a:pt x="227409" y="25400"/>
                </a:cubicBezTo>
                <a:cubicBezTo>
                  <a:pt x="224989" y="27013"/>
                  <a:pt x="221765" y="26811"/>
                  <a:pt x="218943" y="27516"/>
                </a:cubicBezTo>
                <a:cubicBezTo>
                  <a:pt x="214356" y="41274"/>
                  <a:pt x="221060" y="26810"/>
                  <a:pt x="204126" y="38100"/>
                </a:cubicBezTo>
                <a:cubicBezTo>
                  <a:pt x="199145" y="41421"/>
                  <a:pt x="196503" y="47627"/>
                  <a:pt x="191426" y="50800"/>
                </a:cubicBezTo>
                <a:cubicBezTo>
                  <a:pt x="172026" y="62925"/>
                  <a:pt x="180950" y="59768"/>
                  <a:pt x="166026" y="63500"/>
                </a:cubicBezTo>
                <a:cubicBezTo>
                  <a:pt x="164108" y="64939"/>
                  <a:pt x="154305" y="72535"/>
                  <a:pt x="151209" y="74083"/>
                </a:cubicBezTo>
                <a:cubicBezTo>
                  <a:pt x="140736" y="79319"/>
                  <a:pt x="137313" y="77396"/>
                  <a:pt x="127926" y="86783"/>
                </a:cubicBezTo>
                <a:lnTo>
                  <a:pt x="106759" y="107950"/>
                </a:lnTo>
                <a:cubicBezTo>
                  <a:pt x="100289" y="127366"/>
                  <a:pt x="111103" y="97148"/>
                  <a:pt x="98293" y="122766"/>
                </a:cubicBezTo>
                <a:cubicBezTo>
                  <a:pt x="94894" y="129563"/>
                  <a:pt x="93224" y="137136"/>
                  <a:pt x="89826" y="143933"/>
                </a:cubicBezTo>
                <a:cubicBezTo>
                  <a:pt x="88415" y="146755"/>
                  <a:pt x="86836" y="149500"/>
                  <a:pt x="85593" y="152400"/>
                </a:cubicBezTo>
                <a:cubicBezTo>
                  <a:pt x="80104" y="165208"/>
                  <a:pt x="88000" y="151820"/>
                  <a:pt x="79243" y="169333"/>
                </a:cubicBezTo>
                <a:cubicBezTo>
                  <a:pt x="77698" y="172424"/>
                  <a:pt x="70093" y="182238"/>
                  <a:pt x="68659" y="184150"/>
                </a:cubicBezTo>
                <a:cubicBezTo>
                  <a:pt x="67954" y="187678"/>
                  <a:pt x="67879" y="191393"/>
                  <a:pt x="66543" y="194733"/>
                </a:cubicBezTo>
                <a:cubicBezTo>
                  <a:pt x="61754" y="206705"/>
                  <a:pt x="60845" y="203264"/>
                  <a:pt x="53843" y="211666"/>
                </a:cubicBezTo>
                <a:cubicBezTo>
                  <a:pt x="52214" y="213620"/>
                  <a:pt x="51198" y="216029"/>
                  <a:pt x="49609" y="218016"/>
                </a:cubicBezTo>
                <a:cubicBezTo>
                  <a:pt x="48362" y="219574"/>
                  <a:pt x="46654" y="220717"/>
                  <a:pt x="45376" y="222250"/>
                </a:cubicBezTo>
                <a:cubicBezTo>
                  <a:pt x="43118" y="224960"/>
                  <a:pt x="41284" y="228006"/>
                  <a:pt x="39026" y="230716"/>
                </a:cubicBezTo>
                <a:cubicBezTo>
                  <a:pt x="37748" y="232249"/>
                  <a:pt x="35953" y="233326"/>
                  <a:pt x="34793" y="234950"/>
                </a:cubicBezTo>
                <a:cubicBezTo>
                  <a:pt x="32402" y="238298"/>
                  <a:pt x="30911" y="242242"/>
                  <a:pt x="28443" y="245533"/>
                </a:cubicBezTo>
                <a:cubicBezTo>
                  <a:pt x="26647" y="247928"/>
                  <a:pt x="24009" y="249583"/>
                  <a:pt x="22093" y="251883"/>
                </a:cubicBezTo>
                <a:cubicBezTo>
                  <a:pt x="10391" y="265925"/>
                  <a:pt x="10259" y="266458"/>
                  <a:pt x="3043" y="277283"/>
                </a:cubicBezTo>
                <a:cubicBezTo>
                  <a:pt x="-108" y="293034"/>
                  <a:pt x="-1832" y="296783"/>
                  <a:pt x="3043" y="317500"/>
                </a:cubicBezTo>
                <a:cubicBezTo>
                  <a:pt x="3729" y="320414"/>
                  <a:pt x="7276" y="321733"/>
                  <a:pt x="9393" y="323850"/>
                </a:cubicBezTo>
                <a:cubicBezTo>
                  <a:pt x="10804" y="328083"/>
                  <a:pt x="11151" y="332837"/>
                  <a:pt x="13626" y="336550"/>
                </a:cubicBezTo>
                <a:cubicBezTo>
                  <a:pt x="18289" y="343545"/>
                  <a:pt x="20805" y="346751"/>
                  <a:pt x="24209" y="355600"/>
                </a:cubicBezTo>
                <a:cubicBezTo>
                  <a:pt x="32109" y="376137"/>
                  <a:pt x="23154" y="365127"/>
                  <a:pt x="34793" y="376766"/>
                </a:cubicBezTo>
                <a:cubicBezTo>
                  <a:pt x="39148" y="389836"/>
                  <a:pt x="33873" y="376446"/>
                  <a:pt x="45376" y="393700"/>
                </a:cubicBezTo>
                <a:cubicBezTo>
                  <a:pt x="47126" y="396325"/>
                  <a:pt x="48366" y="399266"/>
                  <a:pt x="49609" y="402166"/>
                </a:cubicBezTo>
                <a:cubicBezTo>
                  <a:pt x="50488" y="404217"/>
                  <a:pt x="50148" y="406938"/>
                  <a:pt x="51726" y="408516"/>
                </a:cubicBezTo>
                <a:cubicBezTo>
                  <a:pt x="53304" y="410094"/>
                  <a:pt x="55959" y="409927"/>
                  <a:pt x="58076" y="410633"/>
                </a:cubicBezTo>
                <a:cubicBezTo>
                  <a:pt x="64143" y="425802"/>
                  <a:pt x="58510" y="421216"/>
                  <a:pt x="77126" y="421216"/>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図形 33">
            <a:extLst>
              <a:ext uri="{FF2B5EF4-FFF2-40B4-BE49-F238E27FC236}">
                <a16:creationId xmlns:a16="http://schemas.microsoft.com/office/drawing/2014/main" id="{DAE43527-9E02-9AAB-BDDE-DB3DB410019D}"/>
              </a:ext>
            </a:extLst>
          </p:cNvPr>
          <p:cNvSpPr/>
          <p:nvPr/>
        </p:nvSpPr>
        <p:spPr>
          <a:xfrm>
            <a:off x="10765367" y="2804583"/>
            <a:ext cx="330200" cy="406507"/>
          </a:xfrm>
          <a:custGeom>
            <a:avLst/>
            <a:gdLst>
              <a:gd name="connsiteX0" fmla="*/ 0 w 330200"/>
              <a:gd name="connsiteY0" fmla="*/ 48684 h 406507"/>
              <a:gd name="connsiteX1" fmla="*/ 25400 w 330200"/>
              <a:gd name="connsiteY1" fmla="*/ 25400 h 406507"/>
              <a:gd name="connsiteX2" fmla="*/ 29633 w 330200"/>
              <a:gd name="connsiteY2" fmla="*/ 19050 h 406507"/>
              <a:gd name="connsiteX3" fmla="*/ 44450 w 330200"/>
              <a:gd name="connsiteY3" fmla="*/ 12700 h 406507"/>
              <a:gd name="connsiteX4" fmla="*/ 57150 w 330200"/>
              <a:gd name="connsiteY4" fmla="*/ 4234 h 406507"/>
              <a:gd name="connsiteX5" fmla="*/ 71966 w 330200"/>
              <a:gd name="connsiteY5" fmla="*/ 2117 h 406507"/>
              <a:gd name="connsiteX6" fmla="*/ 82550 w 330200"/>
              <a:gd name="connsiteY6" fmla="*/ 0 h 406507"/>
              <a:gd name="connsiteX7" fmla="*/ 152400 w 330200"/>
              <a:gd name="connsiteY7" fmla="*/ 8467 h 406507"/>
              <a:gd name="connsiteX8" fmla="*/ 167216 w 330200"/>
              <a:gd name="connsiteY8" fmla="*/ 12700 h 406507"/>
              <a:gd name="connsiteX9" fmla="*/ 179916 w 330200"/>
              <a:gd name="connsiteY9" fmla="*/ 14817 h 406507"/>
              <a:gd name="connsiteX10" fmla="*/ 192616 w 330200"/>
              <a:gd name="connsiteY10" fmla="*/ 19050 h 406507"/>
              <a:gd name="connsiteX11" fmla="*/ 207433 w 330200"/>
              <a:gd name="connsiteY11" fmla="*/ 25400 h 406507"/>
              <a:gd name="connsiteX12" fmla="*/ 228600 w 330200"/>
              <a:gd name="connsiteY12" fmla="*/ 38100 h 406507"/>
              <a:gd name="connsiteX13" fmla="*/ 237066 w 330200"/>
              <a:gd name="connsiteY13" fmla="*/ 44450 h 406507"/>
              <a:gd name="connsiteX14" fmla="*/ 254000 w 330200"/>
              <a:gd name="connsiteY14" fmla="*/ 59267 h 406507"/>
              <a:gd name="connsiteX15" fmla="*/ 268816 w 330200"/>
              <a:gd name="connsiteY15" fmla="*/ 78317 h 406507"/>
              <a:gd name="connsiteX16" fmla="*/ 279400 w 330200"/>
              <a:gd name="connsiteY16" fmla="*/ 88900 h 406507"/>
              <a:gd name="connsiteX17" fmla="*/ 283633 w 330200"/>
              <a:gd name="connsiteY17" fmla="*/ 101600 h 406507"/>
              <a:gd name="connsiteX18" fmla="*/ 285750 w 330200"/>
              <a:gd name="connsiteY18" fmla="*/ 107950 h 406507"/>
              <a:gd name="connsiteX19" fmla="*/ 289983 w 330200"/>
              <a:gd name="connsiteY19" fmla="*/ 114300 h 406507"/>
              <a:gd name="connsiteX20" fmla="*/ 294216 w 330200"/>
              <a:gd name="connsiteY20" fmla="*/ 129117 h 406507"/>
              <a:gd name="connsiteX21" fmla="*/ 298450 w 330200"/>
              <a:gd name="connsiteY21" fmla="*/ 135467 h 406507"/>
              <a:gd name="connsiteX22" fmla="*/ 309033 w 330200"/>
              <a:gd name="connsiteY22" fmla="*/ 152400 h 406507"/>
              <a:gd name="connsiteX23" fmla="*/ 313266 w 330200"/>
              <a:gd name="connsiteY23" fmla="*/ 158750 h 406507"/>
              <a:gd name="connsiteX24" fmla="*/ 317500 w 330200"/>
              <a:gd name="connsiteY24" fmla="*/ 165100 h 406507"/>
              <a:gd name="connsiteX25" fmla="*/ 325966 w 330200"/>
              <a:gd name="connsiteY25" fmla="*/ 179917 h 406507"/>
              <a:gd name="connsiteX26" fmla="*/ 330200 w 330200"/>
              <a:gd name="connsiteY26" fmla="*/ 192617 h 406507"/>
              <a:gd name="connsiteX27" fmla="*/ 328083 w 330200"/>
              <a:gd name="connsiteY27" fmla="*/ 340784 h 406507"/>
              <a:gd name="connsiteX28" fmla="*/ 321733 w 330200"/>
              <a:gd name="connsiteY28" fmla="*/ 357717 h 406507"/>
              <a:gd name="connsiteX29" fmla="*/ 317500 w 330200"/>
              <a:gd name="connsiteY29" fmla="*/ 366184 h 406507"/>
              <a:gd name="connsiteX30" fmla="*/ 311150 w 330200"/>
              <a:gd name="connsiteY30" fmla="*/ 370417 h 406507"/>
              <a:gd name="connsiteX31" fmla="*/ 298450 w 330200"/>
              <a:gd name="connsiteY31" fmla="*/ 383117 h 406507"/>
              <a:gd name="connsiteX32" fmla="*/ 292100 w 330200"/>
              <a:gd name="connsiteY32" fmla="*/ 389467 h 406507"/>
              <a:gd name="connsiteX33" fmla="*/ 270933 w 330200"/>
              <a:gd name="connsiteY33" fmla="*/ 402167 h 406507"/>
              <a:gd name="connsiteX34" fmla="*/ 258233 w 330200"/>
              <a:gd name="connsiteY34" fmla="*/ 406400 h 40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0200" h="406507">
                <a:moveTo>
                  <a:pt x="0" y="48684"/>
                </a:moveTo>
                <a:cubicBezTo>
                  <a:pt x="19428" y="29255"/>
                  <a:pt x="10547" y="36539"/>
                  <a:pt x="25400" y="25400"/>
                </a:cubicBezTo>
                <a:cubicBezTo>
                  <a:pt x="26811" y="23283"/>
                  <a:pt x="27834" y="20849"/>
                  <a:pt x="29633" y="19050"/>
                </a:cubicBezTo>
                <a:cubicBezTo>
                  <a:pt x="34505" y="14178"/>
                  <a:pt x="37974" y="14319"/>
                  <a:pt x="44450" y="12700"/>
                </a:cubicBezTo>
                <a:cubicBezTo>
                  <a:pt x="48683" y="9878"/>
                  <a:pt x="52401" y="6060"/>
                  <a:pt x="57150" y="4234"/>
                </a:cubicBezTo>
                <a:cubicBezTo>
                  <a:pt x="61806" y="2443"/>
                  <a:pt x="67045" y="2937"/>
                  <a:pt x="71966" y="2117"/>
                </a:cubicBezTo>
                <a:cubicBezTo>
                  <a:pt x="75515" y="1525"/>
                  <a:pt x="79022" y="706"/>
                  <a:pt x="82550" y="0"/>
                </a:cubicBezTo>
                <a:cubicBezTo>
                  <a:pt x="123249" y="3256"/>
                  <a:pt x="124223" y="417"/>
                  <a:pt x="152400" y="8467"/>
                </a:cubicBezTo>
                <a:cubicBezTo>
                  <a:pt x="157339" y="9878"/>
                  <a:pt x="162211" y="11545"/>
                  <a:pt x="167216" y="12700"/>
                </a:cubicBezTo>
                <a:cubicBezTo>
                  <a:pt x="171398" y="13665"/>
                  <a:pt x="175752" y="13776"/>
                  <a:pt x="179916" y="14817"/>
                </a:cubicBezTo>
                <a:cubicBezTo>
                  <a:pt x="184245" y="15899"/>
                  <a:pt x="192616" y="19050"/>
                  <a:pt x="192616" y="19050"/>
                </a:cubicBezTo>
                <a:cubicBezTo>
                  <a:pt x="201978" y="28412"/>
                  <a:pt x="190234" y="18234"/>
                  <a:pt x="207433" y="25400"/>
                </a:cubicBezTo>
                <a:cubicBezTo>
                  <a:pt x="211634" y="27151"/>
                  <a:pt x="223252" y="34280"/>
                  <a:pt x="228600" y="38100"/>
                </a:cubicBezTo>
                <a:cubicBezTo>
                  <a:pt x="231471" y="40150"/>
                  <a:pt x="234196" y="42399"/>
                  <a:pt x="237066" y="44450"/>
                </a:cubicBezTo>
                <a:cubicBezTo>
                  <a:pt x="245283" y="50320"/>
                  <a:pt x="246097" y="49105"/>
                  <a:pt x="254000" y="59267"/>
                </a:cubicBezTo>
                <a:cubicBezTo>
                  <a:pt x="258939" y="65617"/>
                  <a:pt x="263127" y="72629"/>
                  <a:pt x="268816" y="78317"/>
                </a:cubicBezTo>
                <a:lnTo>
                  <a:pt x="279400" y="88900"/>
                </a:lnTo>
                <a:lnTo>
                  <a:pt x="283633" y="101600"/>
                </a:lnTo>
                <a:cubicBezTo>
                  <a:pt x="284339" y="103717"/>
                  <a:pt x="284512" y="106093"/>
                  <a:pt x="285750" y="107950"/>
                </a:cubicBezTo>
                <a:cubicBezTo>
                  <a:pt x="287161" y="110067"/>
                  <a:pt x="288845" y="112025"/>
                  <a:pt x="289983" y="114300"/>
                </a:cubicBezTo>
                <a:cubicBezTo>
                  <a:pt x="294110" y="122555"/>
                  <a:pt x="290138" y="119600"/>
                  <a:pt x="294216" y="129117"/>
                </a:cubicBezTo>
                <a:cubicBezTo>
                  <a:pt x="295218" y="131455"/>
                  <a:pt x="297084" y="133321"/>
                  <a:pt x="298450" y="135467"/>
                </a:cubicBezTo>
                <a:cubicBezTo>
                  <a:pt x="302024" y="141082"/>
                  <a:pt x="305460" y="146785"/>
                  <a:pt x="309033" y="152400"/>
                </a:cubicBezTo>
                <a:cubicBezTo>
                  <a:pt x="310399" y="154546"/>
                  <a:pt x="311855" y="156633"/>
                  <a:pt x="313266" y="158750"/>
                </a:cubicBezTo>
                <a:lnTo>
                  <a:pt x="317500" y="165100"/>
                </a:lnTo>
                <a:cubicBezTo>
                  <a:pt x="323969" y="184513"/>
                  <a:pt x="313158" y="154302"/>
                  <a:pt x="325966" y="179917"/>
                </a:cubicBezTo>
                <a:cubicBezTo>
                  <a:pt x="327962" y="183908"/>
                  <a:pt x="328789" y="188384"/>
                  <a:pt x="330200" y="192617"/>
                </a:cubicBezTo>
                <a:cubicBezTo>
                  <a:pt x="329494" y="242006"/>
                  <a:pt x="329400" y="291408"/>
                  <a:pt x="328083" y="340784"/>
                </a:cubicBezTo>
                <a:cubicBezTo>
                  <a:pt x="327784" y="352010"/>
                  <a:pt x="326323" y="349683"/>
                  <a:pt x="321733" y="357717"/>
                </a:cubicBezTo>
                <a:cubicBezTo>
                  <a:pt x="320168" y="360457"/>
                  <a:pt x="319520" y="363760"/>
                  <a:pt x="317500" y="366184"/>
                </a:cubicBezTo>
                <a:cubicBezTo>
                  <a:pt x="315871" y="368138"/>
                  <a:pt x="313267" y="369006"/>
                  <a:pt x="311150" y="370417"/>
                </a:cubicBezTo>
                <a:cubicBezTo>
                  <a:pt x="298981" y="386643"/>
                  <a:pt x="310831" y="372800"/>
                  <a:pt x="298450" y="383117"/>
                </a:cubicBezTo>
                <a:cubicBezTo>
                  <a:pt x="296150" y="385033"/>
                  <a:pt x="294561" y="387763"/>
                  <a:pt x="292100" y="389467"/>
                </a:cubicBezTo>
                <a:cubicBezTo>
                  <a:pt x="285335" y="394151"/>
                  <a:pt x="277779" y="397603"/>
                  <a:pt x="270933" y="402167"/>
                </a:cubicBezTo>
                <a:cubicBezTo>
                  <a:pt x="262822" y="407574"/>
                  <a:pt x="267127" y="406400"/>
                  <a:pt x="258233" y="406400"/>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26177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5" name="テキスト ボックス 14">
            <a:extLst>
              <a:ext uri="{FF2B5EF4-FFF2-40B4-BE49-F238E27FC236}">
                <a16:creationId xmlns:a16="http://schemas.microsoft.com/office/drawing/2014/main" id="{95B207CA-78D7-831E-BF12-B29678269782}"/>
              </a:ext>
            </a:extLst>
          </p:cNvPr>
          <p:cNvSpPr txBox="1"/>
          <p:nvPr/>
        </p:nvSpPr>
        <p:spPr>
          <a:xfrm>
            <a:off x="1298496" y="1492498"/>
            <a:ext cx="3944132" cy="584775"/>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食べたらみがく。</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13" name="テキスト ボックス 12">
            <a:extLst>
              <a:ext uri="{FF2B5EF4-FFF2-40B4-BE49-F238E27FC236}">
                <a16:creationId xmlns:a16="http://schemas.microsoft.com/office/drawing/2014/main" id="{8FD24B81-E3E3-CDD1-EBB3-2A85BC2E6B7A}"/>
              </a:ext>
            </a:extLst>
          </p:cNvPr>
          <p:cNvSpPr txBox="1"/>
          <p:nvPr/>
        </p:nvSpPr>
        <p:spPr>
          <a:xfrm>
            <a:off x="1320464" y="2400536"/>
            <a:ext cx="10776857" cy="584775"/>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夜はおうちの人に仕上げみがきをしてもらう。</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16" name="テキスト ボックス 15">
            <a:extLst>
              <a:ext uri="{FF2B5EF4-FFF2-40B4-BE49-F238E27FC236}">
                <a16:creationId xmlns:a16="http://schemas.microsoft.com/office/drawing/2014/main" id="{3E412C51-92F7-0187-80F7-03F4BF72A8ED}"/>
              </a:ext>
            </a:extLst>
          </p:cNvPr>
          <p:cNvSpPr txBox="1"/>
          <p:nvPr/>
        </p:nvSpPr>
        <p:spPr>
          <a:xfrm>
            <a:off x="1320464" y="3285620"/>
            <a:ext cx="10776856" cy="1077218"/>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おやつは１日１回で、</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ジュースはできるだけ飲まない。</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17" name="テキスト ボックス 16">
            <a:extLst>
              <a:ext uri="{FF2B5EF4-FFF2-40B4-BE49-F238E27FC236}">
                <a16:creationId xmlns:a16="http://schemas.microsoft.com/office/drawing/2014/main" id="{9FF231EC-80AE-D11E-D47E-09B6C3617677}"/>
              </a:ext>
            </a:extLst>
          </p:cNvPr>
          <p:cNvSpPr txBox="1"/>
          <p:nvPr/>
        </p:nvSpPr>
        <p:spPr>
          <a:xfrm>
            <a:off x="1353110" y="4463570"/>
            <a:ext cx="10776855" cy="1077218"/>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年に１回は、むし歯がなくても、</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歯医者さんに行く。</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18" name="テキスト ボックス 17">
            <a:extLst>
              <a:ext uri="{FF2B5EF4-FFF2-40B4-BE49-F238E27FC236}">
                <a16:creationId xmlns:a16="http://schemas.microsoft.com/office/drawing/2014/main" id="{42664E63-B779-8064-E88F-155CA157A476}"/>
              </a:ext>
            </a:extLst>
          </p:cNvPr>
          <p:cNvSpPr txBox="1"/>
          <p:nvPr/>
        </p:nvSpPr>
        <p:spPr>
          <a:xfrm>
            <a:off x="1369726" y="5758318"/>
            <a:ext cx="10776855" cy="584775"/>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よくかんで食べる。（１口３０回）</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pic>
        <p:nvPicPr>
          <p:cNvPr id="25" name="図 24" descr="黒い背景と白い文字&#10;&#10;中程度の精度で自動的に生成された説明">
            <a:extLst>
              <a:ext uri="{FF2B5EF4-FFF2-40B4-BE49-F238E27FC236}">
                <a16:creationId xmlns:a16="http://schemas.microsoft.com/office/drawing/2014/main" id="{A9500CA0-3908-3194-9F13-6C009792F2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3337" y="1513488"/>
            <a:ext cx="530319" cy="621862"/>
          </a:xfrm>
          <a:prstGeom prst="rect">
            <a:avLst/>
          </a:prstGeom>
        </p:spPr>
      </p:pic>
      <p:pic>
        <p:nvPicPr>
          <p:cNvPr id="3" name="図 2" descr="花の模様と文字の加工写真&#10;&#10;低い精度で自動的に生成された説明">
            <a:extLst>
              <a:ext uri="{FF2B5EF4-FFF2-40B4-BE49-F238E27FC236}">
                <a16:creationId xmlns:a16="http://schemas.microsoft.com/office/drawing/2014/main" id="{DF6DC523-33BC-0B59-F26C-54277FC17C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7849" y="3568105"/>
            <a:ext cx="530319" cy="602514"/>
          </a:xfrm>
          <a:prstGeom prst="rect">
            <a:avLst/>
          </a:prstGeom>
        </p:spPr>
      </p:pic>
      <p:pic>
        <p:nvPicPr>
          <p:cNvPr id="6" name="図 5" descr="電車 が含まれている画像&#10;&#10;自動的に生成された説明">
            <a:extLst>
              <a:ext uri="{FF2B5EF4-FFF2-40B4-BE49-F238E27FC236}">
                <a16:creationId xmlns:a16="http://schemas.microsoft.com/office/drawing/2014/main" id="{5393994A-515A-B85A-5E3B-AE59C3750C0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7849" y="4665035"/>
            <a:ext cx="530319" cy="621862"/>
          </a:xfrm>
          <a:prstGeom prst="rect">
            <a:avLst/>
          </a:prstGeom>
        </p:spPr>
      </p:pic>
      <p:pic>
        <p:nvPicPr>
          <p:cNvPr id="9" name="図 8" descr="座る, ケーキ, 暗い, テーブル が含まれている画像&#10;&#10;自動的に生成された説明">
            <a:extLst>
              <a:ext uri="{FF2B5EF4-FFF2-40B4-BE49-F238E27FC236}">
                <a16:creationId xmlns:a16="http://schemas.microsoft.com/office/drawing/2014/main" id="{7DA2072E-03B8-E4B2-D93D-F1D9A3B9089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2760" y="5764995"/>
            <a:ext cx="535408" cy="627830"/>
          </a:xfrm>
          <a:prstGeom prst="rect">
            <a:avLst/>
          </a:prstGeom>
        </p:spPr>
      </p:pic>
      <p:grpSp>
        <p:nvGrpSpPr>
          <p:cNvPr id="14" name="グループ化 13">
            <a:extLst>
              <a:ext uri="{FF2B5EF4-FFF2-40B4-BE49-F238E27FC236}">
                <a16:creationId xmlns:a16="http://schemas.microsoft.com/office/drawing/2014/main" id="{7704E676-A773-954C-3B14-30905CF761DC}"/>
              </a:ext>
            </a:extLst>
          </p:cNvPr>
          <p:cNvGrpSpPr/>
          <p:nvPr/>
        </p:nvGrpSpPr>
        <p:grpSpPr>
          <a:xfrm>
            <a:off x="572035" y="454530"/>
            <a:ext cx="2957542" cy="1094852"/>
            <a:chOff x="3998489" y="261255"/>
            <a:chExt cx="2957542"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4457092" y="261255"/>
              <a:ext cx="2498939"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約 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1" name="図 10" descr="カップ, 座る, オレンジ, 光 が含まれている画像&#10;&#10;自動的に生成された説明">
              <a:extLst>
                <a:ext uri="{FF2B5EF4-FFF2-40B4-BE49-F238E27FC236}">
                  <a16:creationId xmlns:a16="http://schemas.microsoft.com/office/drawing/2014/main" id="{E339FDFB-7349-138F-36F8-5CDB3891787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998489" y="500795"/>
              <a:ext cx="781075" cy="781075"/>
            </a:xfrm>
            <a:prstGeom prst="rect">
              <a:avLst/>
            </a:prstGeom>
          </p:spPr>
        </p:pic>
      </p:grpSp>
      <p:pic>
        <p:nvPicPr>
          <p:cNvPr id="31" name="図 30" descr="ゲームのキャラクター&#10;&#10;低い精度で自動的に生成された説明">
            <a:extLst>
              <a:ext uri="{FF2B5EF4-FFF2-40B4-BE49-F238E27FC236}">
                <a16:creationId xmlns:a16="http://schemas.microsoft.com/office/drawing/2014/main" id="{718CA30B-20AE-74E8-867C-AB354A67E84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005921" y="3874479"/>
            <a:ext cx="1854880" cy="1854880"/>
          </a:xfrm>
          <a:prstGeom prst="rect">
            <a:avLst/>
          </a:prstGeom>
        </p:spPr>
      </p:pic>
      <p:pic>
        <p:nvPicPr>
          <p:cNvPr id="35" name="図 34">
            <a:extLst>
              <a:ext uri="{FF2B5EF4-FFF2-40B4-BE49-F238E27FC236}">
                <a16:creationId xmlns:a16="http://schemas.microsoft.com/office/drawing/2014/main" id="{FDC9BF5D-AB6E-3EC2-0C48-04B12610B8C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51866" y="613566"/>
            <a:ext cx="1320679" cy="1593760"/>
          </a:xfrm>
          <a:prstGeom prst="rect">
            <a:avLst/>
          </a:prstGeom>
        </p:spPr>
      </p:pic>
      <p:pic>
        <p:nvPicPr>
          <p:cNvPr id="37" name="図 36">
            <a:extLst>
              <a:ext uri="{FF2B5EF4-FFF2-40B4-BE49-F238E27FC236}">
                <a16:creationId xmlns:a16="http://schemas.microsoft.com/office/drawing/2014/main" id="{0D334FFC-21A5-E1D0-C262-3E20F53F828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23332" y="2438264"/>
            <a:ext cx="594264" cy="651743"/>
          </a:xfrm>
          <a:prstGeom prst="rect">
            <a:avLst/>
          </a:prstGeom>
        </p:spPr>
      </p:pic>
      <p:pic>
        <p:nvPicPr>
          <p:cNvPr id="40" name="図 39" descr="時計, 部屋 が含まれている画像&#10;&#10;自動的に生成された説明">
            <a:extLst>
              <a:ext uri="{FF2B5EF4-FFF2-40B4-BE49-F238E27FC236}">
                <a16:creationId xmlns:a16="http://schemas.microsoft.com/office/drawing/2014/main" id="{452BE0FC-1974-BF51-651D-B1EC857A90D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271699" y="4830878"/>
            <a:ext cx="1854880" cy="1854880"/>
          </a:xfrm>
          <a:prstGeom prst="rect">
            <a:avLst/>
          </a:prstGeom>
        </p:spPr>
      </p:pic>
      <p:pic>
        <p:nvPicPr>
          <p:cNvPr id="42" name="図 41" descr="コンピュータ, ノートパソコン, 電話, ストリート が含まれている画像&#10;&#10;自動的に生成された説明">
            <a:extLst>
              <a:ext uri="{FF2B5EF4-FFF2-40B4-BE49-F238E27FC236}">
                <a16:creationId xmlns:a16="http://schemas.microsoft.com/office/drawing/2014/main" id="{73597598-E63A-D39E-0D8A-D18FFD7EA14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584601" y="876874"/>
            <a:ext cx="1330734" cy="1231564"/>
          </a:xfrm>
          <a:prstGeom prst="rect">
            <a:avLst/>
          </a:prstGeom>
        </p:spPr>
      </p:pic>
      <p:pic>
        <p:nvPicPr>
          <p:cNvPr id="33" name="図 32" descr="クマ, 座る, テーブル, 女の子 が含まれている画像&#10;&#10;自動的に生成された説明">
            <a:extLst>
              <a:ext uri="{FF2B5EF4-FFF2-40B4-BE49-F238E27FC236}">
                <a16:creationId xmlns:a16="http://schemas.microsoft.com/office/drawing/2014/main" id="{5D607A77-D0E1-F9C3-2D24-1C18E693C6A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086878" y="1352900"/>
            <a:ext cx="1643925" cy="1865447"/>
          </a:xfrm>
          <a:prstGeom prst="rect">
            <a:avLst/>
          </a:prstGeom>
        </p:spPr>
      </p:pic>
      <p:pic>
        <p:nvPicPr>
          <p:cNvPr id="44" name="図 43" descr="座る が含まれている画像&#10;&#10;自動的に生成された説明">
            <a:extLst>
              <a:ext uri="{FF2B5EF4-FFF2-40B4-BE49-F238E27FC236}">
                <a16:creationId xmlns:a16="http://schemas.microsoft.com/office/drawing/2014/main" id="{AF12D23D-CEC2-1B09-5C5D-61FB825C2E2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840135" y="574232"/>
            <a:ext cx="1439072" cy="1559552"/>
          </a:xfrm>
          <a:prstGeom prst="rect">
            <a:avLst/>
          </a:prstGeom>
        </p:spPr>
      </p:pic>
      <p:sp>
        <p:nvSpPr>
          <p:cNvPr id="45" name="矢印: 右 44">
            <a:extLst>
              <a:ext uri="{FF2B5EF4-FFF2-40B4-BE49-F238E27FC236}">
                <a16:creationId xmlns:a16="http://schemas.microsoft.com/office/drawing/2014/main" id="{2773238A-35C1-9FEF-4FE9-6C4ADFCD5667}"/>
              </a:ext>
            </a:extLst>
          </p:cNvPr>
          <p:cNvSpPr/>
          <p:nvPr/>
        </p:nvSpPr>
        <p:spPr>
          <a:xfrm>
            <a:off x="6279207" y="1405126"/>
            <a:ext cx="1085479" cy="669711"/>
          </a:xfrm>
          <a:prstGeom prst="rightArrow">
            <a:avLst>
              <a:gd name="adj1" fmla="val 50000"/>
              <a:gd name="adj2" fmla="val 738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47" name="図 46" descr="座る, テーブル, ケーキ, 電車 が含まれている画像&#10;&#10;自動的に生成された説明">
            <a:extLst>
              <a:ext uri="{FF2B5EF4-FFF2-40B4-BE49-F238E27FC236}">
                <a16:creationId xmlns:a16="http://schemas.microsoft.com/office/drawing/2014/main" id="{78B5AA9D-75A8-6A79-0854-5E3031F10528}"/>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254018" y="3141677"/>
            <a:ext cx="722676" cy="1798834"/>
          </a:xfrm>
          <a:prstGeom prst="rect">
            <a:avLst/>
          </a:prstGeom>
        </p:spPr>
      </p:pic>
      <p:sp>
        <p:nvSpPr>
          <p:cNvPr id="38" name="乗算記号 37">
            <a:extLst>
              <a:ext uri="{FF2B5EF4-FFF2-40B4-BE49-F238E27FC236}">
                <a16:creationId xmlns:a16="http://schemas.microsoft.com/office/drawing/2014/main" id="{1E4BC849-FD21-4072-F11E-C7B6AEAE20E7}"/>
              </a:ext>
            </a:extLst>
          </p:cNvPr>
          <p:cNvSpPr/>
          <p:nvPr/>
        </p:nvSpPr>
        <p:spPr>
          <a:xfrm>
            <a:off x="7564409" y="3094420"/>
            <a:ext cx="2101894" cy="1983277"/>
          </a:xfrm>
          <a:prstGeom prst="mathMultiply">
            <a:avLst>
              <a:gd name="adj1" fmla="val 9823"/>
            </a:avLst>
          </a:prstGeom>
          <a:solidFill>
            <a:srgbClr val="4472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487CA455-0DBC-C4FB-E132-D917A612842B}"/>
              </a:ext>
            </a:extLst>
          </p:cNvPr>
          <p:cNvSpPr txBox="1"/>
          <p:nvPr/>
        </p:nvSpPr>
        <p:spPr>
          <a:xfrm>
            <a:off x="1537756" y="444865"/>
            <a:ext cx="14847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やく そく</a:t>
            </a:r>
          </a:p>
        </p:txBody>
      </p:sp>
      <p:sp>
        <p:nvSpPr>
          <p:cNvPr id="2" name="フレーム 1">
            <a:extLst>
              <a:ext uri="{FF2B5EF4-FFF2-40B4-BE49-F238E27FC236}">
                <a16:creationId xmlns:a16="http://schemas.microsoft.com/office/drawing/2014/main" id="{42A4FB3E-5431-B112-FCD6-42EDE3A1AF72}"/>
              </a:ext>
            </a:extLst>
          </p:cNvPr>
          <p:cNvSpPr/>
          <p:nvPr/>
        </p:nvSpPr>
        <p:spPr>
          <a:xfrm>
            <a:off x="0" y="0"/>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641259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D1467-1466-8668-B6D4-2F61572B4B56}"/>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A05A393-7D61-CF8A-0B57-3C1C32F2F7BC}"/>
              </a:ext>
            </a:extLst>
          </p:cNvPr>
          <p:cNvSpPr txBox="1"/>
          <p:nvPr/>
        </p:nvSpPr>
        <p:spPr>
          <a:xfrm>
            <a:off x="115414" y="97583"/>
            <a:ext cx="11961171" cy="1610184"/>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授業終了後はその都度</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ts val="75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パソコンからデータを削除してください。</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EF469B4F-21EB-F5D9-EEB7-5BF715342C64}"/>
              </a:ext>
            </a:extLst>
          </p:cNvPr>
          <p:cNvPicPr>
            <a:picLocks noChangeAspect="1"/>
          </p:cNvPicPr>
          <p:nvPr/>
        </p:nvPicPr>
        <p:blipFill rotWithShape="1">
          <a:blip r:embed="rId3"/>
          <a:srcRect r="5920"/>
          <a:stretch/>
        </p:blipFill>
        <p:spPr>
          <a:xfrm>
            <a:off x="8726164" y="4025892"/>
            <a:ext cx="3165871" cy="2782229"/>
          </a:xfrm>
          <a:prstGeom prst="rect">
            <a:avLst/>
          </a:prstGeom>
        </p:spPr>
      </p:pic>
      <p:sp>
        <p:nvSpPr>
          <p:cNvPr id="9" name="テキスト ボックス 8">
            <a:extLst>
              <a:ext uri="{FF2B5EF4-FFF2-40B4-BE49-F238E27FC236}">
                <a16:creationId xmlns:a16="http://schemas.microsoft.com/office/drawing/2014/main" id="{83C2C753-B9DB-C1AB-F9F6-E444DD20CCD3}"/>
              </a:ext>
            </a:extLst>
          </p:cNvPr>
          <p:cNvSpPr txBox="1"/>
          <p:nvPr/>
        </p:nvSpPr>
        <p:spPr>
          <a:xfrm>
            <a:off x="603387" y="1793768"/>
            <a:ext cx="11607400" cy="1969578"/>
          </a:xfrm>
          <a:prstGeom prst="rect">
            <a:avLst/>
          </a:prstGeom>
          <a:noFill/>
        </p:spPr>
        <p:txBody>
          <a:bodyPr wrap="square" rtlCol="0">
            <a:spAutoFit/>
          </a:bodyPr>
          <a:lstStyle/>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“ダウンロード”フォルダを開く</a:t>
            </a:r>
            <a:endPar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教材のファイルをごみ箱に入れる</a:t>
            </a:r>
            <a:endPar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ごみ箱のアイコンを右クリックして、ごみ箱を空にする</a:t>
            </a:r>
            <a:endPar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057858FC-6D9F-1085-2DC7-4326B0673174}"/>
              </a:ext>
            </a:extLst>
          </p:cNvPr>
          <p:cNvSpPr txBox="1"/>
          <p:nvPr/>
        </p:nvSpPr>
        <p:spPr>
          <a:xfrm>
            <a:off x="195330" y="3690159"/>
            <a:ext cx="9380931" cy="754694"/>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1.                                       2.</a:t>
            </a: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a:t>
            </a:r>
          </a:p>
        </p:txBody>
      </p:sp>
      <p:pic>
        <p:nvPicPr>
          <p:cNvPr id="7" name="図 6">
            <a:extLst>
              <a:ext uri="{FF2B5EF4-FFF2-40B4-BE49-F238E27FC236}">
                <a16:creationId xmlns:a16="http://schemas.microsoft.com/office/drawing/2014/main" id="{E4E8C053-4E70-2DEA-605B-3EEE4219C0AF}"/>
              </a:ext>
            </a:extLst>
          </p:cNvPr>
          <p:cNvPicPr>
            <a:picLocks noChangeAspect="1"/>
          </p:cNvPicPr>
          <p:nvPr/>
        </p:nvPicPr>
        <p:blipFill rotWithShape="1">
          <a:blip r:embed="rId4"/>
          <a:srcRect r="26695" b="14878"/>
          <a:stretch/>
        </p:blipFill>
        <p:spPr>
          <a:xfrm>
            <a:off x="858717" y="4047891"/>
            <a:ext cx="2905969" cy="2782229"/>
          </a:xfrm>
          <a:prstGeom prst="rect">
            <a:avLst/>
          </a:prstGeom>
        </p:spPr>
      </p:pic>
      <p:sp>
        <p:nvSpPr>
          <p:cNvPr id="11" name="矢印: 下 10">
            <a:extLst>
              <a:ext uri="{FF2B5EF4-FFF2-40B4-BE49-F238E27FC236}">
                <a16:creationId xmlns:a16="http://schemas.microsoft.com/office/drawing/2014/main" id="{200CDFFC-4543-D1EF-7AEF-479C398D7F5C}"/>
              </a:ext>
            </a:extLst>
          </p:cNvPr>
          <p:cNvSpPr/>
          <p:nvPr/>
        </p:nvSpPr>
        <p:spPr>
          <a:xfrm rot="18900000">
            <a:off x="535950" y="5863177"/>
            <a:ext cx="488041" cy="745370"/>
          </a:xfrm>
          <a:prstGeom prst="downArrow">
            <a:avLst>
              <a:gd name="adj1" fmla="val 27912"/>
              <a:gd name="adj2" fmla="val 50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3" name="図 12">
            <a:extLst>
              <a:ext uri="{FF2B5EF4-FFF2-40B4-BE49-F238E27FC236}">
                <a16:creationId xmlns:a16="http://schemas.microsoft.com/office/drawing/2014/main" id="{9A667027-9782-111D-8414-448B5D3F78D8}"/>
              </a:ext>
            </a:extLst>
          </p:cNvPr>
          <p:cNvPicPr>
            <a:picLocks noChangeAspect="1"/>
          </p:cNvPicPr>
          <p:nvPr/>
        </p:nvPicPr>
        <p:blipFill rotWithShape="1">
          <a:blip r:embed="rId5"/>
          <a:srcRect r="26112"/>
          <a:stretch/>
        </p:blipFill>
        <p:spPr>
          <a:xfrm>
            <a:off x="4761676" y="4014434"/>
            <a:ext cx="2810004" cy="2810109"/>
          </a:xfrm>
          <a:prstGeom prst="rect">
            <a:avLst/>
          </a:prstGeom>
        </p:spPr>
      </p:pic>
      <p:sp>
        <p:nvSpPr>
          <p:cNvPr id="16" name="矢印: 左カーブ 15">
            <a:extLst>
              <a:ext uri="{FF2B5EF4-FFF2-40B4-BE49-F238E27FC236}">
                <a16:creationId xmlns:a16="http://schemas.microsoft.com/office/drawing/2014/main" id="{663277B6-3DF5-49A2-0353-39ABDAAA2C87}"/>
              </a:ext>
            </a:extLst>
          </p:cNvPr>
          <p:cNvSpPr/>
          <p:nvPr/>
        </p:nvSpPr>
        <p:spPr>
          <a:xfrm rot="8100000">
            <a:off x="5330068" y="4762741"/>
            <a:ext cx="760708" cy="1477287"/>
          </a:xfrm>
          <a:prstGeom prst="curvedLeftArrow">
            <a:avLst>
              <a:gd name="adj1" fmla="val 21393"/>
              <a:gd name="adj2" fmla="val 70468"/>
              <a:gd name="adj3" fmla="val 3801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03336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歯の矯正のイラスト（裏側・女性）">
            <a:extLst>
              <a:ext uri="{FF2B5EF4-FFF2-40B4-BE49-F238E27FC236}">
                <a16:creationId xmlns:a16="http://schemas.microsoft.com/office/drawing/2014/main" id="{554CAB8B-ED96-D3F5-97E7-94742165909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7721" y="1988718"/>
            <a:ext cx="2303609" cy="23036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歯の矯正のイラスト（裏側・男性）">
            <a:extLst>
              <a:ext uri="{FF2B5EF4-FFF2-40B4-BE49-F238E27FC236}">
                <a16:creationId xmlns:a16="http://schemas.microsoft.com/office/drawing/2014/main" id="{2DE1A963-5B08-5354-34BD-F630FF267D6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40543" y="1975145"/>
            <a:ext cx="2303609" cy="23036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獅子座のイラスト（星座）">
            <a:extLst>
              <a:ext uri="{FF2B5EF4-FFF2-40B4-BE49-F238E27FC236}">
                <a16:creationId xmlns:a16="http://schemas.microsoft.com/office/drawing/2014/main" id="{5CA23CA1-8B27-D16F-3EFE-28825EE9EC8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9836" y="4026985"/>
            <a:ext cx="3421166" cy="28310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カバのイラスト">
            <a:extLst>
              <a:ext uri="{FF2B5EF4-FFF2-40B4-BE49-F238E27FC236}">
                <a16:creationId xmlns:a16="http://schemas.microsoft.com/office/drawing/2014/main" id="{1B77ADAA-0B6C-E90C-69DE-4FBCF17E8B9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645111" y="4278754"/>
            <a:ext cx="2643187" cy="2724934"/>
          </a:xfrm>
          <a:prstGeom prst="rect">
            <a:avLst/>
          </a:prstGeom>
          <a:noFill/>
          <a:extLst>
            <a:ext uri="{909E8E84-426E-40DD-AFC4-6F175D3DCCD1}">
              <a14:hiddenFill xmlns:a14="http://schemas.microsoft.com/office/drawing/2010/main">
                <a:solidFill>
                  <a:srgbClr val="FFFFFF"/>
                </a:solidFill>
              </a14:hiddenFill>
            </a:ext>
          </a:extLst>
        </p:spPr>
      </p:pic>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B8E204CD-42F3-E694-DB69-FD48ECCC4D85}"/>
              </a:ext>
            </a:extLst>
          </p:cNvPr>
          <p:cNvSpPr txBox="1"/>
          <p:nvPr/>
        </p:nvSpPr>
        <p:spPr>
          <a:xfrm>
            <a:off x="1002297" y="215069"/>
            <a:ext cx="10187404" cy="1989840"/>
          </a:xfrm>
          <a:prstGeom prst="rect">
            <a:avLst/>
          </a:prstGeom>
          <a:noFill/>
        </p:spPr>
        <p:txBody>
          <a:bodyPr wrap="none" rtlCol="0">
            <a:spAutoFit/>
          </a:bodyPr>
          <a:lstStyle/>
          <a:p>
            <a:pPr algn="ctr" defTabSz="914423">
              <a:lnSpc>
                <a:spcPts val="7500"/>
              </a:lnSpc>
            </a:pPr>
            <a:r>
              <a:rPr kumimoji="1" lang="ja-JP" altLang="en-US" sz="6000" b="1" dirty="0">
                <a:solidFill>
                  <a:prstClr val="black"/>
                </a:solidFill>
                <a:latin typeface="+mn-ea"/>
              </a:rPr>
              <a:t>歯にはいろんな形があり、</a:t>
            </a:r>
            <a:endParaRPr kumimoji="1" lang="en-US" altLang="ja-JP" sz="6000" b="1" dirty="0">
              <a:solidFill>
                <a:prstClr val="black"/>
              </a:solidFill>
              <a:latin typeface="+mn-ea"/>
            </a:endParaRPr>
          </a:p>
          <a:p>
            <a:pPr algn="ctr" defTabSz="914423">
              <a:lnSpc>
                <a:spcPts val="7500"/>
              </a:lnSpc>
            </a:pPr>
            <a:r>
              <a:rPr kumimoji="1" lang="ja-JP" altLang="en-US" sz="6000" b="1" dirty="0">
                <a:solidFill>
                  <a:prstClr val="black"/>
                </a:solidFill>
                <a:latin typeface="+mn-ea"/>
              </a:rPr>
              <a:t>それぞれに役わりがあります</a:t>
            </a:r>
          </a:p>
        </p:txBody>
      </p:sp>
      <p:sp>
        <p:nvSpPr>
          <p:cNvPr id="6" name="テキスト ボックス 5">
            <a:extLst>
              <a:ext uri="{FF2B5EF4-FFF2-40B4-BE49-F238E27FC236}">
                <a16:creationId xmlns:a16="http://schemas.microsoft.com/office/drawing/2014/main" id="{4FA3B5EF-7071-AA08-F124-4589D55FECF3}"/>
              </a:ext>
            </a:extLst>
          </p:cNvPr>
          <p:cNvSpPr txBox="1"/>
          <p:nvPr/>
        </p:nvSpPr>
        <p:spPr>
          <a:xfrm>
            <a:off x="4037711" y="3381375"/>
            <a:ext cx="1338828" cy="369332"/>
          </a:xfrm>
          <a:prstGeom prst="rect">
            <a:avLst/>
          </a:prstGeom>
          <a:solidFill>
            <a:srgbClr val="FFFF00">
              <a:alpha val="40000"/>
            </a:srgbClr>
          </a:solidFill>
        </p:spPr>
        <p:txBody>
          <a:bodyPr wrap="none" rtlCol="0">
            <a:spAutoFit/>
          </a:bodyPr>
          <a:lstStyle/>
          <a:p>
            <a:r>
              <a:rPr kumimoji="1" lang="ja-JP" altLang="en-US" dirty="0">
                <a:solidFill>
                  <a:srgbClr val="FF0000"/>
                </a:solidFill>
              </a:rPr>
              <a:t>要差し替え</a:t>
            </a:r>
          </a:p>
        </p:txBody>
      </p:sp>
      <p:sp>
        <p:nvSpPr>
          <p:cNvPr id="8" name="テキスト ボックス 7">
            <a:extLst>
              <a:ext uri="{FF2B5EF4-FFF2-40B4-BE49-F238E27FC236}">
                <a16:creationId xmlns:a16="http://schemas.microsoft.com/office/drawing/2014/main" id="{CA9A86AC-6E21-B297-7619-0B0C8D0C711B}"/>
              </a:ext>
            </a:extLst>
          </p:cNvPr>
          <p:cNvSpPr txBox="1"/>
          <p:nvPr/>
        </p:nvSpPr>
        <p:spPr>
          <a:xfrm>
            <a:off x="4948315" y="984190"/>
            <a:ext cx="771365" cy="400110"/>
          </a:xfrm>
          <a:prstGeom prst="rect">
            <a:avLst/>
          </a:prstGeom>
          <a:noFill/>
        </p:spPr>
        <p:txBody>
          <a:bodyPr wrap="none" rtlCol="0">
            <a:spAutoFit/>
          </a:bodyPr>
          <a:lstStyle/>
          <a:p>
            <a:pPr algn="ctr" defTabSz="914423"/>
            <a:r>
              <a:rPr kumimoji="1" lang="ja-JP" altLang="en-US" sz="2000" b="1" dirty="0">
                <a:solidFill>
                  <a:prstClr val="black"/>
                </a:solidFill>
                <a:latin typeface="+mn-ea"/>
              </a:rPr>
              <a:t>や く</a:t>
            </a:r>
            <a:endParaRPr kumimoji="1" lang="en-US" altLang="ja-JP" sz="2000" b="1" dirty="0">
              <a:solidFill>
                <a:prstClr val="black"/>
              </a:solidFill>
              <a:latin typeface="+mn-ea"/>
            </a:endParaRPr>
          </a:p>
        </p:txBody>
      </p:sp>
      <p:sp>
        <p:nvSpPr>
          <p:cNvPr id="9" name="テキスト ボックス 8">
            <a:extLst>
              <a:ext uri="{FF2B5EF4-FFF2-40B4-BE49-F238E27FC236}">
                <a16:creationId xmlns:a16="http://schemas.microsoft.com/office/drawing/2014/main" id="{E46AA94C-570D-3BAB-354B-40BDAA78DC84}"/>
              </a:ext>
            </a:extLst>
          </p:cNvPr>
          <p:cNvSpPr txBox="1"/>
          <p:nvPr/>
        </p:nvSpPr>
        <p:spPr>
          <a:xfrm>
            <a:off x="3831213" y="5641221"/>
            <a:ext cx="800219" cy="461665"/>
          </a:xfrm>
          <a:prstGeom prst="rect">
            <a:avLst/>
          </a:prstGeom>
          <a:noFill/>
        </p:spPr>
        <p:txBody>
          <a:bodyPr wrap="none" rtlCol="0">
            <a:spAutoFit/>
          </a:bodyPr>
          <a:lstStyle/>
          <a:p>
            <a:pPr algn="ctr" defTabSz="914423"/>
            <a:r>
              <a:rPr kumimoji="1" lang="ja-JP" altLang="en-US" sz="2400" b="1" dirty="0">
                <a:solidFill>
                  <a:prstClr val="black"/>
                </a:solidFill>
                <a:latin typeface="+mn-ea"/>
              </a:rPr>
              <a:t>正面</a:t>
            </a:r>
            <a:endParaRPr kumimoji="1" lang="en-US" altLang="ja-JP" sz="2400" b="1" dirty="0">
              <a:solidFill>
                <a:prstClr val="black"/>
              </a:solidFill>
              <a:latin typeface="+mn-ea"/>
            </a:endParaRPr>
          </a:p>
        </p:txBody>
      </p:sp>
      <p:sp>
        <p:nvSpPr>
          <p:cNvPr id="10" name="テキスト ボックス 9">
            <a:extLst>
              <a:ext uri="{FF2B5EF4-FFF2-40B4-BE49-F238E27FC236}">
                <a16:creationId xmlns:a16="http://schemas.microsoft.com/office/drawing/2014/main" id="{9CE9317E-824B-AB75-00BA-6E07F84A008C}"/>
              </a:ext>
            </a:extLst>
          </p:cNvPr>
          <p:cNvSpPr txBox="1"/>
          <p:nvPr/>
        </p:nvSpPr>
        <p:spPr>
          <a:xfrm>
            <a:off x="7325294" y="5641220"/>
            <a:ext cx="1107996" cy="461665"/>
          </a:xfrm>
          <a:prstGeom prst="rect">
            <a:avLst/>
          </a:prstGeom>
          <a:noFill/>
        </p:spPr>
        <p:txBody>
          <a:bodyPr wrap="none" rtlCol="0">
            <a:spAutoFit/>
          </a:bodyPr>
          <a:lstStyle/>
          <a:p>
            <a:pPr algn="ctr" defTabSz="914423"/>
            <a:r>
              <a:rPr kumimoji="1" lang="ja-JP" altLang="en-US" sz="2400" b="1" dirty="0">
                <a:solidFill>
                  <a:prstClr val="black"/>
                </a:solidFill>
                <a:latin typeface="+mn-ea"/>
              </a:rPr>
              <a:t>横から</a:t>
            </a:r>
            <a:endParaRPr kumimoji="1" lang="en-US" altLang="ja-JP" sz="2400" b="1" dirty="0">
              <a:solidFill>
                <a:prstClr val="black"/>
              </a:solidFill>
              <a:latin typeface="+mn-ea"/>
            </a:endParaRPr>
          </a:p>
        </p:txBody>
      </p:sp>
      <p:pic>
        <p:nvPicPr>
          <p:cNvPr id="14" name="図 13" descr="座る, テーブル, ブラシ, 食品 が含まれている画像&#10;&#10;自動的に生成された説明">
            <a:extLst>
              <a:ext uri="{FF2B5EF4-FFF2-40B4-BE49-F238E27FC236}">
                <a16:creationId xmlns:a16="http://schemas.microsoft.com/office/drawing/2014/main" id="{65090C0B-68FB-4FF9-8B76-5206887B8A3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650178" y="2699950"/>
            <a:ext cx="3162290" cy="2347784"/>
          </a:xfrm>
          <a:prstGeom prst="rect">
            <a:avLst/>
          </a:prstGeom>
        </p:spPr>
      </p:pic>
      <p:pic>
        <p:nvPicPr>
          <p:cNvPr id="16" name="図 15" descr="食品 が含まれている画像&#10;&#10;自動的に生成された説明">
            <a:extLst>
              <a:ext uri="{FF2B5EF4-FFF2-40B4-BE49-F238E27FC236}">
                <a16:creationId xmlns:a16="http://schemas.microsoft.com/office/drawing/2014/main" id="{D6662429-8F25-C5B4-7D94-10509D06CEE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006868" y="2710990"/>
            <a:ext cx="3437377" cy="2347783"/>
          </a:xfrm>
          <a:prstGeom prst="rect">
            <a:avLst/>
          </a:prstGeom>
        </p:spPr>
      </p:pic>
    </p:spTree>
    <p:extLst>
      <p:ext uri="{BB962C8B-B14F-4D97-AF65-F5344CB8AC3E}">
        <p14:creationId xmlns:p14="http://schemas.microsoft.com/office/powerpoint/2010/main" val="3369985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テキスト&#10;&#10;自動的に生成された説明">
            <a:extLst>
              <a:ext uri="{FF2B5EF4-FFF2-40B4-BE49-F238E27FC236}">
                <a16:creationId xmlns:a16="http://schemas.microsoft.com/office/drawing/2014/main" id="{6D7C3BFB-EEC5-634E-5C15-0EAC8DFBFE0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4723" y="3238551"/>
            <a:ext cx="10493571" cy="1983063"/>
          </a:xfrm>
          <a:prstGeom prst="rect">
            <a:avLst/>
          </a:prstGeom>
        </p:spPr>
      </p:pic>
      <p:pic>
        <p:nvPicPr>
          <p:cNvPr id="9" name="図 8" descr="抽象, 挿絵 が含まれている画像&#10;&#10;自動的に生成された説明">
            <a:extLst>
              <a:ext uri="{FF2B5EF4-FFF2-40B4-BE49-F238E27FC236}">
                <a16:creationId xmlns:a16="http://schemas.microsoft.com/office/drawing/2014/main" id="{5CA26961-6007-BCE0-2905-A638DFBBA47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24406" y="1380034"/>
            <a:ext cx="7044032" cy="1565924"/>
          </a:xfrm>
          <a:prstGeom prst="rect">
            <a:avLst/>
          </a:prstGeom>
        </p:spPr>
      </p:pic>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B8E204CD-42F3-E694-DB69-FD48ECCC4D85}"/>
              </a:ext>
            </a:extLst>
          </p:cNvPr>
          <p:cNvSpPr txBox="1"/>
          <p:nvPr/>
        </p:nvSpPr>
        <p:spPr>
          <a:xfrm>
            <a:off x="814014" y="5564837"/>
            <a:ext cx="3619901" cy="830997"/>
          </a:xfrm>
          <a:prstGeom prst="rect">
            <a:avLst/>
          </a:prstGeom>
          <a:noFill/>
        </p:spPr>
        <p:txBody>
          <a:bodyPr wrap="none" tIns="0" bIns="0" rtlCol="0" anchor="ctr" anchorCtr="0">
            <a:spAutoFit/>
          </a:bodyPr>
          <a:lstStyle/>
          <a:p>
            <a:pPr algn="ctr" defTabSz="914423"/>
            <a:r>
              <a:rPr kumimoji="1" lang="ja-JP" altLang="en-US" sz="5400" b="1" dirty="0">
                <a:solidFill>
                  <a:prstClr val="black"/>
                </a:solidFill>
                <a:effectLst>
                  <a:outerShdw blurRad="38100" dist="38100" dir="2700000" algn="tl">
                    <a:srgbClr val="000000">
                      <a:alpha val="43137"/>
                    </a:srgbClr>
                  </a:outerShdw>
                </a:effectLst>
                <a:latin typeface="+mn-ea"/>
              </a:rPr>
              <a:t>おとなの歯</a:t>
            </a:r>
          </a:p>
        </p:txBody>
      </p:sp>
      <p:sp>
        <p:nvSpPr>
          <p:cNvPr id="2" name="テキスト ボックス 1">
            <a:extLst>
              <a:ext uri="{FF2B5EF4-FFF2-40B4-BE49-F238E27FC236}">
                <a16:creationId xmlns:a16="http://schemas.microsoft.com/office/drawing/2014/main" id="{A9AA41F3-2F23-CE76-3E5C-E7DD6B05E825}"/>
              </a:ext>
            </a:extLst>
          </p:cNvPr>
          <p:cNvSpPr txBox="1"/>
          <p:nvPr/>
        </p:nvSpPr>
        <p:spPr>
          <a:xfrm>
            <a:off x="891460" y="414865"/>
            <a:ext cx="3462486" cy="830997"/>
          </a:xfrm>
          <a:prstGeom prst="rect">
            <a:avLst/>
          </a:prstGeom>
          <a:noFill/>
        </p:spPr>
        <p:txBody>
          <a:bodyPr wrap="none" lIns="0" tIns="0" rIns="0" bIns="0" rtlCol="0" anchor="ctr" anchorCtr="0">
            <a:spAutoFit/>
          </a:bodyPr>
          <a:lstStyle/>
          <a:p>
            <a:pPr algn="ctr" defTabSz="914423"/>
            <a:r>
              <a:rPr kumimoji="1" lang="ja-JP" altLang="en-US" sz="5400" b="1" dirty="0">
                <a:solidFill>
                  <a:prstClr val="black"/>
                </a:solidFill>
                <a:effectLst>
                  <a:outerShdw blurRad="38100" dist="38100" dir="2700000" algn="tl">
                    <a:srgbClr val="000000">
                      <a:alpha val="43137"/>
                    </a:srgbClr>
                  </a:outerShdw>
                </a:effectLst>
                <a:latin typeface="+mn-ea"/>
              </a:rPr>
              <a:t>こどもの歯</a:t>
            </a:r>
          </a:p>
        </p:txBody>
      </p:sp>
      <p:grpSp>
        <p:nvGrpSpPr>
          <p:cNvPr id="7" name="グループ化 6">
            <a:extLst>
              <a:ext uri="{FF2B5EF4-FFF2-40B4-BE49-F238E27FC236}">
                <a16:creationId xmlns:a16="http://schemas.microsoft.com/office/drawing/2014/main" id="{147599C8-CB03-603A-2C3E-9B2511EDD613}"/>
              </a:ext>
            </a:extLst>
          </p:cNvPr>
          <p:cNvGrpSpPr/>
          <p:nvPr/>
        </p:nvGrpSpPr>
        <p:grpSpPr>
          <a:xfrm>
            <a:off x="4805868" y="367921"/>
            <a:ext cx="2300544" cy="916367"/>
            <a:chOff x="6096000" y="800100"/>
            <a:chExt cx="1949450" cy="916367"/>
          </a:xfrm>
        </p:grpSpPr>
        <p:sp>
          <p:nvSpPr>
            <p:cNvPr id="10" name="四角形: 角を丸くする 9">
              <a:extLst>
                <a:ext uri="{FF2B5EF4-FFF2-40B4-BE49-F238E27FC236}">
                  <a16:creationId xmlns:a16="http://schemas.microsoft.com/office/drawing/2014/main" id="{E0FC34E0-F232-0F75-12F0-5EFB5B0A220A}"/>
                </a:ext>
              </a:extLst>
            </p:cNvPr>
            <p:cNvSpPr/>
            <p:nvPr/>
          </p:nvSpPr>
          <p:spPr>
            <a:xfrm>
              <a:off x="6096000" y="800100"/>
              <a:ext cx="1949450" cy="916367"/>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algn="ctr"/>
              <a:r>
                <a:rPr kumimoji="1" lang="ja-JP" altLang="en-US" sz="4400" b="1" dirty="0">
                  <a:solidFill>
                    <a:srgbClr val="FF3300"/>
                  </a:solidFill>
                  <a:effectLst>
                    <a:outerShdw blurRad="38100" dist="38100" dir="2700000" algn="tl">
                      <a:srgbClr val="000000">
                        <a:alpha val="43137"/>
                      </a:srgbClr>
                    </a:outerShdw>
                  </a:effectLst>
                </a:rPr>
                <a:t>乳 歯</a:t>
              </a:r>
            </a:p>
          </p:txBody>
        </p:sp>
        <p:sp>
          <p:nvSpPr>
            <p:cNvPr id="13" name="テキスト ボックス 12">
              <a:extLst>
                <a:ext uri="{FF2B5EF4-FFF2-40B4-BE49-F238E27FC236}">
                  <a16:creationId xmlns:a16="http://schemas.microsoft.com/office/drawing/2014/main" id="{4FE2A161-2041-B854-C5E4-8AC5677DA3EA}"/>
                </a:ext>
              </a:extLst>
            </p:cNvPr>
            <p:cNvSpPr txBox="1"/>
            <p:nvPr/>
          </p:nvSpPr>
          <p:spPr>
            <a:xfrm>
              <a:off x="6468745" y="800100"/>
              <a:ext cx="1203960" cy="369332"/>
            </a:xfrm>
            <a:prstGeom prst="rect">
              <a:avLst/>
            </a:prstGeom>
            <a:noFill/>
          </p:spPr>
          <p:txBody>
            <a:bodyPr wrap="square" rtlCol="0">
              <a:spAutoFit/>
            </a:bodyPr>
            <a:lstStyle/>
            <a:p>
              <a:pPr algn="dist"/>
              <a:r>
                <a:rPr kumimoji="1" lang="ja-JP" altLang="en-US" b="1" dirty="0">
                  <a:solidFill>
                    <a:srgbClr val="FF0000"/>
                  </a:solidFill>
                  <a:effectLst>
                    <a:outerShdw blurRad="38100" dist="38100" dir="2700000" algn="tl">
                      <a:srgbClr val="000000">
                        <a:alpha val="43137"/>
                      </a:srgbClr>
                    </a:outerShdw>
                  </a:effectLst>
                </a:rPr>
                <a:t>にゅうし</a:t>
              </a:r>
            </a:p>
          </p:txBody>
        </p:sp>
      </p:grpSp>
      <p:grpSp>
        <p:nvGrpSpPr>
          <p:cNvPr id="16" name="グループ化 15">
            <a:extLst>
              <a:ext uri="{FF2B5EF4-FFF2-40B4-BE49-F238E27FC236}">
                <a16:creationId xmlns:a16="http://schemas.microsoft.com/office/drawing/2014/main" id="{5E69305F-ECA0-DC6C-6AC7-EDD88FEA4E34}"/>
              </a:ext>
            </a:extLst>
          </p:cNvPr>
          <p:cNvGrpSpPr/>
          <p:nvPr/>
        </p:nvGrpSpPr>
        <p:grpSpPr>
          <a:xfrm>
            <a:off x="4810844" y="5463449"/>
            <a:ext cx="2300544" cy="1035050"/>
            <a:chOff x="6096000" y="800100"/>
            <a:chExt cx="1949450" cy="1035050"/>
          </a:xfrm>
        </p:grpSpPr>
        <p:sp>
          <p:nvSpPr>
            <p:cNvPr id="17" name="四角形: 角を丸くする 16">
              <a:extLst>
                <a:ext uri="{FF2B5EF4-FFF2-40B4-BE49-F238E27FC236}">
                  <a16:creationId xmlns:a16="http://schemas.microsoft.com/office/drawing/2014/main" id="{EA80F652-EAC2-928A-F67C-109C7CA9AE08}"/>
                </a:ext>
              </a:extLst>
            </p:cNvPr>
            <p:cNvSpPr/>
            <p:nvPr/>
          </p:nvSpPr>
          <p:spPr>
            <a:xfrm>
              <a:off x="6096000" y="800100"/>
              <a:ext cx="1949450"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algn="ctr"/>
              <a:r>
                <a:rPr kumimoji="1" lang="ja-JP" altLang="en-US" sz="4400" b="1" dirty="0">
                  <a:solidFill>
                    <a:srgbClr val="7030A0"/>
                  </a:solidFill>
                  <a:effectLst>
                    <a:outerShdw blurRad="38100" dist="38100" dir="2700000" algn="tl">
                      <a:srgbClr val="000000">
                        <a:alpha val="43137"/>
                      </a:srgbClr>
                    </a:outerShdw>
                  </a:effectLst>
                </a:rPr>
                <a:t>永久歯</a:t>
              </a:r>
            </a:p>
          </p:txBody>
        </p:sp>
        <p:sp>
          <p:nvSpPr>
            <p:cNvPr id="18" name="テキスト ボックス 17">
              <a:extLst>
                <a:ext uri="{FF2B5EF4-FFF2-40B4-BE49-F238E27FC236}">
                  <a16:creationId xmlns:a16="http://schemas.microsoft.com/office/drawing/2014/main" id="{5B1A40C2-2EBF-82E6-8086-4F5A7D0C93EA}"/>
                </a:ext>
              </a:extLst>
            </p:cNvPr>
            <p:cNvSpPr txBox="1"/>
            <p:nvPr/>
          </p:nvSpPr>
          <p:spPr>
            <a:xfrm>
              <a:off x="6422065" y="800100"/>
              <a:ext cx="1333980" cy="369332"/>
            </a:xfrm>
            <a:prstGeom prst="rect">
              <a:avLst/>
            </a:prstGeom>
            <a:noFill/>
          </p:spPr>
          <p:txBody>
            <a:bodyPr wrap="square" rtlCol="0">
              <a:spAutoFit/>
            </a:bodyPr>
            <a:lstStyle/>
            <a:p>
              <a:pPr algn="dist"/>
              <a:r>
                <a:rPr kumimoji="1" lang="ja-JP" altLang="en-US" b="1" dirty="0">
                  <a:solidFill>
                    <a:srgbClr val="7030A0"/>
                  </a:solidFill>
                  <a:effectLst>
                    <a:outerShdw blurRad="38100" dist="38100" dir="2700000" algn="tl">
                      <a:srgbClr val="000000">
                        <a:alpha val="43137"/>
                      </a:srgbClr>
                    </a:outerShdw>
                  </a:effectLst>
                </a:rPr>
                <a:t>えいきゅうし</a:t>
              </a:r>
            </a:p>
          </p:txBody>
        </p:sp>
      </p:grpSp>
      <p:sp>
        <p:nvSpPr>
          <p:cNvPr id="19" name="テキスト ボックス 18">
            <a:extLst>
              <a:ext uri="{FF2B5EF4-FFF2-40B4-BE49-F238E27FC236}">
                <a16:creationId xmlns:a16="http://schemas.microsoft.com/office/drawing/2014/main" id="{548D6EC9-FDBC-E4BA-E247-AB767895EEB5}"/>
              </a:ext>
            </a:extLst>
          </p:cNvPr>
          <p:cNvSpPr txBox="1"/>
          <p:nvPr/>
        </p:nvSpPr>
        <p:spPr>
          <a:xfrm>
            <a:off x="7949844" y="552587"/>
            <a:ext cx="1505540" cy="830997"/>
          </a:xfrm>
          <a:prstGeom prst="rect">
            <a:avLst/>
          </a:prstGeom>
          <a:noFill/>
        </p:spPr>
        <p:txBody>
          <a:bodyPr wrap="none" rtlCol="0">
            <a:spAutoFit/>
          </a:bodyPr>
          <a:lstStyle/>
          <a:p>
            <a:r>
              <a:rPr kumimoji="1" lang="en-US" altLang="ja-JP" sz="4800" b="1" dirty="0">
                <a:solidFill>
                  <a:srgbClr val="FF6600"/>
                </a:solidFill>
                <a:effectLst>
                  <a:outerShdw blurRad="38100" dist="38100" dir="2700000" algn="tl">
                    <a:srgbClr val="000000">
                      <a:alpha val="43137"/>
                    </a:srgbClr>
                  </a:outerShdw>
                </a:effectLst>
                <a:latin typeface="+mn-ea"/>
              </a:rPr>
              <a:t>20</a:t>
            </a:r>
            <a:r>
              <a:rPr kumimoji="1" lang="ja-JP" altLang="en-US" sz="4800" b="1" dirty="0">
                <a:solidFill>
                  <a:srgbClr val="FF6600"/>
                </a:solidFill>
                <a:effectLst>
                  <a:outerShdw blurRad="38100" dist="38100" dir="2700000" algn="tl">
                    <a:srgbClr val="000000">
                      <a:alpha val="43137"/>
                    </a:srgbClr>
                  </a:outerShdw>
                </a:effectLst>
                <a:latin typeface="+mn-ea"/>
              </a:rPr>
              <a:t>本</a:t>
            </a:r>
          </a:p>
        </p:txBody>
      </p:sp>
      <p:sp>
        <p:nvSpPr>
          <p:cNvPr id="20" name="テキスト ボックス 19">
            <a:extLst>
              <a:ext uri="{FF2B5EF4-FFF2-40B4-BE49-F238E27FC236}">
                <a16:creationId xmlns:a16="http://schemas.microsoft.com/office/drawing/2014/main" id="{382A7A8F-A399-7750-BAE6-B0FD1A2258F9}"/>
              </a:ext>
            </a:extLst>
          </p:cNvPr>
          <p:cNvSpPr txBox="1"/>
          <p:nvPr/>
        </p:nvSpPr>
        <p:spPr>
          <a:xfrm>
            <a:off x="7637266" y="5582953"/>
            <a:ext cx="3441968" cy="830997"/>
          </a:xfrm>
          <a:prstGeom prst="rect">
            <a:avLst/>
          </a:prstGeom>
          <a:noFill/>
        </p:spPr>
        <p:txBody>
          <a:bodyPr wrap="none" rtlCol="0">
            <a:spAutoFit/>
          </a:bodyPr>
          <a:lstStyle/>
          <a:p>
            <a:r>
              <a:rPr kumimoji="1" lang="en-US" altLang="ja-JP" sz="4800" b="1" dirty="0">
                <a:solidFill>
                  <a:srgbClr val="7030A0"/>
                </a:solidFill>
                <a:effectLst>
                  <a:outerShdw blurRad="38100" dist="38100" dir="2700000" algn="tl">
                    <a:srgbClr val="000000">
                      <a:alpha val="43137"/>
                    </a:srgbClr>
                  </a:outerShdw>
                </a:effectLst>
                <a:latin typeface="+mn-ea"/>
              </a:rPr>
              <a:t>28</a:t>
            </a:r>
            <a:r>
              <a:rPr kumimoji="1" lang="ja-JP" altLang="en-US" sz="4800" b="1" dirty="0">
                <a:solidFill>
                  <a:srgbClr val="7030A0"/>
                </a:solidFill>
                <a:effectLst>
                  <a:outerShdw blurRad="38100" dist="38100" dir="2700000" algn="tl">
                    <a:srgbClr val="000000">
                      <a:alpha val="43137"/>
                    </a:srgbClr>
                  </a:outerShdw>
                </a:effectLst>
                <a:latin typeface="+mn-ea"/>
              </a:rPr>
              <a:t>本～</a:t>
            </a:r>
            <a:r>
              <a:rPr kumimoji="1" lang="en-US" altLang="ja-JP" sz="4800" b="1" dirty="0">
                <a:solidFill>
                  <a:srgbClr val="7030A0"/>
                </a:solidFill>
                <a:effectLst>
                  <a:outerShdw blurRad="38100" dist="38100" dir="2700000" algn="tl">
                    <a:srgbClr val="000000">
                      <a:alpha val="43137"/>
                    </a:srgbClr>
                  </a:outerShdw>
                </a:effectLst>
                <a:latin typeface="+mn-ea"/>
              </a:rPr>
              <a:t>32</a:t>
            </a:r>
            <a:r>
              <a:rPr kumimoji="1" lang="ja-JP" altLang="en-US" sz="4800" b="1">
                <a:solidFill>
                  <a:srgbClr val="7030A0"/>
                </a:solidFill>
                <a:effectLst>
                  <a:outerShdw blurRad="38100" dist="38100" dir="2700000" algn="tl">
                    <a:srgbClr val="000000">
                      <a:alpha val="43137"/>
                    </a:srgbClr>
                  </a:outerShdw>
                </a:effectLst>
                <a:latin typeface="+mn-ea"/>
              </a:rPr>
              <a:t>本</a:t>
            </a:r>
            <a:endParaRPr kumimoji="1" lang="ja-JP" altLang="en-US" sz="4800" b="1" dirty="0">
              <a:solidFill>
                <a:srgbClr val="7030A0"/>
              </a:solidFill>
              <a:effectLst>
                <a:outerShdw blurRad="38100" dist="38100" dir="2700000" algn="tl">
                  <a:srgbClr val="000000">
                    <a:alpha val="43137"/>
                  </a:srgbClr>
                </a:outerShdw>
              </a:effectLst>
              <a:latin typeface="+mn-ea"/>
            </a:endParaRPr>
          </a:p>
        </p:txBody>
      </p:sp>
      <p:sp>
        <p:nvSpPr>
          <p:cNvPr id="3" name="四角形: 上の 2 つの角を丸める 2">
            <a:extLst>
              <a:ext uri="{FF2B5EF4-FFF2-40B4-BE49-F238E27FC236}">
                <a16:creationId xmlns:a16="http://schemas.microsoft.com/office/drawing/2014/main" id="{26C9E83A-6E67-00C5-2776-E87D4915864C}"/>
              </a:ext>
            </a:extLst>
          </p:cNvPr>
          <p:cNvSpPr/>
          <p:nvPr/>
        </p:nvSpPr>
        <p:spPr>
          <a:xfrm>
            <a:off x="2643296" y="2180882"/>
            <a:ext cx="6888830" cy="830997"/>
          </a:xfrm>
          <a:prstGeom prst="round2SameRect">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上の 2 つの角を丸める 5">
            <a:extLst>
              <a:ext uri="{FF2B5EF4-FFF2-40B4-BE49-F238E27FC236}">
                <a16:creationId xmlns:a16="http://schemas.microsoft.com/office/drawing/2014/main" id="{CA674456-36FE-7EEC-BEC1-56A0ECC4FAF5}"/>
              </a:ext>
            </a:extLst>
          </p:cNvPr>
          <p:cNvSpPr/>
          <p:nvPr/>
        </p:nvSpPr>
        <p:spPr>
          <a:xfrm>
            <a:off x="814013" y="4001912"/>
            <a:ext cx="10586383" cy="1253552"/>
          </a:xfrm>
          <a:prstGeom prst="round2SameRect">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52818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randombar(horizontal)">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3"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座る, テーブル, ブラシ, 食品 が含まれている画像&#10;&#10;自動的に生成された説明">
            <a:extLst>
              <a:ext uri="{FF2B5EF4-FFF2-40B4-BE49-F238E27FC236}">
                <a16:creationId xmlns:a16="http://schemas.microsoft.com/office/drawing/2014/main" id="{D654957A-80F8-363B-6C2A-C2D7485F342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644896" y="593121"/>
            <a:ext cx="3162290" cy="2347784"/>
          </a:xfrm>
          <a:prstGeom prst="rect">
            <a:avLst/>
          </a:prstGeom>
        </p:spPr>
      </p:pic>
      <p:pic>
        <p:nvPicPr>
          <p:cNvPr id="3" name="図 2" descr="食品 が含まれている画像&#10;&#10;自動的に生成された説明">
            <a:extLst>
              <a:ext uri="{FF2B5EF4-FFF2-40B4-BE49-F238E27FC236}">
                <a16:creationId xmlns:a16="http://schemas.microsoft.com/office/drawing/2014/main" id="{825EC474-BCE3-7D62-CFBC-FE5C1DF2D22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001586" y="604161"/>
            <a:ext cx="3437377" cy="2347783"/>
          </a:xfrm>
          <a:prstGeom prst="rect">
            <a:avLst/>
          </a:prstGeom>
        </p:spPr>
      </p:pic>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6" name="正方形/長方形 5">
            <a:extLst>
              <a:ext uri="{FF2B5EF4-FFF2-40B4-BE49-F238E27FC236}">
                <a16:creationId xmlns:a16="http://schemas.microsoft.com/office/drawing/2014/main" id="{A5BDB4D3-6BDD-848F-B077-B9FC6C9AC0A3}"/>
              </a:ext>
            </a:extLst>
          </p:cNvPr>
          <p:cNvSpPr/>
          <p:nvPr/>
        </p:nvSpPr>
        <p:spPr>
          <a:xfrm>
            <a:off x="4550032" y="1192254"/>
            <a:ext cx="1387388" cy="1295400"/>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74A38A61-86DA-DADD-50FB-4F2D171E501C}"/>
              </a:ext>
            </a:extLst>
          </p:cNvPr>
          <p:cNvSpPr/>
          <p:nvPr/>
        </p:nvSpPr>
        <p:spPr>
          <a:xfrm>
            <a:off x="7203465" y="1156896"/>
            <a:ext cx="618362" cy="1295400"/>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E27E04A2-68A6-8673-E42D-54F417C19B2C}"/>
              </a:ext>
            </a:extLst>
          </p:cNvPr>
          <p:cNvSpPr txBox="1"/>
          <p:nvPr/>
        </p:nvSpPr>
        <p:spPr>
          <a:xfrm>
            <a:off x="828055" y="1071597"/>
            <a:ext cx="2402434" cy="1499623"/>
          </a:xfrm>
          <a:prstGeom prst="rect">
            <a:avLst/>
          </a:prstGeom>
          <a:noFill/>
          <a:ln w="57150">
            <a:solidFill>
              <a:srgbClr val="00B050"/>
            </a:solidFill>
          </a:ln>
        </p:spPr>
        <p:txBody>
          <a:bodyPr wrap="none" lIns="72000" tIns="72000" rIns="72000" bIns="72000" rtlCol="0" anchor="ctr" anchorCtr="0">
            <a:spAutoFit/>
          </a:bodyPr>
          <a:lstStyle/>
          <a:p>
            <a:pPr algn="ctr" defTabSz="914423"/>
            <a:r>
              <a:rPr kumimoji="1" lang="ja-JP" altLang="en-US" sz="4400" dirty="0">
                <a:solidFill>
                  <a:prstClr val="black"/>
                </a:solidFill>
                <a:latin typeface="+mn-ea"/>
              </a:rPr>
              <a:t>前歯の</a:t>
            </a:r>
            <a:endParaRPr kumimoji="1" lang="en-US" altLang="ja-JP" sz="4400" dirty="0">
              <a:solidFill>
                <a:prstClr val="black"/>
              </a:solidFill>
              <a:latin typeface="+mn-ea"/>
            </a:endParaRPr>
          </a:p>
          <a:p>
            <a:pPr algn="ctr" defTabSz="914423"/>
            <a:r>
              <a:rPr kumimoji="1" lang="ja-JP" altLang="en-US" sz="4400" dirty="0">
                <a:solidFill>
                  <a:prstClr val="black"/>
                </a:solidFill>
                <a:latin typeface="+mn-ea"/>
              </a:rPr>
              <a:t>はたらき</a:t>
            </a:r>
          </a:p>
        </p:txBody>
      </p:sp>
      <p:pic>
        <p:nvPicPr>
          <p:cNvPr id="9" name="前歯のはたらき">
            <a:hlinkClick r:id="" action="ppaction://media"/>
            <a:extLst>
              <a:ext uri="{FF2B5EF4-FFF2-40B4-BE49-F238E27FC236}">
                <a16:creationId xmlns:a16="http://schemas.microsoft.com/office/drawing/2014/main" id="{AE0F5BA6-1BBA-14D9-0593-83E595B7351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409435" y="3136647"/>
            <a:ext cx="5760972" cy="3245618"/>
          </a:xfrm>
          <a:prstGeom prst="rect">
            <a:avLst/>
          </a:prstGeom>
        </p:spPr>
      </p:pic>
    </p:spTree>
    <p:extLst>
      <p:ext uri="{BB962C8B-B14F-4D97-AF65-F5344CB8AC3E}">
        <p14:creationId xmlns:p14="http://schemas.microsoft.com/office/powerpoint/2010/main" val="4098735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par>
                          <p:cTn id="11" fill="hold">
                            <p:stCondLst>
                              <p:cond delay="500"/>
                            </p:stCondLst>
                            <p:childTnLst>
                              <p:par>
                                <p:cTn id="12" presetID="26" presetClass="emph" presetSubtype="0" repeatCount="indefinite" fill="hold" grpId="1" nodeType="afterEffect">
                                  <p:stCondLst>
                                    <p:cond delay="0"/>
                                  </p:stCondLst>
                                  <p:endCondLst>
                                    <p:cond evt="onNext" delay="0">
                                      <p:tgtEl>
                                        <p:sldTgt/>
                                      </p:tgtEl>
                                    </p:cond>
                                  </p:endCondLst>
                                  <p:childTnLst>
                                    <p:animEffect transition="out" filter="fade">
                                      <p:cBhvr>
                                        <p:cTn id="13" dur="500" tmFilter="0, 0; .2, .5; .8, .5; 1, 0"/>
                                        <p:tgtEl>
                                          <p:spTgt spid="6"/>
                                        </p:tgtEl>
                                      </p:cBhvr>
                                    </p:animEffect>
                                    <p:animScale>
                                      <p:cBhvr>
                                        <p:cTn id="14" dur="250" autoRev="1" fill="hold"/>
                                        <p:tgtEl>
                                          <p:spTgt spid="6"/>
                                        </p:tgtEl>
                                      </p:cBhvr>
                                      <p:by x="105000" y="105000"/>
                                    </p:animScale>
                                  </p:childTnLst>
                                </p:cTn>
                              </p:par>
                              <p:par>
                                <p:cTn id="15" presetID="26" presetClass="emph" presetSubtype="0" repeatCount="indefinite" fill="hold" grpId="1" nodeType="withEffect">
                                  <p:stCondLst>
                                    <p:cond delay="0"/>
                                  </p:stCondLst>
                                  <p:endCondLst>
                                    <p:cond evt="onNext" delay="0">
                                      <p:tgtEl>
                                        <p:sldTgt/>
                                      </p:tgtEl>
                                    </p:cond>
                                  </p:endCondLst>
                                  <p:childTnLst>
                                    <p:animEffect transition="out" filter="fade">
                                      <p:cBhvr>
                                        <p:cTn id="16" dur="500" tmFilter="0, 0; .2, .5; .8, .5; 1, 0"/>
                                        <p:tgtEl>
                                          <p:spTgt spid="7"/>
                                        </p:tgtEl>
                                      </p:cBhvr>
                                    </p:animEffect>
                                    <p:animScale>
                                      <p:cBhvr>
                                        <p:cTn id="17" dur="250" autoRev="1" fill="hold"/>
                                        <p:tgtEl>
                                          <p:spTgt spid="7"/>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par>
                          <p:cTn id="23" fill="hold">
                            <p:stCondLst>
                              <p:cond delay="500"/>
                            </p:stCondLst>
                            <p:childTnLst>
                              <p:par>
                                <p:cTn id="24" presetID="1" presetClass="mediacall" presetSubtype="0" fill="hold" nodeType="afterEffect">
                                  <p:stCondLst>
                                    <p:cond delay="0"/>
                                  </p:stCondLst>
                                  <p:childTnLst>
                                    <p:cmd type="call" cmd="playFrom(0.0)">
                                      <p:cBhvr>
                                        <p:cTn id="25" dur="65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9"/>
                </p:tgtEl>
              </p:cMediaNode>
            </p:video>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9"/>
                                        </p:tgtEl>
                                      </p:cBhvr>
                                    </p:cmd>
                                  </p:childTnLst>
                                </p:cTn>
                              </p:par>
                            </p:childTnLst>
                          </p:cTn>
                        </p:par>
                      </p:childTnLst>
                    </p:cTn>
                  </p:par>
                </p:childTnLst>
              </p:cTn>
              <p:nextCondLst>
                <p:cond evt="onClick" delay="0">
                  <p:tgtEl>
                    <p:spTgt spid="9"/>
                  </p:tgtEl>
                </p:cond>
              </p:nextCondLst>
            </p:seq>
          </p:childTnLst>
        </p:cTn>
      </p:par>
    </p:tnLst>
    <p:bldLst>
      <p:bldP spid="6" grpId="0" animBg="1"/>
      <p:bldP spid="6" grpId="1" animBg="1"/>
      <p:bldP spid="7" grpId="0" animBg="1"/>
      <p:bldP spid="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A9AA41F3-2F23-CE76-3E5C-E7DD6B05E825}"/>
              </a:ext>
            </a:extLst>
          </p:cNvPr>
          <p:cNvSpPr txBox="1"/>
          <p:nvPr/>
        </p:nvSpPr>
        <p:spPr>
          <a:xfrm>
            <a:off x="429417" y="593951"/>
            <a:ext cx="5539978" cy="830997"/>
          </a:xfrm>
          <a:prstGeom prst="rect">
            <a:avLst/>
          </a:prstGeom>
          <a:noFill/>
        </p:spPr>
        <p:txBody>
          <a:bodyPr wrap="none" lIns="0" tIns="0" rIns="0" bIns="0" rtlCol="0" anchor="ctr" anchorCtr="0">
            <a:spAutoFit/>
          </a:bodyPr>
          <a:lstStyle/>
          <a:p>
            <a:pPr algn="ctr" defTabSz="914423"/>
            <a:r>
              <a:rPr kumimoji="1" lang="ja-JP" altLang="en-US" sz="5400" b="1" dirty="0">
                <a:solidFill>
                  <a:prstClr val="black"/>
                </a:solidFill>
                <a:effectLst>
                  <a:outerShdw blurRad="38100" dist="38100" dir="2700000" algn="tl">
                    <a:srgbClr val="000000">
                      <a:alpha val="43137"/>
                    </a:srgbClr>
                  </a:outerShdw>
                </a:effectLst>
                <a:latin typeface="+mn-ea"/>
              </a:rPr>
              <a:t>歯の名前と役わり</a:t>
            </a:r>
          </a:p>
        </p:txBody>
      </p:sp>
      <p:grpSp>
        <p:nvGrpSpPr>
          <p:cNvPr id="3" name="グループ化 2">
            <a:extLst>
              <a:ext uri="{FF2B5EF4-FFF2-40B4-BE49-F238E27FC236}">
                <a16:creationId xmlns:a16="http://schemas.microsoft.com/office/drawing/2014/main" id="{C15F92D9-8B02-E7B6-FBDA-7B7398A5879E}"/>
              </a:ext>
            </a:extLst>
          </p:cNvPr>
          <p:cNvGrpSpPr/>
          <p:nvPr/>
        </p:nvGrpSpPr>
        <p:grpSpPr>
          <a:xfrm>
            <a:off x="4982474" y="1534474"/>
            <a:ext cx="2208001" cy="1110031"/>
            <a:chOff x="4982474" y="1534474"/>
            <a:chExt cx="2208001" cy="1110031"/>
          </a:xfrm>
        </p:grpSpPr>
        <p:sp>
          <p:nvSpPr>
            <p:cNvPr id="6" name="四角形: 角を丸くする 5">
              <a:extLst>
                <a:ext uri="{FF2B5EF4-FFF2-40B4-BE49-F238E27FC236}">
                  <a16:creationId xmlns:a16="http://schemas.microsoft.com/office/drawing/2014/main" id="{18806186-FB1F-09C4-0967-98A759A097A7}"/>
                </a:ext>
              </a:extLst>
            </p:cNvPr>
            <p:cNvSpPr/>
            <p:nvPr/>
          </p:nvSpPr>
          <p:spPr>
            <a:xfrm>
              <a:off x="4982474" y="1557839"/>
              <a:ext cx="2208001" cy="108666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5400" b="1" dirty="0">
                  <a:effectLst>
                    <a:outerShdw blurRad="38100" dist="38100" dir="2700000" algn="tl">
                      <a:srgbClr val="000000">
                        <a:alpha val="43137"/>
                      </a:srgbClr>
                    </a:outerShdw>
                  </a:effectLst>
                </a:rPr>
                <a:t>切 歯</a:t>
              </a:r>
            </a:p>
          </p:txBody>
        </p:sp>
        <p:sp>
          <p:nvSpPr>
            <p:cNvPr id="8" name="テキスト ボックス 7">
              <a:extLst>
                <a:ext uri="{FF2B5EF4-FFF2-40B4-BE49-F238E27FC236}">
                  <a16:creationId xmlns:a16="http://schemas.microsoft.com/office/drawing/2014/main" id="{F185B7EC-5998-FCAE-AFCB-C75815C3BFD9}"/>
                </a:ext>
              </a:extLst>
            </p:cNvPr>
            <p:cNvSpPr txBox="1"/>
            <p:nvPr/>
          </p:nvSpPr>
          <p:spPr>
            <a:xfrm>
              <a:off x="5333999" y="1534474"/>
              <a:ext cx="1370795" cy="369332"/>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せっ　し</a:t>
              </a:r>
            </a:p>
          </p:txBody>
        </p:sp>
      </p:grpSp>
      <p:sp>
        <p:nvSpPr>
          <p:cNvPr id="11" name="正方形/長方形 10">
            <a:extLst>
              <a:ext uri="{FF2B5EF4-FFF2-40B4-BE49-F238E27FC236}">
                <a16:creationId xmlns:a16="http://schemas.microsoft.com/office/drawing/2014/main" id="{A5C4B6E5-553B-1BCA-B682-67F50F1290D6}"/>
              </a:ext>
            </a:extLst>
          </p:cNvPr>
          <p:cNvSpPr/>
          <p:nvPr/>
        </p:nvSpPr>
        <p:spPr>
          <a:xfrm>
            <a:off x="4080657" y="5242837"/>
            <a:ext cx="2624137" cy="849095"/>
          </a:xfrm>
          <a:prstGeom prst="rect">
            <a:avLst/>
          </a:prstGeom>
          <a:solidFill>
            <a:srgbClr val="E1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b="1" dirty="0">
                <a:solidFill>
                  <a:schemeClr val="tx1"/>
                </a:solidFill>
                <a:effectLst>
                  <a:outerShdw blurRad="38100" dist="38100" dir="2700000" algn="tl">
                    <a:srgbClr val="000000">
                      <a:alpha val="43137"/>
                    </a:srgbClr>
                  </a:outerShdw>
                </a:effectLst>
              </a:rPr>
              <a:t>かみ切る</a:t>
            </a:r>
          </a:p>
        </p:txBody>
      </p:sp>
      <p:pic>
        <p:nvPicPr>
          <p:cNvPr id="10" name="Picture 4" descr="ハサミのイラスト（文房具）">
            <a:extLst>
              <a:ext uri="{FF2B5EF4-FFF2-40B4-BE49-F238E27FC236}">
                <a16:creationId xmlns:a16="http://schemas.microsoft.com/office/drawing/2014/main" id="{C8CE2F0F-9F72-E91F-B3C4-70A78E6333F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1700000">
            <a:off x="7100817" y="4624788"/>
            <a:ext cx="1801883" cy="2113646"/>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CE8B3357-0EBD-2553-AD71-A3EF668C8E69}"/>
              </a:ext>
            </a:extLst>
          </p:cNvPr>
          <p:cNvSpPr txBox="1"/>
          <p:nvPr/>
        </p:nvSpPr>
        <p:spPr>
          <a:xfrm>
            <a:off x="3868699" y="347110"/>
            <a:ext cx="712054" cy="369332"/>
          </a:xfrm>
          <a:prstGeom prst="rect">
            <a:avLst/>
          </a:prstGeom>
          <a:noFill/>
        </p:spPr>
        <p:txBody>
          <a:bodyPr wrap="none" rtlCol="0">
            <a:spAutoFit/>
          </a:bodyPr>
          <a:lstStyle/>
          <a:p>
            <a:pPr algn="ctr" defTabSz="914423"/>
            <a:r>
              <a:rPr kumimoji="1" lang="ja-JP" altLang="en-US" b="1" dirty="0">
                <a:solidFill>
                  <a:prstClr val="black"/>
                </a:solidFill>
                <a:latin typeface="+mn-ea"/>
              </a:rPr>
              <a:t>や く</a:t>
            </a:r>
            <a:endParaRPr kumimoji="1" lang="en-US" altLang="ja-JP" b="1" dirty="0">
              <a:solidFill>
                <a:prstClr val="black"/>
              </a:solidFill>
              <a:latin typeface="+mn-ea"/>
            </a:endParaRPr>
          </a:p>
        </p:txBody>
      </p:sp>
      <p:pic>
        <p:nvPicPr>
          <p:cNvPr id="7" name="図 6" descr="テキスト&#10;&#10;自動的に生成された説明">
            <a:extLst>
              <a:ext uri="{FF2B5EF4-FFF2-40B4-BE49-F238E27FC236}">
                <a16:creationId xmlns:a16="http://schemas.microsoft.com/office/drawing/2014/main" id="{21F06DD7-F2F1-8D4B-1D35-394432A3039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54723" y="3032811"/>
            <a:ext cx="10493571" cy="1531569"/>
          </a:xfrm>
          <a:prstGeom prst="rect">
            <a:avLst/>
          </a:prstGeom>
        </p:spPr>
      </p:pic>
      <p:sp>
        <p:nvSpPr>
          <p:cNvPr id="12" name="四角形: 上の 2 つの角を丸める 11">
            <a:extLst>
              <a:ext uri="{FF2B5EF4-FFF2-40B4-BE49-F238E27FC236}">
                <a16:creationId xmlns:a16="http://schemas.microsoft.com/office/drawing/2014/main" id="{1C8D8C9D-79BE-F6A7-763A-DE97D1D669F6}"/>
              </a:ext>
            </a:extLst>
          </p:cNvPr>
          <p:cNvSpPr/>
          <p:nvPr/>
        </p:nvSpPr>
        <p:spPr>
          <a:xfrm>
            <a:off x="814013" y="3796172"/>
            <a:ext cx="10586383" cy="893957"/>
          </a:xfrm>
          <a:prstGeom prst="round2SameRect">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5A65F150-5B0C-C9C5-03B4-46A5594F1B72}"/>
              </a:ext>
            </a:extLst>
          </p:cNvPr>
          <p:cNvSpPr/>
          <p:nvPr/>
        </p:nvSpPr>
        <p:spPr>
          <a:xfrm>
            <a:off x="4912078" y="2846074"/>
            <a:ext cx="2379914" cy="12954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91671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座る, テーブル, ブラシ, 食品 が含まれている画像&#10;&#10;自動的に生成された説明">
            <a:extLst>
              <a:ext uri="{FF2B5EF4-FFF2-40B4-BE49-F238E27FC236}">
                <a16:creationId xmlns:a16="http://schemas.microsoft.com/office/drawing/2014/main" id="{8E0B6AC5-2DCA-68D4-56A2-BC8133FCD2A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644896" y="593121"/>
            <a:ext cx="3162290" cy="2347784"/>
          </a:xfrm>
          <a:prstGeom prst="rect">
            <a:avLst/>
          </a:prstGeom>
        </p:spPr>
      </p:pic>
      <p:pic>
        <p:nvPicPr>
          <p:cNvPr id="15" name="図 14" descr="食品 が含まれている画像&#10;&#10;自動的に生成された説明">
            <a:extLst>
              <a:ext uri="{FF2B5EF4-FFF2-40B4-BE49-F238E27FC236}">
                <a16:creationId xmlns:a16="http://schemas.microsoft.com/office/drawing/2014/main" id="{C9BEB742-670C-3800-C3D6-48C82A8820E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001586" y="604161"/>
            <a:ext cx="3437377" cy="2347783"/>
          </a:xfrm>
          <a:prstGeom prst="rect">
            <a:avLst/>
          </a:prstGeom>
        </p:spPr>
      </p:pic>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6" name="正方形/長方形 5">
            <a:extLst>
              <a:ext uri="{FF2B5EF4-FFF2-40B4-BE49-F238E27FC236}">
                <a16:creationId xmlns:a16="http://schemas.microsoft.com/office/drawing/2014/main" id="{A5BDB4D3-6BDD-848F-B077-B9FC6C9AC0A3}"/>
              </a:ext>
            </a:extLst>
          </p:cNvPr>
          <p:cNvSpPr/>
          <p:nvPr/>
        </p:nvSpPr>
        <p:spPr>
          <a:xfrm>
            <a:off x="3802788" y="1366966"/>
            <a:ext cx="473517" cy="728663"/>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74A38A61-86DA-DADD-50FB-4F2D171E501C}"/>
              </a:ext>
            </a:extLst>
          </p:cNvPr>
          <p:cNvSpPr/>
          <p:nvPr/>
        </p:nvSpPr>
        <p:spPr>
          <a:xfrm>
            <a:off x="8232168" y="1390650"/>
            <a:ext cx="1656969" cy="809625"/>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80F09F8D-10D9-45BF-FC04-E023089BD6C9}"/>
              </a:ext>
            </a:extLst>
          </p:cNvPr>
          <p:cNvSpPr/>
          <p:nvPr/>
        </p:nvSpPr>
        <p:spPr>
          <a:xfrm>
            <a:off x="6170896" y="1366966"/>
            <a:ext cx="473517" cy="728663"/>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0" name="Picture 2" descr="石臼のイラスト">
            <a:extLst>
              <a:ext uri="{FF2B5EF4-FFF2-40B4-BE49-F238E27FC236}">
                <a16:creationId xmlns:a16="http://schemas.microsoft.com/office/drawing/2014/main" id="{7E16DF74-8E3B-6858-D60C-3469AFC95ED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56969" y="3082798"/>
            <a:ext cx="3033712" cy="30337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壊している人のイラスト（棒人間）">
            <a:extLst>
              <a:ext uri="{FF2B5EF4-FFF2-40B4-BE49-F238E27FC236}">
                <a16:creationId xmlns:a16="http://schemas.microsoft.com/office/drawing/2014/main" id="{C86540E5-903E-CC77-F8DC-4DEB0EFD678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060652" y="3688492"/>
            <a:ext cx="2791984" cy="2261507"/>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F1B7E70F-E2BC-8D63-EC3A-28D0FF5D66C9}"/>
              </a:ext>
            </a:extLst>
          </p:cNvPr>
          <p:cNvSpPr txBox="1"/>
          <p:nvPr/>
        </p:nvSpPr>
        <p:spPr>
          <a:xfrm>
            <a:off x="828055" y="962543"/>
            <a:ext cx="2402434" cy="1717733"/>
          </a:xfrm>
          <a:prstGeom prst="rect">
            <a:avLst/>
          </a:prstGeom>
          <a:noFill/>
          <a:ln w="57150">
            <a:solidFill>
              <a:srgbClr val="00B0F0"/>
            </a:solidFill>
          </a:ln>
        </p:spPr>
        <p:txBody>
          <a:bodyPr wrap="none" lIns="72000" tIns="252000" rIns="72000" bIns="72000" rtlCol="0" anchor="ctr" anchorCtr="0">
            <a:spAutoFit/>
          </a:bodyPr>
          <a:lstStyle/>
          <a:p>
            <a:pPr algn="ctr" defTabSz="914423"/>
            <a:r>
              <a:rPr kumimoji="1" lang="ja-JP" altLang="en-US" sz="4400" dirty="0">
                <a:solidFill>
                  <a:prstClr val="black"/>
                </a:solidFill>
                <a:latin typeface="+mn-ea"/>
              </a:rPr>
              <a:t>奥歯の</a:t>
            </a:r>
            <a:endParaRPr kumimoji="1" lang="en-US" altLang="ja-JP" sz="4400" dirty="0">
              <a:solidFill>
                <a:prstClr val="black"/>
              </a:solidFill>
              <a:latin typeface="+mn-ea"/>
            </a:endParaRPr>
          </a:p>
          <a:p>
            <a:pPr algn="ctr" defTabSz="914423"/>
            <a:r>
              <a:rPr kumimoji="1" lang="ja-JP" altLang="en-US" sz="4400" dirty="0">
                <a:solidFill>
                  <a:prstClr val="black"/>
                </a:solidFill>
                <a:latin typeface="+mn-ea"/>
              </a:rPr>
              <a:t>はたらき</a:t>
            </a:r>
          </a:p>
        </p:txBody>
      </p:sp>
      <p:sp>
        <p:nvSpPr>
          <p:cNvPr id="17" name="テキスト ボックス 16">
            <a:extLst>
              <a:ext uri="{FF2B5EF4-FFF2-40B4-BE49-F238E27FC236}">
                <a16:creationId xmlns:a16="http://schemas.microsoft.com/office/drawing/2014/main" id="{7265B5AC-87B3-5A59-7DC2-48A5610AC5FF}"/>
              </a:ext>
            </a:extLst>
          </p:cNvPr>
          <p:cNvSpPr txBox="1"/>
          <p:nvPr/>
        </p:nvSpPr>
        <p:spPr>
          <a:xfrm>
            <a:off x="1236659" y="985102"/>
            <a:ext cx="1074333" cy="369332"/>
          </a:xfrm>
          <a:prstGeom prst="rect">
            <a:avLst/>
          </a:prstGeom>
          <a:noFill/>
        </p:spPr>
        <p:txBody>
          <a:bodyPr wrap="none" rtlCol="0">
            <a:spAutoFit/>
          </a:bodyPr>
          <a:lstStyle/>
          <a:p>
            <a:pPr algn="ctr" defTabSz="914423"/>
            <a:r>
              <a:rPr kumimoji="1" lang="ja-JP" altLang="en-US" b="1" dirty="0">
                <a:solidFill>
                  <a:prstClr val="black"/>
                </a:solidFill>
                <a:latin typeface="+mn-ea"/>
              </a:rPr>
              <a:t>お く  ば</a:t>
            </a:r>
            <a:endParaRPr kumimoji="1" lang="en-US" altLang="ja-JP" b="1" dirty="0">
              <a:solidFill>
                <a:prstClr val="black"/>
              </a:solidFill>
              <a:latin typeface="+mn-ea"/>
            </a:endParaRPr>
          </a:p>
        </p:txBody>
      </p:sp>
      <p:pic>
        <p:nvPicPr>
          <p:cNvPr id="8" name="奥歯のはたらき">
            <a:hlinkClick r:id="" action="ppaction://media"/>
            <a:extLst>
              <a:ext uri="{FF2B5EF4-FFF2-40B4-BE49-F238E27FC236}">
                <a16:creationId xmlns:a16="http://schemas.microsoft.com/office/drawing/2014/main" id="{3CD8F7DA-41D8-31AE-7EAA-CC383C3ADA9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168026" y="3082798"/>
            <a:ext cx="5855947" cy="3299125"/>
          </a:xfrm>
          <a:prstGeom prst="rect">
            <a:avLst/>
          </a:prstGeom>
        </p:spPr>
      </p:pic>
    </p:spTree>
    <p:extLst>
      <p:ext uri="{BB962C8B-B14F-4D97-AF65-F5344CB8AC3E}">
        <p14:creationId xmlns:p14="http://schemas.microsoft.com/office/powerpoint/2010/main" val="2637805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par>
                          <p:cTn id="14" fill="hold">
                            <p:stCondLst>
                              <p:cond delay="500"/>
                            </p:stCondLst>
                            <p:childTnLst>
                              <p:par>
                                <p:cTn id="15" presetID="26" presetClass="emph" presetSubtype="0" repeatCount="indefinite" fill="hold" grpId="1" nodeType="afterEffect">
                                  <p:stCondLst>
                                    <p:cond delay="0"/>
                                  </p:stCondLst>
                                  <p:endCondLst>
                                    <p:cond evt="onNext" delay="0">
                                      <p:tgtEl>
                                        <p:sldTgt/>
                                      </p:tgtEl>
                                    </p:cond>
                                  </p:endCondLst>
                                  <p:childTnLst>
                                    <p:animEffect transition="out" filter="fade">
                                      <p:cBhvr>
                                        <p:cTn id="16" dur="500" tmFilter="0, 0; .2, .5; .8, .5; 1, 0"/>
                                        <p:tgtEl>
                                          <p:spTgt spid="6"/>
                                        </p:tgtEl>
                                      </p:cBhvr>
                                    </p:animEffect>
                                    <p:animScale>
                                      <p:cBhvr>
                                        <p:cTn id="17" dur="250" autoRev="1" fill="hold"/>
                                        <p:tgtEl>
                                          <p:spTgt spid="6"/>
                                        </p:tgtEl>
                                      </p:cBhvr>
                                      <p:by x="105000" y="105000"/>
                                    </p:animScale>
                                  </p:childTnLst>
                                </p:cTn>
                              </p:par>
                              <p:par>
                                <p:cTn id="18" presetID="26" presetClass="emph" presetSubtype="0" repeatCount="indefinite" fill="hold" grpId="1" nodeType="withEffect">
                                  <p:stCondLst>
                                    <p:cond delay="0"/>
                                  </p:stCondLst>
                                  <p:endCondLst>
                                    <p:cond evt="onNext" delay="0">
                                      <p:tgtEl>
                                        <p:sldTgt/>
                                      </p:tgtEl>
                                    </p:cond>
                                  </p:endCondLst>
                                  <p:childTnLst>
                                    <p:animEffect transition="out" filter="fade">
                                      <p:cBhvr>
                                        <p:cTn id="19" dur="500" tmFilter="0, 0; .2, .5; .8, .5; 1, 0"/>
                                        <p:tgtEl>
                                          <p:spTgt spid="7"/>
                                        </p:tgtEl>
                                      </p:cBhvr>
                                    </p:animEffect>
                                    <p:animScale>
                                      <p:cBhvr>
                                        <p:cTn id="20" dur="250" autoRev="1" fill="hold"/>
                                        <p:tgtEl>
                                          <p:spTgt spid="7"/>
                                        </p:tgtEl>
                                      </p:cBhvr>
                                      <p:by x="105000" y="105000"/>
                                    </p:animScale>
                                  </p:childTnLst>
                                </p:cTn>
                              </p:par>
                              <p:par>
                                <p:cTn id="21" presetID="26" presetClass="emph" presetSubtype="0" repeatCount="indefinite" fill="hold" grpId="1" nodeType="withEffect">
                                  <p:stCondLst>
                                    <p:cond delay="0"/>
                                  </p:stCondLst>
                                  <p:endCondLst>
                                    <p:cond evt="onNext" delay="0">
                                      <p:tgtEl>
                                        <p:sldTgt/>
                                      </p:tgtEl>
                                    </p:cond>
                                  </p:endCondLst>
                                  <p:childTnLst>
                                    <p:animEffect transition="out" filter="fade">
                                      <p:cBhvr>
                                        <p:cTn id="22" dur="500" tmFilter="0, 0; .2, .5; .8, .5; 1, 0"/>
                                        <p:tgtEl>
                                          <p:spTgt spid="5"/>
                                        </p:tgtEl>
                                      </p:cBhvr>
                                    </p:animEffect>
                                    <p:animScale>
                                      <p:cBhvr>
                                        <p:cTn id="23" dur="250" autoRev="1" fill="hold"/>
                                        <p:tgtEl>
                                          <p:spTgt spid="5"/>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par>
                          <p:cTn id="29" fill="hold">
                            <p:stCondLst>
                              <p:cond delay="500"/>
                            </p:stCondLst>
                            <p:childTnLst>
                              <p:par>
                                <p:cTn id="30" presetID="1" presetClass="mediacall" presetSubtype="0" fill="hold" nodeType="afterEffect">
                                  <p:stCondLst>
                                    <p:cond delay="0"/>
                                  </p:stCondLst>
                                  <p:childTnLst>
                                    <p:cmd type="call" cmd="playFrom(0.0)">
                                      <p:cBhvr>
                                        <p:cTn id="31" dur="7249" fill="hold"/>
                                        <p:tgtEl>
                                          <p:spTgt spid="8"/>
                                        </p:tgtEl>
                                      </p:cBhvr>
                                    </p:cmd>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050"/>
                                        </p:tgtEl>
                                        <p:attrNameLst>
                                          <p:attrName>style.visibility</p:attrName>
                                        </p:attrNameLst>
                                      </p:cBhvr>
                                      <p:to>
                                        <p:strVal val="visible"/>
                                      </p:to>
                                    </p:set>
                                    <p:animEffect transition="in" filter="randombar(horizontal)">
                                      <p:cBhvr>
                                        <p:cTn id="36" dur="500"/>
                                        <p:tgtEl>
                                          <p:spTgt spid="2050"/>
                                        </p:tgtEl>
                                      </p:cBhvr>
                                    </p:animEffect>
                                  </p:childTnLst>
                                </p:cTn>
                              </p:par>
                              <p:par>
                                <p:cTn id="37" presetID="14" presetClass="entr" presetSubtype="10" fill="hold" nodeType="withEffect">
                                  <p:stCondLst>
                                    <p:cond delay="0"/>
                                  </p:stCondLst>
                                  <p:childTnLst>
                                    <p:set>
                                      <p:cBhvr>
                                        <p:cTn id="38" dur="1" fill="hold">
                                          <p:stCondLst>
                                            <p:cond delay="0"/>
                                          </p:stCondLst>
                                        </p:cTn>
                                        <p:tgtEl>
                                          <p:spTgt spid="2054"/>
                                        </p:tgtEl>
                                        <p:attrNameLst>
                                          <p:attrName>style.visibility</p:attrName>
                                        </p:attrNameLst>
                                      </p:cBhvr>
                                      <p:to>
                                        <p:strVal val="visible"/>
                                      </p:to>
                                    </p:set>
                                    <p:animEffect transition="in" filter="randombar(horizontal)">
                                      <p:cBhvr>
                                        <p:cTn id="39"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8"/>
                </p:tgtEl>
              </p:cMediaNode>
            </p:video>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8"/>
                                        </p:tgtEl>
                                      </p:cBhvr>
                                    </p:cmd>
                                  </p:childTnLst>
                                </p:cTn>
                              </p:par>
                            </p:childTnLst>
                          </p:cTn>
                        </p:par>
                      </p:childTnLst>
                    </p:cTn>
                  </p:par>
                </p:childTnLst>
              </p:cTn>
              <p:nextCondLst>
                <p:cond evt="onClick" delay="0">
                  <p:tgtEl>
                    <p:spTgt spid="8"/>
                  </p:tgtEl>
                </p:cond>
              </p:nextCondLst>
            </p:seq>
          </p:childTnLst>
        </p:cTn>
      </p:par>
    </p:tnLst>
    <p:bldLst>
      <p:bldP spid="6" grpId="0" animBg="1"/>
      <p:bldP spid="6" grpId="1" animBg="1"/>
      <p:bldP spid="7" grpId="0" animBg="1"/>
      <p:bldP spid="7" grpId="1" animBg="1"/>
      <p:bldP spid="5" grpId="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A9AA41F3-2F23-CE76-3E5C-E7DD6B05E825}"/>
              </a:ext>
            </a:extLst>
          </p:cNvPr>
          <p:cNvSpPr txBox="1"/>
          <p:nvPr/>
        </p:nvSpPr>
        <p:spPr>
          <a:xfrm>
            <a:off x="429417" y="593951"/>
            <a:ext cx="5539978" cy="830997"/>
          </a:xfrm>
          <a:prstGeom prst="rect">
            <a:avLst/>
          </a:prstGeom>
          <a:noFill/>
        </p:spPr>
        <p:txBody>
          <a:bodyPr wrap="none" lIns="0" tIns="0" rIns="0" bIns="0" rtlCol="0" anchor="ctr" anchorCtr="0">
            <a:spAutoFit/>
          </a:bodyPr>
          <a:lstStyle/>
          <a:p>
            <a:pPr algn="ctr" defTabSz="914423"/>
            <a:r>
              <a:rPr kumimoji="1" lang="ja-JP" altLang="en-US" sz="5400" b="1" dirty="0">
                <a:solidFill>
                  <a:prstClr val="black"/>
                </a:solidFill>
                <a:effectLst>
                  <a:outerShdw blurRad="38100" dist="38100" dir="2700000" algn="tl">
                    <a:srgbClr val="000000">
                      <a:alpha val="43137"/>
                    </a:srgbClr>
                  </a:outerShdw>
                </a:effectLst>
                <a:latin typeface="+mn-ea"/>
              </a:rPr>
              <a:t>歯の名前と役わり</a:t>
            </a:r>
          </a:p>
        </p:txBody>
      </p:sp>
      <p:sp>
        <p:nvSpPr>
          <p:cNvPr id="11" name="正方形/長方形 10">
            <a:extLst>
              <a:ext uri="{FF2B5EF4-FFF2-40B4-BE49-F238E27FC236}">
                <a16:creationId xmlns:a16="http://schemas.microsoft.com/office/drawing/2014/main" id="{A5C4B6E5-553B-1BCA-B682-67F50F1290D6}"/>
              </a:ext>
            </a:extLst>
          </p:cNvPr>
          <p:cNvSpPr/>
          <p:nvPr/>
        </p:nvSpPr>
        <p:spPr>
          <a:xfrm>
            <a:off x="2539649" y="5567753"/>
            <a:ext cx="7082450" cy="849095"/>
          </a:xfrm>
          <a:prstGeom prst="rect">
            <a:avLst/>
          </a:prstGeom>
          <a:solidFill>
            <a:srgbClr val="E1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b="1" dirty="0">
                <a:solidFill>
                  <a:schemeClr val="tx1"/>
                </a:solidFill>
                <a:effectLst>
                  <a:outerShdw blurRad="38100" dist="38100" dir="2700000" algn="tl">
                    <a:srgbClr val="000000">
                      <a:alpha val="43137"/>
                    </a:srgbClr>
                  </a:outerShdw>
                </a:effectLst>
              </a:rPr>
              <a:t>かみくだく・すりつぶす</a:t>
            </a:r>
          </a:p>
        </p:txBody>
      </p:sp>
      <p:sp>
        <p:nvSpPr>
          <p:cNvPr id="5" name="テキスト ボックス 4">
            <a:extLst>
              <a:ext uri="{FF2B5EF4-FFF2-40B4-BE49-F238E27FC236}">
                <a16:creationId xmlns:a16="http://schemas.microsoft.com/office/drawing/2014/main" id="{CE8B3357-0EBD-2553-AD71-A3EF668C8E69}"/>
              </a:ext>
            </a:extLst>
          </p:cNvPr>
          <p:cNvSpPr txBox="1"/>
          <p:nvPr/>
        </p:nvSpPr>
        <p:spPr>
          <a:xfrm>
            <a:off x="3860748" y="355061"/>
            <a:ext cx="712054" cy="369332"/>
          </a:xfrm>
          <a:prstGeom prst="rect">
            <a:avLst/>
          </a:prstGeom>
          <a:noFill/>
        </p:spPr>
        <p:txBody>
          <a:bodyPr wrap="none" rtlCol="0">
            <a:spAutoFit/>
          </a:bodyPr>
          <a:lstStyle/>
          <a:p>
            <a:pPr algn="ctr" defTabSz="914423"/>
            <a:r>
              <a:rPr kumimoji="1" lang="ja-JP" altLang="en-US" b="1" dirty="0">
                <a:solidFill>
                  <a:prstClr val="black"/>
                </a:solidFill>
                <a:latin typeface="+mn-ea"/>
              </a:rPr>
              <a:t>や く</a:t>
            </a:r>
            <a:endParaRPr kumimoji="1" lang="en-US" altLang="ja-JP" b="1" dirty="0">
              <a:solidFill>
                <a:prstClr val="black"/>
              </a:solidFill>
              <a:latin typeface="+mn-ea"/>
            </a:endParaRPr>
          </a:p>
        </p:txBody>
      </p:sp>
      <p:pic>
        <p:nvPicPr>
          <p:cNvPr id="7" name="図 6" descr="テキスト&#10;&#10;自動的に生成された説明">
            <a:extLst>
              <a:ext uri="{FF2B5EF4-FFF2-40B4-BE49-F238E27FC236}">
                <a16:creationId xmlns:a16="http://schemas.microsoft.com/office/drawing/2014/main" id="{21F06DD7-F2F1-8D4B-1D35-394432A3039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4723" y="3492116"/>
            <a:ext cx="10493571" cy="1531569"/>
          </a:xfrm>
          <a:prstGeom prst="rect">
            <a:avLst/>
          </a:prstGeom>
        </p:spPr>
      </p:pic>
      <p:sp>
        <p:nvSpPr>
          <p:cNvPr id="12" name="四角形: 上の 2 つの角を丸める 11">
            <a:extLst>
              <a:ext uri="{FF2B5EF4-FFF2-40B4-BE49-F238E27FC236}">
                <a16:creationId xmlns:a16="http://schemas.microsoft.com/office/drawing/2014/main" id="{1C8D8C9D-79BE-F6A7-763A-DE97D1D669F6}"/>
              </a:ext>
            </a:extLst>
          </p:cNvPr>
          <p:cNvSpPr/>
          <p:nvPr/>
        </p:nvSpPr>
        <p:spPr>
          <a:xfrm>
            <a:off x="814013" y="4255477"/>
            <a:ext cx="10586383" cy="893957"/>
          </a:xfrm>
          <a:prstGeom prst="round2SameRect">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5A65F150-5B0C-C9C5-03B4-46A5594F1B72}"/>
              </a:ext>
            </a:extLst>
          </p:cNvPr>
          <p:cNvSpPr/>
          <p:nvPr/>
        </p:nvSpPr>
        <p:spPr>
          <a:xfrm>
            <a:off x="843705" y="3245136"/>
            <a:ext cx="3449797" cy="1295400"/>
          </a:xfrm>
          <a:prstGeom prst="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86227B50-B2A2-0907-34D7-8FB209B369A5}"/>
              </a:ext>
            </a:extLst>
          </p:cNvPr>
          <p:cNvSpPr/>
          <p:nvPr/>
        </p:nvSpPr>
        <p:spPr>
          <a:xfrm>
            <a:off x="7887480" y="3236322"/>
            <a:ext cx="3449797" cy="1295400"/>
          </a:xfrm>
          <a:prstGeom prst="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Picture 2" descr="石臼のイラスト">
            <a:extLst>
              <a:ext uri="{FF2B5EF4-FFF2-40B4-BE49-F238E27FC236}">
                <a16:creationId xmlns:a16="http://schemas.microsoft.com/office/drawing/2014/main" id="{3D9C8F98-3A91-A7A9-92DB-9DC78A0E477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62583" y="832298"/>
            <a:ext cx="2024897" cy="202489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グループ化 16">
            <a:extLst>
              <a:ext uri="{FF2B5EF4-FFF2-40B4-BE49-F238E27FC236}">
                <a16:creationId xmlns:a16="http://schemas.microsoft.com/office/drawing/2014/main" id="{74D6F03D-9D5F-7600-A879-5A9B86FBD124}"/>
              </a:ext>
            </a:extLst>
          </p:cNvPr>
          <p:cNvGrpSpPr/>
          <p:nvPr/>
        </p:nvGrpSpPr>
        <p:grpSpPr>
          <a:xfrm>
            <a:off x="7709097" y="441152"/>
            <a:ext cx="1913002" cy="1045451"/>
            <a:chOff x="7709097" y="441152"/>
            <a:chExt cx="1913002" cy="1045451"/>
          </a:xfrm>
        </p:grpSpPr>
        <p:sp>
          <p:nvSpPr>
            <p:cNvPr id="15" name="吹き出し: 円形 14">
              <a:extLst>
                <a:ext uri="{FF2B5EF4-FFF2-40B4-BE49-F238E27FC236}">
                  <a16:creationId xmlns:a16="http://schemas.microsoft.com/office/drawing/2014/main" id="{BA42C52E-479E-985B-E336-73131DE6FDB5}"/>
                </a:ext>
              </a:extLst>
            </p:cNvPr>
            <p:cNvSpPr/>
            <p:nvPr/>
          </p:nvSpPr>
          <p:spPr>
            <a:xfrm>
              <a:off x="7709097" y="441152"/>
              <a:ext cx="1913002" cy="1045451"/>
            </a:xfrm>
            <a:prstGeom prst="wedgeEllipseCallout">
              <a:avLst>
                <a:gd name="adj1" fmla="val -68050"/>
                <a:gd name="adj2" fmla="val 39991"/>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tIns="180000" rtlCol="0" anchor="ctr"/>
            <a:lstStyle/>
            <a:p>
              <a:pPr algn="ctr"/>
              <a:r>
                <a:rPr kumimoji="1" lang="ja-JP" altLang="en-US" sz="4000" b="1" dirty="0">
                  <a:solidFill>
                    <a:schemeClr val="tx1"/>
                  </a:solidFill>
                  <a:effectLst>
                    <a:outerShdw blurRad="38100" dist="38100" dir="2700000" algn="tl">
                      <a:srgbClr val="000000">
                        <a:alpha val="43137"/>
                      </a:srgbClr>
                    </a:outerShdw>
                  </a:effectLst>
                </a:rPr>
                <a:t>石臼</a:t>
              </a:r>
            </a:p>
          </p:txBody>
        </p:sp>
        <p:sp>
          <p:nvSpPr>
            <p:cNvPr id="16" name="テキスト ボックス 15">
              <a:extLst>
                <a:ext uri="{FF2B5EF4-FFF2-40B4-BE49-F238E27FC236}">
                  <a16:creationId xmlns:a16="http://schemas.microsoft.com/office/drawing/2014/main" id="{FFE9B47F-6886-D2D5-39EF-7499F02FCCF0}"/>
                </a:ext>
              </a:extLst>
            </p:cNvPr>
            <p:cNvSpPr txBox="1"/>
            <p:nvPr/>
          </p:nvSpPr>
          <p:spPr>
            <a:xfrm>
              <a:off x="8179651" y="534778"/>
              <a:ext cx="954108" cy="307777"/>
            </a:xfrm>
            <a:prstGeom prst="rect">
              <a:avLst/>
            </a:prstGeom>
            <a:noFill/>
          </p:spPr>
          <p:txBody>
            <a:bodyPr wrap="none" rtlCol="0">
              <a:spAutoFit/>
            </a:bodyPr>
            <a:lstStyle/>
            <a:p>
              <a:pPr algn="ctr" defTabSz="914423"/>
              <a:r>
                <a:rPr kumimoji="1" lang="ja-JP" altLang="en-US" sz="1400" b="1" dirty="0">
                  <a:solidFill>
                    <a:prstClr val="black"/>
                  </a:solidFill>
                  <a:latin typeface="+mn-ea"/>
                </a:rPr>
                <a:t>いし うす</a:t>
              </a:r>
              <a:endParaRPr kumimoji="1" lang="en-US" altLang="ja-JP" sz="1400" b="1" dirty="0">
                <a:solidFill>
                  <a:prstClr val="black"/>
                </a:solidFill>
                <a:latin typeface="+mn-ea"/>
              </a:endParaRPr>
            </a:p>
          </p:txBody>
        </p:sp>
      </p:grpSp>
      <p:sp>
        <p:nvSpPr>
          <p:cNvPr id="18" name="四角形: 角を丸くする 17">
            <a:extLst>
              <a:ext uri="{FF2B5EF4-FFF2-40B4-BE49-F238E27FC236}">
                <a16:creationId xmlns:a16="http://schemas.microsoft.com/office/drawing/2014/main" id="{52057183-1EC3-D423-EBAC-10A10C1D079C}"/>
              </a:ext>
            </a:extLst>
          </p:cNvPr>
          <p:cNvSpPr/>
          <p:nvPr/>
        </p:nvSpPr>
        <p:spPr>
          <a:xfrm>
            <a:off x="8525774" y="1799868"/>
            <a:ext cx="2208001" cy="1086666"/>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5400" b="1" dirty="0">
                <a:effectLst>
                  <a:outerShdw blurRad="38100" dist="38100" dir="2700000" algn="tl">
                    <a:srgbClr val="000000">
                      <a:alpha val="43137"/>
                    </a:srgbClr>
                  </a:outerShdw>
                </a:effectLst>
              </a:rPr>
              <a:t>臼 歯</a:t>
            </a:r>
          </a:p>
        </p:txBody>
      </p:sp>
      <p:sp>
        <p:nvSpPr>
          <p:cNvPr id="19" name="テキスト ボックス 18">
            <a:extLst>
              <a:ext uri="{FF2B5EF4-FFF2-40B4-BE49-F238E27FC236}">
                <a16:creationId xmlns:a16="http://schemas.microsoft.com/office/drawing/2014/main" id="{655BE69B-AD33-CC5E-365D-097D7F87DEEF}"/>
              </a:ext>
            </a:extLst>
          </p:cNvPr>
          <p:cNvSpPr txBox="1"/>
          <p:nvPr/>
        </p:nvSpPr>
        <p:spPr>
          <a:xfrm>
            <a:off x="8815389" y="1776503"/>
            <a:ext cx="1432706" cy="369332"/>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きゅう 　し</a:t>
            </a:r>
          </a:p>
        </p:txBody>
      </p:sp>
    </p:spTree>
    <p:extLst>
      <p:ext uri="{BB962C8B-B14F-4D97-AF65-F5344CB8AC3E}">
        <p14:creationId xmlns:p14="http://schemas.microsoft.com/office/powerpoint/2010/main" val="41138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座る, テーブル, ブラシ, 食品 が含まれている画像&#10;&#10;自動的に生成された説明">
            <a:extLst>
              <a:ext uri="{FF2B5EF4-FFF2-40B4-BE49-F238E27FC236}">
                <a16:creationId xmlns:a16="http://schemas.microsoft.com/office/drawing/2014/main" id="{4C86E6E0-7236-58E8-ACF5-4588B9A6F93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44896" y="593121"/>
            <a:ext cx="3162290" cy="2347784"/>
          </a:xfrm>
          <a:prstGeom prst="rect">
            <a:avLst/>
          </a:prstGeom>
        </p:spPr>
      </p:pic>
      <p:pic>
        <p:nvPicPr>
          <p:cNvPr id="9" name="図 8" descr="食品 が含まれている画像&#10;&#10;自動的に生成された説明">
            <a:extLst>
              <a:ext uri="{FF2B5EF4-FFF2-40B4-BE49-F238E27FC236}">
                <a16:creationId xmlns:a16="http://schemas.microsoft.com/office/drawing/2014/main" id="{7C4D008A-A981-A494-4001-93C24DDFC94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01586" y="604161"/>
            <a:ext cx="3437377" cy="2347783"/>
          </a:xfrm>
          <a:prstGeom prst="rect">
            <a:avLst/>
          </a:prstGeom>
        </p:spPr>
      </p:pic>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6" name="正方形/長方形 5">
            <a:extLst>
              <a:ext uri="{FF2B5EF4-FFF2-40B4-BE49-F238E27FC236}">
                <a16:creationId xmlns:a16="http://schemas.microsoft.com/office/drawing/2014/main" id="{A5BDB4D3-6BDD-848F-B077-B9FC6C9AC0A3}"/>
              </a:ext>
            </a:extLst>
          </p:cNvPr>
          <p:cNvSpPr/>
          <p:nvPr/>
        </p:nvSpPr>
        <p:spPr>
          <a:xfrm>
            <a:off x="4228166" y="1279088"/>
            <a:ext cx="335579" cy="728663"/>
          </a:xfrm>
          <a:prstGeom prst="rect">
            <a:avLst/>
          </a:prstGeom>
          <a:noFill/>
          <a:ln w="38100">
            <a:solidFill>
              <a:srgbClr val="FF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74A38A61-86DA-DADD-50FB-4F2D171E501C}"/>
              </a:ext>
            </a:extLst>
          </p:cNvPr>
          <p:cNvSpPr/>
          <p:nvPr/>
        </p:nvSpPr>
        <p:spPr>
          <a:xfrm>
            <a:off x="7840464" y="1332146"/>
            <a:ext cx="496099" cy="613926"/>
          </a:xfrm>
          <a:prstGeom prst="rect">
            <a:avLst/>
          </a:prstGeom>
          <a:noFill/>
          <a:ln w="38100">
            <a:solidFill>
              <a:srgbClr val="FF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80F09F8D-10D9-45BF-FC04-E023089BD6C9}"/>
              </a:ext>
            </a:extLst>
          </p:cNvPr>
          <p:cNvSpPr/>
          <p:nvPr/>
        </p:nvSpPr>
        <p:spPr>
          <a:xfrm>
            <a:off x="5983601" y="1264104"/>
            <a:ext cx="335580" cy="728663"/>
          </a:xfrm>
          <a:prstGeom prst="rect">
            <a:avLst/>
          </a:prstGeom>
          <a:noFill/>
          <a:ln w="38100">
            <a:solidFill>
              <a:srgbClr val="FF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秋田犬のイラスト">
            <a:extLst>
              <a:ext uri="{FF2B5EF4-FFF2-40B4-BE49-F238E27FC236}">
                <a16:creationId xmlns:a16="http://schemas.microsoft.com/office/drawing/2014/main" id="{02C47FA2-326A-EB8F-572D-EB6260FDA18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9247" y="3299479"/>
            <a:ext cx="2843467" cy="32039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サーベルタイガーのイラスト（古代生物）">
            <a:extLst>
              <a:ext uri="{FF2B5EF4-FFF2-40B4-BE49-F238E27FC236}">
                <a16:creationId xmlns:a16="http://schemas.microsoft.com/office/drawing/2014/main" id="{03B3EC68-00A5-E69E-6AEE-279CE4E6799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319429" y="3055674"/>
            <a:ext cx="2973651" cy="3447711"/>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777263BF-F385-F3EA-53C6-70404405874B}"/>
              </a:ext>
            </a:extLst>
          </p:cNvPr>
          <p:cNvSpPr txBox="1"/>
          <p:nvPr/>
        </p:nvSpPr>
        <p:spPr>
          <a:xfrm>
            <a:off x="343214" y="980778"/>
            <a:ext cx="3223173" cy="1376513"/>
          </a:xfrm>
          <a:prstGeom prst="rect">
            <a:avLst/>
          </a:prstGeom>
          <a:noFill/>
          <a:ln w="57150">
            <a:solidFill>
              <a:srgbClr val="FF0000"/>
            </a:solidFill>
          </a:ln>
        </p:spPr>
        <p:txBody>
          <a:bodyPr wrap="none" lIns="72000" tIns="72000" rIns="72000" bIns="72000" rtlCol="0" anchor="ctr" anchorCtr="0">
            <a:spAutoFit/>
          </a:bodyPr>
          <a:lstStyle/>
          <a:p>
            <a:pPr algn="ctr" defTabSz="914423"/>
            <a:r>
              <a:rPr kumimoji="1" lang="ja-JP" altLang="en-US" sz="4000" dirty="0">
                <a:solidFill>
                  <a:prstClr val="black"/>
                </a:solidFill>
                <a:latin typeface="+mn-ea"/>
              </a:rPr>
              <a:t>とがっている</a:t>
            </a:r>
            <a:endParaRPr kumimoji="1" lang="en-US" altLang="ja-JP" sz="4000" dirty="0">
              <a:solidFill>
                <a:prstClr val="black"/>
              </a:solidFill>
              <a:latin typeface="+mn-ea"/>
            </a:endParaRPr>
          </a:p>
          <a:p>
            <a:pPr algn="ctr" defTabSz="914423"/>
            <a:r>
              <a:rPr kumimoji="1" lang="ja-JP" altLang="en-US" sz="4000" dirty="0">
                <a:solidFill>
                  <a:prstClr val="black"/>
                </a:solidFill>
                <a:latin typeface="+mn-ea"/>
              </a:rPr>
              <a:t>歯のはたらき</a:t>
            </a:r>
          </a:p>
        </p:txBody>
      </p:sp>
      <p:pic>
        <p:nvPicPr>
          <p:cNvPr id="13" name="図 12">
            <a:extLst>
              <a:ext uri="{FF2B5EF4-FFF2-40B4-BE49-F238E27FC236}">
                <a16:creationId xmlns:a16="http://schemas.microsoft.com/office/drawing/2014/main" id="{E1B412BC-ADBF-E547-2D31-5D36271FDAB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497905" y="3297844"/>
            <a:ext cx="2986691" cy="3117692"/>
          </a:xfrm>
          <a:prstGeom prst="rect">
            <a:avLst/>
          </a:prstGeom>
        </p:spPr>
      </p:pic>
    </p:spTree>
    <p:extLst>
      <p:ext uri="{BB962C8B-B14F-4D97-AF65-F5344CB8AC3E}">
        <p14:creationId xmlns:p14="http://schemas.microsoft.com/office/powerpoint/2010/main" val="2118473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par>
                          <p:cTn id="14" fill="hold">
                            <p:stCondLst>
                              <p:cond delay="500"/>
                            </p:stCondLst>
                            <p:childTnLst>
                              <p:par>
                                <p:cTn id="15" presetID="26" presetClass="emph" presetSubtype="0" repeatCount="indefinite" fill="hold" grpId="1" nodeType="afterEffect">
                                  <p:stCondLst>
                                    <p:cond delay="0"/>
                                  </p:stCondLst>
                                  <p:endCondLst>
                                    <p:cond evt="onNext" delay="0">
                                      <p:tgtEl>
                                        <p:sldTgt/>
                                      </p:tgtEl>
                                    </p:cond>
                                  </p:endCondLst>
                                  <p:childTnLst>
                                    <p:animEffect transition="out" filter="fade">
                                      <p:cBhvr>
                                        <p:cTn id="16" dur="500" tmFilter="0, 0; .2, .5; .8, .5; 1, 0"/>
                                        <p:tgtEl>
                                          <p:spTgt spid="6"/>
                                        </p:tgtEl>
                                      </p:cBhvr>
                                    </p:animEffect>
                                    <p:animScale>
                                      <p:cBhvr>
                                        <p:cTn id="17" dur="250" autoRev="1" fill="hold"/>
                                        <p:tgtEl>
                                          <p:spTgt spid="6"/>
                                        </p:tgtEl>
                                      </p:cBhvr>
                                      <p:by x="105000" y="105000"/>
                                    </p:animScale>
                                  </p:childTnLst>
                                </p:cTn>
                              </p:par>
                              <p:par>
                                <p:cTn id="18" presetID="26" presetClass="emph" presetSubtype="0" repeatCount="indefinite" fill="hold" grpId="1" nodeType="withEffect">
                                  <p:stCondLst>
                                    <p:cond delay="0"/>
                                  </p:stCondLst>
                                  <p:endCondLst>
                                    <p:cond evt="onNext" delay="0">
                                      <p:tgtEl>
                                        <p:sldTgt/>
                                      </p:tgtEl>
                                    </p:cond>
                                  </p:endCondLst>
                                  <p:childTnLst>
                                    <p:animEffect transition="out" filter="fade">
                                      <p:cBhvr>
                                        <p:cTn id="19" dur="500" tmFilter="0, 0; .2, .5; .8, .5; 1, 0"/>
                                        <p:tgtEl>
                                          <p:spTgt spid="7"/>
                                        </p:tgtEl>
                                      </p:cBhvr>
                                    </p:animEffect>
                                    <p:animScale>
                                      <p:cBhvr>
                                        <p:cTn id="20" dur="250" autoRev="1" fill="hold"/>
                                        <p:tgtEl>
                                          <p:spTgt spid="7"/>
                                        </p:tgtEl>
                                      </p:cBhvr>
                                      <p:by x="105000" y="105000"/>
                                    </p:animScale>
                                  </p:childTnLst>
                                </p:cTn>
                              </p:par>
                              <p:par>
                                <p:cTn id="21" presetID="26" presetClass="emph" presetSubtype="0" repeatCount="indefinite" fill="hold" grpId="1" nodeType="withEffect">
                                  <p:stCondLst>
                                    <p:cond delay="0"/>
                                  </p:stCondLst>
                                  <p:endCondLst>
                                    <p:cond evt="onNext" delay="0">
                                      <p:tgtEl>
                                        <p:sldTgt/>
                                      </p:tgtEl>
                                    </p:cond>
                                  </p:endCondLst>
                                  <p:childTnLst>
                                    <p:animEffect transition="out" filter="fade">
                                      <p:cBhvr>
                                        <p:cTn id="22" dur="500" tmFilter="0, 0; .2, .5; .8, .5; 1, 0"/>
                                        <p:tgtEl>
                                          <p:spTgt spid="5"/>
                                        </p:tgtEl>
                                      </p:cBhvr>
                                    </p:animEffect>
                                    <p:animScale>
                                      <p:cBhvr>
                                        <p:cTn id="23" dur="250" autoRev="1" fill="hold"/>
                                        <p:tgtEl>
                                          <p:spTgt spid="5"/>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randombar(horizontal)">
                                      <p:cBhvr>
                                        <p:cTn id="28" dur="500"/>
                                        <p:tgtEl>
                                          <p:spTgt spid="1026"/>
                                        </p:tgtEl>
                                      </p:cBhvr>
                                    </p:animEffect>
                                  </p:childTnLst>
                                </p:cTn>
                              </p:par>
                              <p:par>
                                <p:cTn id="29" presetID="14" presetClass="entr" presetSubtype="10"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randombar(horizontal)">
                                      <p:cBhvr>
                                        <p:cTn id="31" dur="500"/>
                                        <p:tgtEl>
                                          <p:spTgt spid="1028"/>
                                        </p:tgtEl>
                                      </p:cBhvr>
                                    </p:animEffect>
                                  </p:childTnLst>
                                </p:cTn>
                              </p:par>
                              <p:par>
                                <p:cTn id="32" presetID="14" presetClass="entr" presetSubtype="1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5" grpId="0" animBg="1"/>
      <p:bldP spid="5" grpId="1" animBg="1"/>
    </p:bldLst>
  </p:timing>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586</TotalTime>
  <Words>770</Words>
  <Application>Microsoft Office PowerPoint</Application>
  <PresentationFormat>ワイド画面</PresentationFormat>
  <Paragraphs>217</Paragraphs>
  <Slides>23</Slides>
  <Notes>22</Notes>
  <HiddenSlides>0</HiddenSlides>
  <MMClips>3</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23</vt:i4>
      </vt:variant>
    </vt:vector>
  </HeadingPairs>
  <TitlesOfParts>
    <vt:vector size="33" baseType="lpstr">
      <vt:lpstr>BIZ UDPゴシック</vt:lpstr>
      <vt:lpstr>BIZ UDゴシック</vt:lpstr>
      <vt:lpstr>HGS創英角ﾎﾟｯﾌﾟ体</vt:lpstr>
      <vt:lpstr>HG丸ｺﾞｼｯｸM-PRO</vt:lpstr>
      <vt:lpstr>HG創英角ﾎﾟｯﾌﾟ体</vt:lpstr>
      <vt:lpstr>游ゴシック</vt:lpstr>
      <vt:lpstr>Arial</vt:lpstr>
      <vt:lpstr>Calibri</vt:lpstr>
      <vt:lpstr>Calibri Light</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タイトル</dc:title>
  <dc:creator>Haruhito Omure</dc:creator>
  <cp:lastModifiedBy>Omure Haruhito</cp:lastModifiedBy>
  <cp:revision>12</cp:revision>
  <dcterms:created xsi:type="dcterms:W3CDTF">2023-04-28T13:03:18Z</dcterms:created>
  <dcterms:modified xsi:type="dcterms:W3CDTF">2024-02-27T23:23:35Z</dcterms:modified>
</cp:coreProperties>
</file>